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15" r:id="rId4"/>
    <p:sldMasterId id="2147485650" r:id="rId5"/>
    <p:sldMasterId id="2147483648" r:id="rId6"/>
    <p:sldMasterId id="2147485660" r:id="rId7"/>
    <p:sldMasterId id="2147485679" r:id="rId8"/>
  </p:sldMasterIdLst>
  <p:notesMasterIdLst>
    <p:notesMasterId r:id="rId137"/>
  </p:notesMasterIdLst>
  <p:handoutMasterIdLst>
    <p:handoutMasterId r:id="rId138"/>
  </p:handoutMasterIdLst>
  <p:sldIdLst>
    <p:sldId id="2076137648" r:id="rId9"/>
    <p:sldId id="2076137798" r:id="rId10"/>
    <p:sldId id="2076137799" r:id="rId11"/>
    <p:sldId id="2076137800" r:id="rId12"/>
    <p:sldId id="2076136515" r:id="rId13"/>
    <p:sldId id="2076137733" r:id="rId14"/>
    <p:sldId id="2076138544" r:id="rId15"/>
    <p:sldId id="2076137734" r:id="rId16"/>
    <p:sldId id="2076137531" r:id="rId17"/>
    <p:sldId id="2076137532" r:id="rId18"/>
    <p:sldId id="2076137576" r:id="rId19"/>
    <p:sldId id="2076137735" r:id="rId20"/>
    <p:sldId id="2076137652" r:id="rId21"/>
    <p:sldId id="2076137570" r:id="rId22"/>
    <p:sldId id="2076136529" r:id="rId23"/>
    <p:sldId id="10812" r:id="rId24"/>
    <p:sldId id="2076137615" r:id="rId25"/>
    <p:sldId id="2076137720" r:id="rId26"/>
    <p:sldId id="2076137736" r:id="rId27"/>
    <p:sldId id="2076138561" r:id="rId28"/>
    <p:sldId id="2076137584" r:id="rId29"/>
    <p:sldId id="2076137585" r:id="rId30"/>
    <p:sldId id="2076137586" r:id="rId31"/>
    <p:sldId id="2076137587" r:id="rId32"/>
    <p:sldId id="2076137588" r:id="rId33"/>
    <p:sldId id="2076137601" r:id="rId34"/>
    <p:sldId id="2076137612" r:id="rId35"/>
    <p:sldId id="10351" r:id="rId36"/>
    <p:sldId id="2076136517" r:id="rId37"/>
    <p:sldId id="2076137737" r:id="rId38"/>
    <p:sldId id="2076136533" r:id="rId39"/>
    <p:sldId id="1560" r:id="rId40"/>
    <p:sldId id="2076137730" r:id="rId41"/>
    <p:sldId id="2076137589" r:id="rId42"/>
    <p:sldId id="2076137595" r:id="rId43"/>
    <p:sldId id="2076137593" r:id="rId44"/>
    <p:sldId id="2076137649" r:id="rId45"/>
    <p:sldId id="1600" r:id="rId46"/>
    <p:sldId id="2076137731" r:id="rId47"/>
    <p:sldId id="2076137658" r:id="rId48"/>
    <p:sldId id="2076137659" r:id="rId49"/>
    <p:sldId id="2076137660" r:id="rId50"/>
    <p:sldId id="2076137518" r:id="rId51"/>
    <p:sldId id="2076137661" r:id="rId52"/>
    <p:sldId id="10871" r:id="rId53"/>
    <p:sldId id="2076136522" r:id="rId54"/>
    <p:sldId id="2076137738" r:id="rId55"/>
    <p:sldId id="2076137604" r:id="rId56"/>
    <p:sldId id="2076138558" r:id="rId57"/>
    <p:sldId id="2076136523" r:id="rId58"/>
    <p:sldId id="2076137597" r:id="rId59"/>
    <p:sldId id="2076137664" r:id="rId60"/>
    <p:sldId id="2076137665" r:id="rId61"/>
    <p:sldId id="2076138552" r:id="rId62"/>
    <p:sldId id="2076138560" r:id="rId63"/>
    <p:sldId id="2076138559" r:id="rId64"/>
    <p:sldId id="2076138563" r:id="rId65"/>
    <p:sldId id="2076138562" r:id="rId66"/>
    <p:sldId id="2076138571" r:id="rId67"/>
    <p:sldId id="2076138564" r:id="rId68"/>
    <p:sldId id="2076138565" r:id="rId69"/>
    <p:sldId id="2076138567" r:id="rId70"/>
    <p:sldId id="2076138570" r:id="rId71"/>
    <p:sldId id="2076138569" r:id="rId72"/>
    <p:sldId id="10896" r:id="rId73"/>
    <p:sldId id="2076137667" r:id="rId74"/>
    <p:sldId id="2076137668" r:id="rId75"/>
    <p:sldId id="2076137739" r:id="rId76"/>
    <p:sldId id="2076137740" r:id="rId77"/>
    <p:sldId id="2076137741" r:id="rId78"/>
    <p:sldId id="2076137742" r:id="rId79"/>
    <p:sldId id="2076137743" r:id="rId80"/>
    <p:sldId id="2076137744" r:id="rId81"/>
    <p:sldId id="2076137745" r:id="rId82"/>
    <p:sldId id="2076137746" r:id="rId83"/>
    <p:sldId id="2076137747" r:id="rId84"/>
    <p:sldId id="2076137748" r:id="rId85"/>
    <p:sldId id="2076137749" r:id="rId86"/>
    <p:sldId id="2076137750" r:id="rId87"/>
    <p:sldId id="2076137751" r:id="rId88"/>
    <p:sldId id="2076137752" r:id="rId89"/>
    <p:sldId id="2076137753" r:id="rId90"/>
    <p:sldId id="2076137754" r:id="rId91"/>
    <p:sldId id="2076137755" r:id="rId92"/>
    <p:sldId id="2076137756" r:id="rId93"/>
    <p:sldId id="2076137757" r:id="rId94"/>
    <p:sldId id="2076137758" r:id="rId95"/>
    <p:sldId id="2076137759" r:id="rId96"/>
    <p:sldId id="2076137760" r:id="rId97"/>
    <p:sldId id="2076137761" r:id="rId98"/>
    <p:sldId id="2076137762" r:id="rId99"/>
    <p:sldId id="2076137763" r:id="rId100"/>
    <p:sldId id="2076137764" r:id="rId101"/>
    <p:sldId id="2076137765" r:id="rId102"/>
    <p:sldId id="2076137767" r:id="rId103"/>
    <p:sldId id="2076137769" r:id="rId104"/>
    <p:sldId id="2076137771" r:id="rId105"/>
    <p:sldId id="2076137773" r:id="rId106"/>
    <p:sldId id="2076137774" r:id="rId107"/>
    <p:sldId id="2076137775" r:id="rId108"/>
    <p:sldId id="2076137776" r:id="rId109"/>
    <p:sldId id="2076137777" r:id="rId110"/>
    <p:sldId id="2076137778" r:id="rId111"/>
    <p:sldId id="2076137779" r:id="rId112"/>
    <p:sldId id="2076137780" r:id="rId113"/>
    <p:sldId id="2076137781" r:id="rId114"/>
    <p:sldId id="2076137782" r:id="rId115"/>
    <p:sldId id="2076137783" r:id="rId116"/>
    <p:sldId id="2076137784" r:id="rId117"/>
    <p:sldId id="2076137785" r:id="rId118"/>
    <p:sldId id="2076137786" r:id="rId119"/>
    <p:sldId id="2076137694" r:id="rId120"/>
    <p:sldId id="2076137695" r:id="rId121"/>
    <p:sldId id="2076137787" r:id="rId122"/>
    <p:sldId id="10854" r:id="rId123"/>
    <p:sldId id="2076137697" r:id="rId124"/>
    <p:sldId id="2076137698" r:id="rId125"/>
    <p:sldId id="2076137699" r:id="rId126"/>
    <p:sldId id="2076137700" r:id="rId127"/>
    <p:sldId id="2076137707" r:id="rId128"/>
    <p:sldId id="2076137708" r:id="rId129"/>
    <p:sldId id="2076137788" r:id="rId130"/>
    <p:sldId id="2076137789" r:id="rId131"/>
    <p:sldId id="2076137796" r:id="rId132"/>
    <p:sldId id="2076137791" r:id="rId133"/>
    <p:sldId id="2076137792" r:id="rId134"/>
    <p:sldId id="2076137793" r:id="rId135"/>
    <p:sldId id="2076137794" r:id="rId136"/>
  </p:sldIdLst>
  <p:sldSz cx="12192000" cy="6858000"/>
  <p:notesSz cx="6781800" cy="9067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Overview" id="{4EE615CB-7659-44EF-B34A-49148A2EC232}">
          <p14:sldIdLst>
            <p14:sldId id="2076137648"/>
            <p14:sldId id="2076137798"/>
            <p14:sldId id="2076137799"/>
            <p14:sldId id="2076137800"/>
            <p14:sldId id="2076136515"/>
            <p14:sldId id="2076137733"/>
            <p14:sldId id="2076138544"/>
            <p14:sldId id="2076137734"/>
            <p14:sldId id="2076137531"/>
            <p14:sldId id="2076137532"/>
            <p14:sldId id="2076137576"/>
            <p14:sldId id="2076137735"/>
            <p14:sldId id="2076137652"/>
            <p14:sldId id="2076137570"/>
            <p14:sldId id="2076136529"/>
          </p14:sldIdLst>
        </p14:section>
        <p14:section name="Section 2 Your first VA" id="{15176BF1-137A-4E0C-A30C-3AE3DD344FE5}">
          <p14:sldIdLst>
            <p14:sldId id="10812"/>
            <p14:sldId id="2076137615"/>
            <p14:sldId id="2076137720"/>
            <p14:sldId id="2076137736"/>
            <p14:sldId id="2076138561"/>
            <p14:sldId id="2076137584"/>
            <p14:sldId id="2076137585"/>
            <p14:sldId id="2076137586"/>
            <p14:sldId id="2076137587"/>
            <p14:sldId id="2076137588"/>
            <p14:sldId id="2076137601"/>
            <p14:sldId id="2076137612"/>
            <p14:sldId id="10351"/>
          </p14:sldIdLst>
        </p14:section>
        <p14:section name="Section 3 Topic suggestions" id="{3BD54119-547D-44B8-A93A-A1D501E734E0}">
          <p14:sldIdLst>
            <p14:sldId id="2076136517"/>
            <p14:sldId id="2076137737"/>
            <p14:sldId id="2076136533"/>
          </p14:sldIdLst>
        </p14:section>
        <p14:section name="Section 4 Variable and more" id="{8CFC7B64-555E-4CD4-BCE2-1210B4435AE0}">
          <p14:sldIdLst>
            <p14:sldId id="1560"/>
            <p14:sldId id="2076137730"/>
            <p14:sldId id="2076137589"/>
            <p14:sldId id="2076137595"/>
            <p14:sldId id="2076137593"/>
            <p14:sldId id="2076137649"/>
          </p14:sldIdLst>
        </p14:section>
        <p14:section name="Section 5 &amp; 6 Power Automate" id="{C8535396-7A3B-4A78-86E0-77C26DEAE474}">
          <p14:sldIdLst>
            <p14:sldId id="1600"/>
            <p14:sldId id="2076137731"/>
            <p14:sldId id="2076137658"/>
            <p14:sldId id="2076137659"/>
            <p14:sldId id="2076137660"/>
            <p14:sldId id="2076137518"/>
            <p14:sldId id="2076137661"/>
            <p14:sldId id="10871"/>
          </p14:sldIdLst>
        </p14:section>
        <p14:section name="Section 7 Authentcation" id="{1664F4FD-7206-4295-8761-AF609FE2B37D}">
          <p14:sldIdLst>
            <p14:sldId id="2076136522"/>
            <p14:sldId id="2076137738"/>
            <p14:sldId id="2076137604"/>
            <p14:sldId id="2076138558"/>
          </p14:sldIdLst>
        </p14:section>
        <p14:section name="Section 8 Hand off to support agent" id="{2C704EF1-97D7-4DEC-B0B1-9845F8D71255}">
          <p14:sldIdLst>
            <p14:sldId id="2076136523"/>
            <p14:sldId id="2076137597"/>
            <p14:sldId id="2076137664"/>
            <p14:sldId id="2076137665"/>
          </p14:sldIdLst>
        </p14:section>
        <p14:section name="Section 9: Exporting and Importing" id="{535158D1-1048-4045-9048-C0852A934822}">
          <p14:sldIdLst>
            <p14:sldId id="2076138552"/>
            <p14:sldId id="2076138560"/>
            <p14:sldId id="2076138559"/>
          </p14:sldIdLst>
        </p14:section>
        <p14:section name="Section 10 Power Platform and Teams" id="{FFE43B4D-AD79-46BD-841E-60E5DCFFE9ED}">
          <p14:sldIdLst>
            <p14:sldId id="2076138563"/>
            <p14:sldId id="2076138562"/>
            <p14:sldId id="2076138571"/>
            <p14:sldId id="2076138564"/>
            <p14:sldId id="2076138565"/>
            <p14:sldId id="2076138567"/>
            <p14:sldId id="2076138570"/>
            <p14:sldId id="2076138569"/>
          </p14:sldIdLst>
        </p14:section>
        <p14:section name="Section 11 Topic Design" id="{4970B7F3-B929-48E7-BB58-FD55661B5508}">
          <p14:sldIdLst>
            <p14:sldId id="10896"/>
            <p14:sldId id="2076137667"/>
            <p14:sldId id="2076137668"/>
            <p14:sldId id="2076137739"/>
            <p14:sldId id="2076137740"/>
          </p14:sldIdLst>
        </p14:section>
        <p14:section name="Section 12 Triggering" id="{FB733C8D-BDE1-41A8-B639-7E66AA9FC3F7}">
          <p14:sldIdLst>
            <p14:sldId id="2076137741"/>
            <p14:sldId id="2076137742"/>
            <p14:sldId id="2076137743"/>
            <p14:sldId id="2076137744"/>
            <p14:sldId id="2076137745"/>
            <p14:sldId id="2076137746"/>
            <p14:sldId id="2076137747"/>
            <p14:sldId id="2076137748"/>
            <p14:sldId id="2076137749"/>
            <p14:sldId id="2076137750"/>
            <p14:sldId id="2076137751"/>
            <p14:sldId id="2076137752"/>
            <p14:sldId id="2076137753"/>
            <p14:sldId id="2076137754"/>
            <p14:sldId id="2076137755"/>
            <p14:sldId id="2076137756"/>
            <p14:sldId id="2076137757"/>
            <p14:sldId id="2076137758"/>
            <p14:sldId id="2076137759"/>
            <p14:sldId id="2076137760"/>
            <p14:sldId id="2076137761"/>
            <p14:sldId id="2076137762"/>
          </p14:sldIdLst>
        </p14:section>
        <p14:section name="Section 13 Conversation Style" id="{33BB268C-F1AF-4576-A834-D8F14839B5F9}">
          <p14:sldIdLst>
            <p14:sldId id="2076137763"/>
            <p14:sldId id="2076137764"/>
            <p14:sldId id="2076137765"/>
            <p14:sldId id="2076137767"/>
            <p14:sldId id="2076137769"/>
            <p14:sldId id="2076137771"/>
            <p14:sldId id="2076137773"/>
            <p14:sldId id="2076137774"/>
            <p14:sldId id="2076137775"/>
            <p14:sldId id="2076137776"/>
            <p14:sldId id="2076137777"/>
            <p14:sldId id="2076137778"/>
            <p14:sldId id="2076137779"/>
            <p14:sldId id="2076137780"/>
            <p14:sldId id="2076137781"/>
            <p14:sldId id="2076137782"/>
            <p14:sldId id="2076137783"/>
            <p14:sldId id="2076137784"/>
          </p14:sldIdLst>
        </p14:section>
        <p14:section name="Section 14 Analytics" id="{046AB642-0514-4279-A589-41D7086F03EC}">
          <p14:sldIdLst>
            <p14:sldId id="2076137785"/>
            <p14:sldId id="2076137786"/>
            <p14:sldId id="2076137694"/>
            <p14:sldId id="2076137695"/>
            <p14:sldId id="2076137787"/>
            <p14:sldId id="10854"/>
            <p14:sldId id="2076137697"/>
            <p14:sldId id="2076137698"/>
            <p14:sldId id="2076137699"/>
            <p14:sldId id="2076137700"/>
            <p14:sldId id="2076137707"/>
            <p14:sldId id="2076137708"/>
          </p14:sldIdLst>
        </p14:section>
        <p14:section name="Closing" id="{ED26163F-0956-4B62-9B29-550B085C8CED}">
          <p14:sldIdLst>
            <p14:sldId id="2076137788"/>
            <p14:sldId id="2076137789"/>
            <p14:sldId id="2076137796"/>
            <p14:sldId id="2076137791"/>
            <p14:sldId id="2076137792"/>
            <p14:sldId id="2076137793"/>
            <p14:sldId id="20761377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9885" userDrawn="1">
          <p15:clr>
            <a:srgbClr val="A4A3A4"/>
          </p15:clr>
        </p15:guide>
        <p15:guide id="2" pos="218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83CC06-4578-DF07-AED7-718D17A5F58B}" name="Lan Li (AI)" initials="L(" userId="S::lali@microsoft.com::ec6ad8ba-17e7-48f9-b472-64daf38a1647" providerId="AD"/>
  <p188:author id="{7EC4DA09-A143-8FFA-254E-10C8880A7B10}" name="Saku Uchikawa" initials="SU" userId="Anonymous_Saku Uchikawa" providerId="None"/>
  <p188:author id="{A55FE20D-D09E-25BB-92E7-7763C68620BD}" name="Murali Kumanduri" initials="MK" userId="S::murkum@microsoft.com::0587bd0b-6f86-4564-880f-e028cf2814af" providerId="AD"/>
  <p188:author id="{1B8D6913-5A34-4A20-66E3-E0FBE2D82C41}" name="Tianyun Lan (Adequada)" initials="TL(" userId="Tianyun Lan (Adequada)" providerId="None"/>
  <p188:author id="{C43C8014-8070-87A5-C548-986AFAFB40DB}" name="Omar Aftab" initials="OA" userId="S-1-5-21-2127521184-1604012920-1887927527-1243354" providerId="AD"/>
  <p188:author id="{2EFD172E-C533-0181-99D3-961D485BFB69}" name="Monica Lueder" initials="ML" userId="S-1-5-21-2127521184-1604012920-1887927527-2598260" providerId="AD"/>
  <p188:author id="{84DC5844-E5B7-2474-2176-EC54CF0FF595}" name="Philippe Brissaud" initials="PB" userId="S::philibri@microsoft.com::1f09da7b-259c-40fc-adc9-34b7a91c25dd" providerId="AD"/>
  <p188:author id="{AE39005A-81BF-CC42-1031-58B00D9C06D4}" name="Claudia Tejeda" initials="CT" userId="S::cltejeda@microsoft.com::545777ce-9c41-4eca-a7b8-ae21403c412a" providerId="AD"/>
  <p188:author id="{5C10875E-D716-5151-F449-DD320172926B}" name="RJ Taylor" initials="RT" userId="S::rtaylor@allytics.com::3d481f19-f3f8-4727-aba4-8e14ecdf8fc6" providerId="AD"/>
  <p188:author id="{B3D18764-E50E-DF36-9CE8-061B19BE6AF6}" name="Mary Feil-Jacobs" initials="MFJ" userId="Anonymous_Mary Feil-Jacobs" providerId="None"/>
  <p188:author id="{1925B283-9136-614F-F273-EC82A49B765B}" name="Joel Schaeffer" initials="JS" userId="S::joelsch@microsoft.com::43f845d5-e08e-4884-84c8-2d8183b02b00" providerId="AD"/>
  <p188:author id="{6EE97C85-23B3-5BE9-FD1A-901E29CB6694}" name="Javann Jones" initials="JJ" userId="S::jjones@allytics.com::9c7d6b89-6281-4c3e-b718-70746d020c2b" providerId="AD"/>
  <p188:author id="{BA4DA892-F4F4-8B6C-2489-55441FB0A538}" name="Sally Shi" initials="SS" userId="S::sashi@microsoft.com::3dd53fc4-fdbd-42d3-9029-c880e2f871dc" providerId="AD"/>
  <p188:author id="{753DF1B6-ABFD-7668-9B23-AAE0AC5C0E9D}" name="Kathy Osborne" initials="KO" userId="S::kathyos@microsoft.com::5e652ab2-ef5c-43e0-afa2-e7467460655f" providerId="AD"/>
  <p188:author id="{371930C0-DEF3-A569-E7F7-B90F655CA329}" name="Tianyun Lan (Adequada)" initials="T(" userId="S::v-tianla@microsoft.com::7750e24d-3367-44fd-abf2-5fb4d1288d57" providerId="AD"/>
  <p188:author id="{BC8180DC-BE10-1821-D834-2E94554B023A}" name="Andrey Meleshko" initials="AM" userId="S::andreym@microsoft.com::e1cbb394-2fd3-4c12-8421-6f1cf7b02bf3" providerId="AD"/>
  <p188:author id="{903D06F5-1E01-5A4A-2E05-DDFB59BD23BB}" name="Mary Feil-Jacobs" initials="MF" userId="S-1-5-21-2127521184-1604012920-1887927527-65006" providerId="AD"/>
  <p188:author id="{446DC8FC-7093-E385-21EB-756D6FE5DCDB}" name="Frank Weigel" initials="FW [2]" userId="Frank Weige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rank Weigel" initials="FW [2]" lastIdx="28" clrIdx="4">
    <p:extLst>
      <p:ext uri="{19B8F6BF-5375-455C-9EA6-DF929625EA0E}">
        <p15:presenceInfo xmlns:p15="http://schemas.microsoft.com/office/powerpoint/2012/main" userId="Frank Weigel" providerId="None"/>
      </p:ext>
    </p:extLst>
  </p:cmAuthor>
  <p:cmAuthor id="5" name="Omar Aftab" initials="OA" lastIdx="2" clrIdx="5">
    <p:extLst>
      <p:ext uri="{19B8F6BF-5375-455C-9EA6-DF929625EA0E}">
        <p15:presenceInfo xmlns:p15="http://schemas.microsoft.com/office/powerpoint/2012/main" userId="S-1-5-21-2127521184-1604012920-1887927527-1243354" providerId="AD"/>
      </p:ext>
    </p:extLst>
  </p:cmAuthor>
  <p:cmAuthor id="6" name="RJ Taylor" initials="RT" lastIdx="13" clrIdx="6">
    <p:extLst>
      <p:ext uri="{19B8F6BF-5375-455C-9EA6-DF929625EA0E}">
        <p15:presenceInfo xmlns:p15="http://schemas.microsoft.com/office/powerpoint/2012/main" userId="S::rtaylor@allytics.com::3d481f19-f3f8-4727-aba4-8e14ecdf8fc6" providerId="AD"/>
      </p:ext>
    </p:extLst>
  </p:cmAuthor>
  <p:cmAuthor id="7" name="Javann Jones" initials="JJ" lastIdx="1" clrIdx="7">
    <p:extLst>
      <p:ext uri="{19B8F6BF-5375-455C-9EA6-DF929625EA0E}">
        <p15:presenceInfo xmlns:p15="http://schemas.microsoft.com/office/powerpoint/2012/main" userId="S::jjones@allytics.com::9c7d6b89-6281-4c3e-b718-70746d020c2b" providerId="AD"/>
      </p:ext>
    </p:extLst>
  </p:cmAuthor>
  <p:cmAuthor id="8" name="Sally Shi" initials="SS" lastIdx="11" clrIdx="8">
    <p:extLst>
      <p:ext uri="{19B8F6BF-5375-455C-9EA6-DF929625EA0E}">
        <p15:presenceInfo xmlns:p15="http://schemas.microsoft.com/office/powerpoint/2012/main" userId="S::sashi@microsoft.com::3dd53fc4-fdbd-42d3-9029-c880e2f871dc" providerId="AD"/>
      </p:ext>
    </p:extLst>
  </p:cmAuthor>
  <p:cmAuthor id="9" name="Andrey Meleshko" initials="AM" lastIdx="3" clrIdx="9">
    <p:extLst>
      <p:ext uri="{19B8F6BF-5375-455C-9EA6-DF929625EA0E}">
        <p15:presenceInfo xmlns:p15="http://schemas.microsoft.com/office/powerpoint/2012/main" userId="S::andreym@microsoft.com::e1cbb394-2fd3-4c12-8421-6f1cf7b02bf3" providerId="AD"/>
      </p:ext>
    </p:extLst>
  </p:cmAuthor>
  <p:cmAuthor id="10" name="Tianyun Lan (Adequada)" initials="T(" lastIdx="1" clrIdx="10">
    <p:extLst>
      <p:ext uri="{19B8F6BF-5375-455C-9EA6-DF929625EA0E}">
        <p15:presenceInfo xmlns:p15="http://schemas.microsoft.com/office/powerpoint/2012/main" userId="S::v-tianla@microsoft.com::7750e24d-3367-44fd-abf2-5fb4d1288d57" providerId="AD"/>
      </p:ext>
    </p:extLst>
  </p:cmAuthor>
  <p:cmAuthor id="11" name="Murali Kumanduri" initials="MK" lastIdx="1" clrIdx="11">
    <p:extLst>
      <p:ext uri="{19B8F6BF-5375-455C-9EA6-DF929625EA0E}">
        <p15:presenceInfo xmlns:p15="http://schemas.microsoft.com/office/powerpoint/2012/main" userId="S::murkum@microsoft.com::0587bd0b-6f86-4564-880f-e028cf2814af" providerId="AD"/>
      </p:ext>
    </p:extLst>
  </p:cmAuthor>
  <p:cmAuthor id="12" name="Tianyun Lan (Adequada)" initials="TL(" lastIdx="4" clrIdx="12">
    <p:extLst>
      <p:ext uri="{19B8F6BF-5375-455C-9EA6-DF929625EA0E}">
        <p15:presenceInfo xmlns:p15="http://schemas.microsoft.com/office/powerpoint/2012/main" userId="Tianyun Lan (Adequada)" providerId="None"/>
      </p:ext>
    </p:extLst>
  </p:cmAuthor>
  <p:cmAuthor id="13" name="Philippe Brissaud" initials="PB" lastIdx="8" clrIdx="13">
    <p:extLst>
      <p:ext uri="{19B8F6BF-5375-455C-9EA6-DF929625EA0E}">
        <p15:presenceInfo xmlns:p15="http://schemas.microsoft.com/office/powerpoint/2012/main" userId="S::philibri@microsoft.com::1f09da7b-259c-40fc-adc9-34b7a91c25dd" providerId="AD"/>
      </p:ext>
    </p:extLst>
  </p:cmAuthor>
  <p:cmAuthor id="14" name="Joel Schaeffer" initials="JS" lastIdx="7" clrIdx="14">
    <p:extLst>
      <p:ext uri="{19B8F6BF-5375-455C-9EA6-DF929625EA0E}">
        <p15:presenceInfo xmlns:p15="http://schemas.microsoft.com/office/powerpoint/2012/main" userId="S::joelsch@microsoft.com::43f845d5-e08e-4884-84c8-2d8183b02b00" providerId="AD"/>
      </p:ext>
    </p:extLst>
  </p:cmAuthor>
  <p:cmAuthor id="15" name="Lan Li (AI)" initials="L(" lastIdx="5" clrIdx="15">
    <p:extLst>
      <p:ext uri="{19B8F6BF-5375-455C-9EA6-DF929625EA0E}">
        <p15:presenceInfo xmlns:p15="http://schemas.microsoft.com/office/powerpoint/2012/main" userId="S::lali@microsoft.com::ec6ad8ba-17e7-48f9-b472-64daf38a1647" providerId="AD"/>
      </p:ext>
    </p:extLst>
  </p:cmAuthor>
  <p:cmAuthor id="16" name="Mara Kramer" initials="MK" lastIdx="2" clrIdx="16">
    <p:extLst>
      <p:ext uri="{19B8F6BF-5375-455C-9EA6-DF929625EA0E}">
        <p15:presenceInfo xmlns:p15="http://schemas.microsoft.com/office/powerpoint/2012/main" userId="S::Mara.Kramer@thespurgroup.com::f2a35d68-61b7-4e26-9933-eeffd7a513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191919"/>
    <a:srgbClr val="EAEAEA"/>
    <a:srgbClr val="30E5D0"/>
    <a:srgbClr val="0E718C"/>
    <a:srgbClr val="14A0C6"/>
    <a:srgbClr val="16ABD4"/>
    <a:srgbClr val="6CD4F0"/>
    <a:srgbClr val="BEECF8"/>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74" autoAdjust="0"/>
    <p:restoredTop sz="68466" autoAdjust="0"/>
  </p:normalViewPr>
  <p:slideViewPr>
    <p:cSldViewPr snapToGrid="0">
      <p:cViewPr varScale="1">
        <p:scale>
          <a:sx n="68" d="100"/>
          <a:sy n="68" d="100"/>
        </p:scale>
        <p:origin x="1590" y="84"/>
      </p:cViewPr>
      <p:guideLst/>
    </p:cSldViewPr>
  </p:slideViewPr>
  <p:outlineViewPr>
    <p:cViewPr>
      <p:scale>
        <a:sx n="33" d="100"/>
        <a:sy n="33" d="100"/>
      </p:scale>
      <p:origin x="0" y="-9834"/>
    </p:cViewPr>
  </p:outlineViewPr>
  <p:notesTextViewPr>
    <p:cViewPr>
      <p:scale>
        <a:sx n="1" d="1"/>
        <a:sy n="1" d="1"/>
      </p:scale>
      <p:origin x="0" y="0"/>
    </p:cViewPr>
  </p:notesTextViewPr>
  <p:sorterViewPr>
    <p:cViewPr>
      <p:scale>
        <a:sx n="100" d="100"/>
        <a:sy n="100" d="100"/>
      </p:scale>
      <p:origin x="0" y="-31704"/>
    </p:cViewPr>
  </p:sorterViewPr>
  <p:notesViewPr>
    <p:cSldViewPr snapToGrid="0">
      <p:cViewPr>
        <p:scale>
          <a:sx n="1" d="2"/>
          <a:sy n="1" d="2"/>
        </p:scale>
        <p:origin x="0" y="0"/>
      </p:cViewPr>
      <p:guideLst>
        <p:guide orient="horz" pos="9885"/>
        <p:guide pos="2183"/>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commentAuthors" Target="commentAuthor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viewProps" Target="viewProps.xml"/><Relationship Id="rId14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userId="206baa53-da2f-48e6-9571-cdfc32bb8e1f" providerId="ADAL" clId="{37514FEF-30FA-402F-A48E-20BB54C0734D}"/>
  </pc:docChgLst>
  <pc:docChgLst>
    <pc:chgData name="Lisa Crosbie" userId="206baa53-da2f-48e6-9571-cdfc32bb8e1f" providerId="ADAL" clId="{4727F1BD-BD9D-425B-AC15-015AE650FB06}"/>
  </pc:docChgLst>
  <pc:docChgLst>
    <pc:chgData name="Rishona Elijah" userId="7eec8053-9273-4418-b3ae-1ef73b2465f1" providerId="ADAL" clId="{0C173AD9-A255-49F7-92ED-2C5840F6CEAA}"/>
  </pc:docChgLst>
  <pc:docChgLst>
    <pc:chgData name="Lisa Crosbie" userId="206baa53-da2f-48e6-9571-cdfc32bb8e1f" providerId="ADAL" clId="{82540B3F-C3EF-4F7C-BC1A-322889207C20}"/>
    <pc:docChg chg="modSld">
      <pc:chgData name="Lisa Crosbie" userId="206baa53-da2f-48e6-9571-cdfc32bb8e1f" providerId="ADAL" clId="{82540B3F-C3EF-4F7C-BC1A-322889207C20}" dt="2021-03-23T10:10:46.544" v="1" actId="14826"/>
      <pc:docMkLst>
        <pc:docMk/>
      </pc:docMkLst>
      <pc:sldChg chg="modSp">
        <pc:chgData name="Lisa Crosbie" userId="206baa53-da2f-48e6-9571-cdfc32bb8e1f" providerId="ADAL" clId="{82540B3F-C3EF-4F7C-BC1A-322889207C20}" dt="2021-03-23T10:10:46.544" v="1" actId="14826"/>
        <pc:sldMkLst>
          <pc:docMk/>
          <pc:sldMk cId="3637122587" sldId="2076137518"/>
        </pc:sldMkLst>
        <pc:spChg chg="mod">
          <ac:chgData name="Lisa Crosbie" userId="206baa53-da2f-48e6-9571-cdfc32bb8e1f" providerId="ADAL" clId="{82540B3F-C3EF-4F7C-BC1A-322889207C20}" dt="2021-03-23T10:10:46.544" v="1" actId="14826"/>
          <ac:spMkLst>
            <pc:docMk/>
            <pc:sldMk cId="3637122587" sldId="2076137518"/>
            <ac:spMk id="22" creationId="{6835C74B-1CE2-4B55-9076-26DFD5F6EB39}"/>
          </ac:spMkLst>
        </pc:spChg>
        <pc:spChg chg="mod">
          <ac:chgData name="Lisa Crosbie" userId="206baa53-da2f-48e6-9571-cdfc32bb8e1f" providerId="ADAL" clId="{82540B3F-C3EF-4F7C-BC1A-322889207C20}" dt="2021-03-23T10:10:46.544" v="1" actId="14826"/>
          <ac:spMkLst>
            <pc:docMk/>
            <pc:sldMk cId="3637122587" sldId="2076137518"/>
            <ac:spMk id="90" creationId="{F5B7A4EF-4869-43D6-8C57-0316955B3D33}"/>
          </ac:spMkLst>
        </pc:spChg>
        <pc:spChg chg="mod">
          <ac:chgData name="Lisa Crosbie" userId="206baa53-da2f-48e6-9571-cdfc32bb8e1f" providerId="ADAL" clId="{82540B3F-C3EF-4F7C-BC1A-322889207C20}" dt="2021-03-23T10:10:46.544" v="1" actId="14826"/>
          <ac:spMkLst>
            <pc:docMk/>
            <pc:sldMk cId="3637122587" sldId="2076137518"/>
            <ac:spMk id="92" creationId="{AEBE0242-5963-480D-8223-1496D7CBE104}"/>
          </ac:spMkLst>
        </pc:spChg>
        <pc:grpChg chg="mod">
          <ac:chgData name="Lisa Crosbie" userId="206baa53-da2f-48e6-9571-cdfc32bb8e1f" providerId="ADAL" clId="{82540B3F-C3EF-4F7C-BC1A-322889207C20}" dt="2021-03-23T10:10:46.544" v="1" actId="14826"/>
          <ac:grpSpMkLst>
            <pc:docMk/>
            <pc:sldMk cId="3637122587" sldId="2076137518"/>
            <ac:grpSpMk id="30" creationId="{61679F42-A225-4285-8943-B4897028EA25}"/>
          </ac:grpSpMkLst>
        </pc:grpChg>
        <pc:grpChg chg="mod">
          <ac:chgData name="Lisa Crosbie" userId="206baa53-da2f-48e6-9571-cdfc32bb8e1f" providerId="ADAL" clId="{82540B3F-C3EF-4F7C-BC1A-322889207C20}" dt="2021-03-23T10:10:46.544" v="1" actId="14826"/>
          <ac:grpSpMkLst>
            <pc:docMk/>
            <pc:sldMk cId="3637122587" sldId="2076137518"/>
            <ac:grpSpMk id="31" creationId="{19D4C952-B1A6-4354-9D9C-1FC80444EAB8}"/>
          </ac:grpSpMkLst>
        </pc:grpChg>
        <pc:grpChg chg="mod">
          <ac:chgData name="Lisa Crosbie" userId="206baa53-da2f-48e6-9571-cdfc32bb8e1f" providerId="ADAL" clId="{82540B3F-C3EF-4F7C-BC1A-322889207C20}" dt="2021-03-23T10:10:46.544" v="1" actId="14826"/>
          <ac:grpSpMkLst>
            <pc:docMk/>
            <pc:sldMk cId="3637122587" sldId="2076137518"/>
            <ac:grpSpMk id="34" creationId="{D2529914-3BD7-43A1-8AF3-6E84FB5973F3}"/>
          </ac:grpSpMkLst>
        </pc:grpChg>
        <pc:picChg chg="mod">
          <ac:chgData name="Lisa Crosbie" userId="206baa53-da2f-48e6-9571-cdfc32bb8e1f" providerId="ADAL" clId="{82540B3F-C3EF-4F7C-BC1A-322889207C20}" dt="2021-03-23T10:10:46.544" v="1" actId="14826"/>
          <ac:picMkLst>
            <pc:docMk/>
            <pc:sldMk cId="3637122587" sldId="2076137518"/>
            <ac:picMk id="23" creationId="{3759A832-5C9C-4D1D-ADD0-C3A1E338374E}"/>
          </ac:picMkLst>
        </pc:picChg>
      </pc:sldChg>
      <pc:sldChg chg="modSp">
        <pc:chgData name="Lisa Crosbie" userId="206baa53-da2f-48e6-9571-cdfc32bb8e1f" providerId="ADAL" clId="{82540B3F-C3EF-4F7C-BC1A-322889207C20}" dt="2021-03-23T10:10:04.703" v="0" actId="14826"/>
        <pc:sldMkLst>
          <pc:docMk/>
          <pc:sldMk cId="1624378146" sldId="2076138544"/>
        </pc:sldMkLst>
        <pc:spChg chg="mod">
          <ac:chgData name="Lisa Crosbie" userId="206baa53-da2f-48e6-9571-cdfc32bb8e1f" providerId="ADAL" clId="{82540B3F-C3EF-4F7C-BC1A-322889207C20}" dt="2021-03-23T10:10:04.703" v="0" actId="14826"/>
          <ac:spMkLst>
            <pc:docMk/>
            <pc:sldMk cId="1624378146" sldId="2076138544"/>
            <ac:spMk id="61" creationId="{DF9395F2-B7E0-43C8-83BD-C81F1B6C8AC6}"/>
          </ac:spMkLst>
        </pc:spChg>
        <pc:grpChg chg="mod">
          <ac:chgData name="Lisa Crosbie" userId="206baa53-da2f-48e6-9571-cdfc32bb8e1f" providerId="ADAL" clId="{82540B3F-C3EF-4F7C-BC1A-322889207C20}" dt="2021-03-23T10:10:04.703" v="0" actId="14826"/>
          <ac:grpSpMkLst>
            <pc:docMk/>
            <pc:sldMk cId="1624378146" sldId="2076138544"/>
            <ac:grpSpMk id="17" creationId="{F40E1CB5-7DD4-49C5-9EE9-34DE5C558024}"/>
          </ac:grpSpMkLst>
        </pc:grpChg>
        <pc:picChg chg="mod">
          <ac:chgData name="Lisa Crosbie" userId="206baa53-da2f-48e6-9571-cdfc32bb8e1f" providerId="ADAL" clId="{82540B3F-C3EF-4F7C-BC1A-322889207C20}" dt="2021-03-23T10:10:04.703" v="0" actId="14826"/>
          <ac:picMkLst>
            <pc:docMk/>
            <pc:sldMk cId="1624378146" sldId="2076138544"/>
            <ac:picMk id="62" creationId="{1F1BE40D-29D7-4F87-9631-3B500608D846}"/>
          </ac:picMkLst>
        </pc:picChg>
      </pc:sldChg>
    </pc:docChg>
  </pc:docChgLst>
  <pc:docChgLst>
    <pc:chgData name="Rishona Elijah" userId="7eec8053-9273-4418-b3ae-1ef73b2465f1" providerId="ADAL" clId="{7DF03DE4-DB9A-4FFC-AF13-47BC3CAC6A15}"/>
  </pc:docChgLst>
  <pc:docChgLst>
    <pc:chgData name="Lisa Crosbie" userId="S::lisa.crosbie@barhead.com::206baa53-da2f-48e6-9571-cdfc32bb8e1f" providerId="AD" clId="Web-{3C331D1E-930C-4F07-84D6-BBF5BF49CD6C}"/>
  </pc:docChgLst>
  <pc:docChgLst>
    <pc:chgData name="Rishona Elijah" userId="7eec8053-9273-4418-b3ae-1ef73b2465f1" providerId="ADAL" clId="{109E2FD4-89C6-4B5F-B860-E783FCED467F}"/>
    <pc:docChg chg="modSld">
      <pc:chgData name="Rishona Elijah" userId="7eec8053-9273-4418-b3ae-1ef73b2465f1" providerId="ADAL" clId="{109E2FD4-89C6-4B5F-B860-E783FCED467F}" dt="2021-04-29T23:31:24.904" v="1" actId="20577"/>
      <pc:docMkLst>
        <pc:docMk/>
      </pc:docMkLst>
      <pc:sldChg chg="modSp">
        <pc:chgData name="Rishona Elijah" userId="7eec8053-9273-4418-b3ae-1ef73b2465f1" providerId="ADAL" clId="{109E2FD4-89C6-4B5F-B860-E783FCED467F}" dt="2021-04-29T23:31:24.904" v="1" actId="20577"/>
        <pc:sldMkLst>
          <pc:docMk/>
          <pc:sldMk cId="1609509673" sldId="2076137798"/>
        </pc:sldMkLst>
        <pc:graphicFrameChg chg="modGraphic">
          <ac:chgData name="Rishona Elijah" userId="7eec8053-9273-4418-b3ae-1ef73b2465f1" providerId="ADAL" clId="{109E2FD4-89C6-4B5F-B860-E783FCED467F}" dt="2021-04-29T23:31:24.904" v="1" actId="20577"/>
          <ac:graphicFrameMkLst>
            <pc:docMk/>
            <pc:sldMk cId="1609509673" sldId="2076137798"/>
            <ac:graphicFrameMk id="10" creationId="{92D09502-F9CD-4B3D-B647-A07CA780ADFF}"/>
          </ac:graphicFrameMkLst>
        </pc:graphicFrameChg>
      </pc:sldChg>
    </pc:docChg>
  </pc:docChgLst>
  <pc:docChgLst>
    <pc:chgData name="Lisa Crosbie" userId="206baa53-da2f-48e6-9571-cdfc32bb8e1f" providerId="ADAL" clId="{7304201A-A46B-49AB-9D04-490AC41A32CB}"/>
    <pc:docChg chg="undo custSel modSld">
      <pc:chgData name="Lisa Crosbie" userId="206baa53-da2f-48e6-9571-cdfc32bb8e1f" providerId="ADAL" clId="{7304201A-A46B-49AB-9D04-490AC41A32CB}" dt="2021-02-07T01:08:45.703" v="5" actId="478"/>
      <pc:docMkLst>
        <pc:docMk/>
      </pc:docMkLst>
      <pc:sldChg chg="addSp delSp mod">
        <pc:chgData name="Lisa Crosbie" userId="206baa53-da2f-48e6-9571-cdfc32bb8e1f" providerId="ADAL" clId="{7304201A-A46B-49AB-9D04-490AC41A32CB}" dt="2021-02-07T01:08:45.703" v="5" actId="478"/>
        <pc:sldMkLst>
          <pc:docMk/>
          <pc:sldMk cId="1624378146" sldId="2076138544"/>
        </pc:sldMkLst>
        <pc:spChg chg="add del">
          <ac:chgData name="Lisa Crosbie" userId="206baa53-da2f-48e6-9571-cdfc32bb8e1f" providerId="ADAL" clId="{7304201A-A46B-49AB-9D04-490AC41A32CB}" dt="2021-02-07T01:08:45.072" v="4" actId="478"/>
          <ac:spMkLst>
            <pc:docMk/>
            <pc:sldMk cId="1624378146" sldId="2076138544"/>
            <ac:spMk id="5" creationId="{07BD83CB-BA11-48E8-91C7-70758EC9BE53}"/>
          </ac:spMkLst>
        </pc:spChg>
        <pc:grpChg chg="add del">
          <ac:chgData name="Lisa Crosbie" userId="206baa53-da2f-48e6-9571-cdfc32bb8e1f" providerId="ADAL" clId="{7304201A-A46B-49AB-9D04-490AC41A32CB}" dt="2021-02-07T01:08:44.158" v="3" actId="478"/>
          <ac:grpSpMkLst>
            <pc:docMk/>
            <pc:sldMk cId="1624378146" sldId="2076138544"/>
            <ac:grpSpMk id="67" creationId="{292DA014-8ED1-4B37-9813-1B9E0C2761A5}"/>
          </ac:grpSpMkLst>
        </pc:grpChg>
        <pc:grpChg chg="add del">
          <ac:chgData name="Lisa Crosbie" userId="206baa53-da2f-48e6-9571-cdfc32bb8e1f" providerId="ADAL" clId="{7304201A-A46B-49AB-9D04-490AC41A32CB}" dt="2021-02-07T01:08:45.703" v="5" actId="478"/>
          <ac:grpSpMkLst>
            <pc:docMk/>
            <pc:sldMk cId="1624378146" sldId="2076138544"/>
            <ac:grpSpMk id="70" creationId="{940E1102-3813-4CFC-8B6D-07DD415A0D88}"/>
          </ac:grpSpMkLst>
        </pc:grpChg>
      </pc:sldChg>
    </pc:docChg>
  </pc:docChgLst>
  <pc:docChgLst>
    <pc:chgData name="Lisa Crosbie" userId="206baa53-da2f-48e6-9571-cdfc32bb8e1f" providerId="ADAL" clId="{24442B43-5CAA-45D2-B58F-017B01ABAA22}"/>
  </pc:docChgLst>
  <pc:docChgLst>
    <pc:chgData name="Lisa Crosbie" userId="S::lisa.crosbie@barhead.com::206baa53-da2f-48e6-9571-cdfc32bb8e1f" providerId="AD" clId="Web-{9F8B6BAC-699D-4C37-B9E2-41A1FA66211A}"/>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C312-4DCD-9572-4AB16B6D3D38}"/>
              </c:ext>
            </c:extLst>
          </c:dPt>
          <c:dPt>
            <c:idx val="1"/>
            <c:bubble3D val="0"/>
            <c:spPr>
              <a:solidFill>
                <a:schemeClr val="accent1"/>
              </a:solidFill>
              <a:ln w="19050">
                <a:noFill/>
              </a:ln>
              <a:effectLst/>
            </c:spPr>
            <c:extLst>
              <c:ext xmlns:c16="http://schemas.microsoft.com/office/drawing/2014/chart" uri="{C3380CC4-5D6E-409C-BE32-E72D297353CC}">
                <c16:uniqueId val="{00000003-C312-4DCD-9572-4AB16B6D3D38}"/>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C312-4DCD-9572-4AB16B6D3D3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31F-48F4-AD79-E9065EFE9B6C}"/>
              </c:ext>
            </c:extLst>
          </c:dPt>
          <c:dPt>
            <c:idx val="1"/>
            <c:bubble3D val="0"/>
            <c:spPr>
              <a:solidFill>
                <a:schemeClr val="accent1"/>
              </a:solidFill>
              <a:ln w="19050">
                <a:noFill/>
              </a:ln>
              <a:effectLst/>
            </c:spPr>
            <c:extLst>
              <c:ext xmlns:c16="http://schemas.microsoft.com/office/drawing/2014/chart" uri="{C3380CC4-5D6E-409C-BE32-E72D297353CC}">
                <c16:uniqueId val="{00000003-E31F-48F4-AD79-E9065EFE9B6C}"/>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E31F-48F4-AD79-E9065EFE9B6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2CA-4FE4-B20A-087E7F0C7878}"/>
              </c:ext>
            </c:extLst>
          </c:dPt>
          <c:dPt>
            <c:idx val="1"/>
            <c:bubble3D val="0"/>
            <c:spPr>
              <a:solidFill>
                <a:schemeClr val="accent1"/>
              </a:solidFill>
              <a:ln w="19050">
                <a:noFill/>
              </a:ln>
              <a:effectLst/>
            </c:spPr>
            <c:extLst>
              <c:ext xmlns:c16="http://schemas.microsoft.com/office/drawing/2014/chart" uri="{C3380CC4-5D6E-409C-BE32-E72D297353CC}">
                <c16:uniqueId val="{00000003-E2CA-4FE4-B20A-087E7F0C7878}"/>
              </c:ext>
            </c:extLst>
          </c:dPt>
          <c:cat>
            <c:strRef>
              <c:f>Sheet1!$A$2:$A$3</c:f>
              <c:strCache>
                <c:ptCount val="2"/>
                <c:pt idx="0">
                  <c:v>1st Qtr</c:v>
                </c:pt>
                <c:pt idx="1">
                  <c:v>2nd Qtr</c:v>
                </c:pt>
              </c:strCache>
            </c:strRef>
          </c:cat>
          <c:val>
            <c:numRef>
              <c:f>Sheet1!$B$2:$B$3</c:f>
              <c:numCache>
                <c:formatCode>General</c:formatCode>
                <c:ptCount val="2"/>
                <c:pt idx="0">
                  <c:v>59</c:v>
                </c:pt>
                <c:pt idx="1">
                  <c:v>34</c:v>
                </c:pt>
              </c:numCache>
            </c:numRef>
          </c:val>
          <c:extLst>
            <c:ext xmlns:c16="http://schemas.microsoft.com/office/drawing/2014/chart" uri="{C3380CC4-5D6E-409C-BE32-E72D297353CC}">
              <c16:uniqueId val="{00000004-E2CA-4FE4-B20A-087E7F0C787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39724"/>
            <a:ext cx="3004087" cy="1569179"/>
          </a:xfrm>
          <a:prstGeom prst="rect">
            <a:avLst/>
          </a:prstGeom>
        </p:spPr>
        <p:txBody>
          <a:bodyPr vert="horz" lIns="154720" tIns="77360" rIns="154720" bIns="77360" rtlCol="0"/>
          <a:lstStyle>
            <a:lvl1pPr algn="l">
              <a:defRPr sz="2000"/>
            </a:lvl1pPr>
          </a:lstStyle>
          <a:p>
            <a:endParaRPr lang="en-US">
              <a:latin typeface="Segoe UI" pitchFamily="34" charset="0"/>
            </a:endParaRPr>
          </a:p>
        </p:txBody>
      </p:sp>
      <p:sp>
        <p:nvSpPr>
          <p:cNvPr id="7" name="Date Placeholder 6"/>
          <p:cNvSpPr>
            <a:spLocks noGrp="1"/>
          </p:cNvSpPr>
          <p:nvPr>
            <p:ph type="dt" sz="quarter" idx="1"/>
          </p:nvPr>
        </p:nvSpPr>
        <p:spPr>
          <a:xfrm>
            <a:off x="3926816" y="1"/>
            <a:ext cx="3004087" cy="1569179"/>
          </a:xfrm>
          <a:prstGeom prst="rect">
            <a:avLst/>
          </a:prstGeom>
        </p:spPr>
        <p:txBody>
          <a:bodyPr vert="horz" lIns="154720" tIns="77360" rIns="154720" bIns="77360" rtlCol="0"/>
          <a:lstStyle>
            <a:lvl1pPr algn="r">
              <a:defRPr sz="2000"/>
            </a:lvl1pPr>
          </a:lstStyle>
          <a:p>
            <a:fld id="{9F7DF709-A015-47C7-B595-368521E90863}" type="datetime8">
              <a:rPr lang="en-US" smtClean="0">
                <a:latin typeface="Segoe UI" pitchFamily="34" charset="0"/>
              </a:rPr>
              <a:t>4/30/2021 9:31 AM</a:t>
            </a:fld>
            <a:endParaRPr lang="en-US">
              <a:latin typeface="Segoe UI" pitchFamily="34" charset="0"/>
            </a:endParaRPr>
          </a:p>
        </p:txBody>
      </p:sp>
      <p:sp>
        <p:nvSpPr>
          <p:cNvPr id="8" name="Footer Placeholder 7"/>
          <p:cNvSpPr>
            <a:spLocks noGrp="1"/>
          </p:cNvSpPr>
          <p:nvPr>
            <p:ph type="ftr" sz="quarter" idx="2"/>
          </p:nvPr>
        </p:nvSpPr>
        <p:spPr>
          <a:xfrm>
            <a:off x="0" y="29808966"/>
            <a:ext cx="5857968" cy="1140965"/>
          </a:xfrm>
          <a:prstGeom prst="rect">
            <a:avLst/>
          </a:prstGeom>
        </p:spPr>
        <p:txBody>
          <a:bodyPr vert="horz" lIns="154720" tIns="77360" rIns="154720" bIns="77360" rtlCol="0" anchor="b"/>
          <a:lstStyle>
            <a:lvl1pPr algn="l">
              <a:defRPr sz="2000"/>
            </a:lvl1pPr>
          </a:lstStyle>
          <a:p>
            <a:pPr marL="674216" defTabSz="1546692" eaLnBrk="0" hangingPunct="0"/>
            <a:r>
              <a:rPr lang="en-US" sz="7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46413" y="29808968"/>
            <a:ext cx="1084489" cy="1569179"/>
          </a:xfrm>
          <a:prstGeom prst="rect">
            <a:avLst/>
          </a:prstGeom>
        </p:spPr>
        <p:txBody>
          <a:bodyPr vert="horz" lIns="154720" tIns="77360" rIns="154720" bIns="77360" rtlCol="0" anchor="b"/>
          <a:lstStyle>
            <a:lvl1pPr algn="r">
              <a:defRPr sz="20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04087" cy="1569179"/>
          </a:xfrm>
          <a:prstGeom prst="rect">
            <a:avLst/>
          </a:prstGeom>
        </p:spPr>
        <p:txBody>
          <a:bodyPr vert="horz" lIns="154720" tIns="77360" rIns="154720" bIns="77360" rtlCol="0"/>
          <a:lstStyle>
            <a:lvl1pPr algn="l">
              <a:defRPr sz="20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6992938" y="2354263"/>
            <a:ext cx="20918488" cy="11768137"/>
          </a:xfrm>
          <a:prstGeom prst="rect">
            <a:avLst/>
          </a:prstGeom>
          <a:noFill/>
          <a:ln w="12700">
            <a:solidFill>
              <a:prstClr val="black"/>
            </a:solidFill>
          </a:ln>
        </p:spPr>
        <p:txBody>
          <a:bodyPr vert="horz" lIns="154720" tIns="77360" rIns="154720" bIns="77360" rtlCol="0" anchor="ctr"/>
          <a:lstStyle/>
          <a:p>
            <a:endParaRPr lang="en-US"/>
          </a:p>
        </p:txBody>
      </p:sp>
      <p:sp>
        <p:nvSpPr>
          <p:cNvPr id="10" name="Footer Placeholder 9"/>
          <p:cNvSpPr>
            <a:spLocks noGrp="1"/>
          </p:cNvSpPr>
          <p:nvPr>
            <p:ph type="ftr" sz="quarter" idx="4"/>
          </p:nvPr>
        </p:nvSpPr>
        <p:spPr>
          <a:xfrm>
            <a:off x="0" y="29814414"/>
            <a:ext cx="5985064" cy="1221724"/>
          </a:xfrm>
          <a:prstGeom prst="rect">
            <a:avLst/>
          </a:prstGeom>
        </p:spPr>
        <p:txBody>
          <a:bodyPr vert="horz" lIns="154720" tIns="77360" rIns="154720" bIns="77360" rtlCol="0" anchor="b"/>
          <a:lstStyle>
            <a:lvl1pPr marL="967002" indent="0" algn="l">
              <a:defRPr sz="2000"/>
            </a:lvl1p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26816" y="1"/>
            <a:ext cx="3004087" cy="1569179"/>
          </a:xfrm>
          <a:prstGeom prst="rect">
            <a:avLst/>
          </a:prstGeom>
        </p:spPr>
        <p:txBody>
          <a:bodyPr vert="horz" lIns="154720" tIns="77360" rIns="154720" bIns="77360" rtlCol="0"/>
          <a:lstStyle>
            <a:lvl1pPr algn="r">
              <a:defRPr sz="2000">
                <a:latin typeface="Segoe UI" pitchFamily="34" charset="0"/>
              </a:defRPr>
            </a:lvl1pPr>
          </a:lstStyle>
          <a:p>
            <a:fld id="{A3723069-FE27-44F1-B74F-20B5C3F8D606}" type="datetime8">
              <a:rPr lang="en-US" smtClean="0"/>
              <a:t>4/30/2021 9:30 AM</a:t>
            </a:fld>
            <a:endParaRPr lang="en-US"/>
          </a:p>
        </p:txBody>
      </p:sp>
      <p:sp>
        <p:nvSpPr>
          <p:cNvPr id="12" name="Notes Placeholder 11"/>
          <p:cNvSpPr>
            <a:spLocks noGrp="1"/>
          </p:cNvSpPr>
          <p:nvPr>
            <p:ph type="body" sz="quarter" idx="3"/>
          </p:nvPr>
        </p:nvSpPr>
        <p:spPr>
          <a:xfrm>
            <a:off x="693251" y="14907207"/>
            <a:ext cx="5546005" cy="14122616"/>
          </a:xfrm>
          <a:prstGeom prst="rect">
            <a:avLst/>
          </a:prstGeom>
        </p:spPr>
        <p:txBody>
          <a:bodyPr vert="horz" lIns="154720" tIns="77360" rIns="154720" bIns="773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73510" y="29808968"/>
            <a:ext cx="957392" cy="1569179"/>
          </a:xfrm>
          <a:prstGeom prst="rect">
            <a:avLst/>
          </a:prstGeom>
        </p:spPr>
        <p:txBody>
          <a:bodyPr vert="horz" lIns="154720" tIns="77360" rIns="154720" bIns="77360" rtlCol="0" anchor="b"/>
          <a:lstStyle>
            <a:lvl1pPr algn="r">
              <a:defRPr sz="20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aka.ms/PVAiaDSurvey"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4679F1-B602-4E9C-BA01-E614EB66573E}" type="datetime8">
              <a:rPr lang="en-US" smtClean="0"/>
              <a:t>4/30/2021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72658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Here is the vision for Power Virtual Agents:</a:t>
            </a:r>
          </a:p>
          <a:p>
            <a:pPr lvl="0"/>
            <a:endParaRPr lang="en-US" dirty="0"/>
          </a:p>
          <a:p>
            <a:pPr lvl="0"/>
            <a:r>
              <a:rPr lang="en-US" b="1" dirty="0"/>
              <a:t>Engage Naturally: </a:t>
            </a:r>
            <a:r>
              <a:rPr lang="en-US" b="0" dirty="0"/>
              <a:t>Create really natural conversations. Engage </a:t>
            </a:r>
            <a:r>
              <a:rPr lang="en-US" dirty="0"/>
              <a:t>with your customers and employees conversationally. Resolve routine issues easily, freeing up staff to focus on complex matters.</a:t>
            </a:r>
          </a:p>
          <a:p>
            <a:pPr lvl="0"/>
            <a:endParaRPr lang="en-US" dirty="0"/>
          </a:p>
          <a:p>
            <a:pPr lvl="0"/>
            <a:r>
              <a:rPr lang="en-US" b="1" dirty="0"/>
              <a:t>Democratize AI: </a:t>
            </a:r>
            <a:r>
              <a:rPr lang="en-US" dirty="0"/>
              <a:t>Empower your subject matter experts to easily create powerful bots using a guided no-code graphical interface. No need for developers or data scientists. The best software engineers and data scientists have created an easy to configure platform, they have taken care of that, so you just focus on your business</a:t>
            </a:r>
          </a:p>
          <a:p>
            <a:pPr lvl="0"/>
            <a:endParaRPr lang="en-US" dirty="0"/>
          </a:p>
          <a:p>
            <a:pPr lvl="0"/>
            <a:r>
              <a:rPr lang="en-US" b="1" dirty="0"/>
              <a:t>Continuously Enhance:</a:t>
            </a:r>
            <a:r>
              <a:rPr lang="en-US" dirty="0"/>
              <a:t> Improve the model and the experience. Point the AI to your website and automatically build topics to get started with a few clicks. As the bot gets used, powerful metrics and insights help tell you what topics to build next.</a:t>
            </a:r>
          </a:p>
          <a:p>
            <a:pPr lvl="0"/>
            <a:endParaRPr lang="en-US" dirty="0"/>
          </a:p>
          <a:p>
            <a:pPr lvl="0"/>
            <a:r>
              <a:rPr lang="en-US" b="1" dirty="0"/>
              <a:t>Take Action: </a:t>
            </a:r>
            <a:r>
              <a:rPr lang="en-US" dirty="0"/>
              <a:t>Connect to your backend systems with a few clicks or using the hundreds of connectors that come with the Power Platform. A bot that can provide an answer is great, but a bot that can provide an answer and act on behalf of the customer, like a concierge, is even better. </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42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Power Virtual Agents is designed with customer centricity in mind. </a:t>
            </a:r>
            <a:r>
              <a:rPr lang="en-IN" b="1" dirty="0"/>
              <a:t>Your customers </a:t>
            </a:r>
            <a:r>
              <a:rPr lang="en-IN" dirty="0"/>
              <a:t>could be external, or internal (your employees)</a:t>
            </a:r>
          </a:p>
          <a:p>
            <a:r>
              <a:rPr lang="en-IN" b="1" dirty="0"/>
              <a:t>Subject Matter Experts </a:t>
            </a:r>
            <a:r>
              <a:rPr lang="en-IN" dirty="0"/>
              <a:t>can build conversational flows using a very easy interface, with no code. </a:t>
            </a:r>
          </a:p>
          <a:p>
            <a:r>
              <a:rPr lang="en-IN" b="1" dirty="0"/>
              <a:t>IT Developers and Admins </a:t>
            </a:r>
            <a:r>
              <a:rPr lang="en-IN" dirty="0"/>
              <a:t>can help SMEs to build conversational flows and integrate their chatbots with line of business applications, using low code Power Automate tools. </a:t>
            </a:r>
          </a:p>
          <a:p>
            <a:r>
              <a:rPr lang="en-IN" dirty="0"/>
              <a:t>There is no need for data scientists and no need to build AI or ML models. </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93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Creating a bot is an easy step by step process.  Each chatbot also has performance analytics to enable a feedback loop so you can continuously and easily enhance your chatbot to optimize the customer experience.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34BB5B-0726-43C4-A859-1C570C32A1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87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is built on the Power Platform. It is also built on the Microsoft Bot Framework.</a:t>
            </a:r>
          </a:p>
          <a:p>
            <a:endParaRPr lang="en-US" dirty="0"/>
          </a:p>
          <a:p>
            <a:r>
              <a:rPr lang="en-US" dirty="0"/>
              <a:t>You can extend and personalize your chatbot using Power Platform tools (Power Automate) or leverage the capability of Bot Framework skills. Bot Skills are reusable conversational dialogs that can be used to author scenarios using complex capabilities. Bot authors can convert any existing bot into a Skill and seamlessly trigger actions embedded in it through the Power Virtual Agents no-code designer. You benefit from a no-cliffs experience - if you want to go beyond what you can do with Power Platform, you can extend limitlessly with Bot Framework Skills. </a:t>
            </a:r>
          </a:p>
          <a:p>
            <a:endParaRPr lang="en-US" dirty="0"/>
          </a:p>
          <a:p>
            <a:endParaRPr lang="en-US" dirty="0"/>
          </a:p>
          <a:p>
            <a:r>
              <a:rPr lang="en-US" dirty="0"/>
              <a:t>As with any application, you can choose between PaaS and SaaS approaches when creating bot solutions. With Microsoft you can choose PaaS, SaaS, or both.</a:t>
            </a:r>
          </a:p>
          <a:p>
            <a:pPr marL="171450" indent="-171450">
              <a:buFont typeface="Arial" panose="020B0604020202020204" pitchFamily="34" charset="0"/>
              <a:buChar char="•"/>
            </a:pPr>
            <a:r>
              <a:rPr lang="en-US" dirty="0"/>
              <a:t>The Microsoft Bot Framework is an open source SDK &amp; tooling optimized for bot developers.</a:t>
            </a:r>
          </a:p>
          <a:p>
            <a:pPr marL="171450" indent="-171450">
              <a:buFont typeface="Arial" panose="020B0604020202020204" pitchFamily="34" charset="0"/>
              <a:buChar char="•"/>
            </a:pPr>
            <a:r>
              <a:rPr lang="en-US" dirty="0"/>
              <a:t>Power Virtual Agents is a no-code SaaS offering that is optimized for the business experts in your organization.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15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06285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You can have one or more bots in your Microsoft </a:t>
            </a:r>
            <a:r>
              <a:rPr kumimoji="0" lang="en-US" sz="900" b="0" i="0" u="none" strike="noStrike" kern="1200" cap="none" spc="0" normalizeH="0" baseline="0" noProof="0" dirty="0" err="1">
                <a:ln>
                  <a:noFill/>
                </a:ln>
                <a:solidFill>
                  <a:srgbClr val="3C3C41"/>
                </a:solidFill>
                <a:effectLst/>
                <a:uLnTx/>
                <a:uFillTx/>
                <a:latin typeface="Segoe UI"/>
                <a:ea typeface="+mn-ea"/>
                <a:cs typeface="+mn-cs"/>
              </a:rPr>
              <a:t>Dataverse</a:t>
            </a:r>
            <a:r>
              <a:rPr kumimoji="0" lang="en-US" sz="900" b="0" i="0" u="none" strike="noStrike" kern="1200" cap="none" spc="0" normalizeH="0" baseline="0" noProof="0" dirty="0">
                <a:ln>
                  <a:noFill/>
                </a:ln>
                <a:solidFill>
                  <a:srgbClr val="3C3C41"/>
                </a:solidFill>
                <a:effectLst/>
                <a:uLnTx/>
                <a:uFillTx/>
                <a:latin typeface="Segoe UI"/>
                <a:ea typeface="+mn-ea"/>
                <a:cs typeface="+mn-cs"/>
              </a:rPr>
              <a:t>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It’s common to have 25+ user topics within a chatbot. Within each topic you construct a conversation tree.</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A conversation tree </a:t>
            </a:r>
            <a:r>
              <a:rPr kumimoji="0" lang="en-US" sz="900" b="0" i="0" u="none" strike="noStrike" kern="1200" cap="none" spc="0" normalizeH="0" baseline="0" noProof="0" dirty="0">
                <a:ln>
                  <a:noFill/>
                </a:ln>
                <a:solidFill>
                  <a:schemeClr val="bg1"/>
                </a:solidFill>
                <a:effectLst/>
                <a:uLnTx/>
                <a:uFillTx/>
                <a:latin typeface="Segoe UI"/>
                <a:ea typeface="+mn-ea"/>
                <a:cs typeface="+mn-cs"/>
              </a:rPr>
              <a:t>c</a:t>
            </a:r>
            <a:r>
              <a:rPr kumimoji="0" lang="en-US" sz="900" b="0" i="0" u="none" strike="noStrike" kern="1200" cap="none" spc="0" normalizeH="0" baseline="0" noProof="0" dirty="0">
                <a:ln>
                  <a:noFill/>
                </a:ln>
                <a:solidFill>
                  <a:schemeClr val="bg1"/>
                </a:solidFill>
                <a:effectLst/>
                <a:uLnTx/>
                <a:uFillTx/>
                <a:latin typeface="Segoe UI"/>
                <a:ea typeface="+mn-ea"/>
              </a:rPr>
              <a:t>onsists of trigger phrases, multiple nodes, conditions, the ability to use entities and call actions (flows or skills). Note that </a:t>
            </a:r>
            <a:r>
              <a:rPr kumimoji="0" lang="en-US" sz="900" b="0" i="0" u="none" strike="noStrike" kern="1200" cap="none" spc="0" normalizeH="0" baseline="0" noProof="0" dirty="0">
                <a:ln>
                  <a:noFill/>
                </a:ln>
                <a:effectLst/>
                <a:uLnTx/>
                <a:uFillTx/>
                <a:latin typeface="Segoe UI"/>
                <a:ea typeface="+mn-ea"/>
                <a:cs typeface="+mn-cs"/>
              </a:rPr>
              <a:t>to use Power Automate flows in a Power Virtual Agents chatbot they must be in a solution, within the same </a:t>
            </a:r>
            <a:r>
              <a:rPr kumimoji="0" lang="en-US" sz="900" b="0" i="0" u="none" strike="noStrike" kern="1200" cap="none" spc="0" normalizeH="0" baseline="0" noProof="0" dirty="0" err="1">
                <a:ln>
                  <a:noFill/>
                </a:ln>
                <a:effectLst/>
                <a:uLnTx/>
                <a:uFillTx/>
                <a:latin typeface="Segoe UI"/>
                <a:ea typeface="+mn-ea"/>
                <a:cs typeface="+mn-cs"/>
              </a:rPr>
              <a:t>Dataverse</a:t>
            </a:r>
            <a:r>
              <a:rPr kumimoji="0" lang="en-US" sz="900" b="0" i="0" u="none" strike="noStrike" kern="1200" cap="none" spc="0" normalizeH="0" baseline="0" noProof="0" dirty="0">
                <a:ln>
                  <a:noFill/>
                </a:ln>
                <a:effectLst/>
                <a:uLnTx/>
                <a:uFillTx/>
                <a:latin typeface="Segoe UI"/>
                <a:ea typeface="+mn-ea"/>
                <a:cs typeface="+mn-cs"/>
              </a:rPr>
              <a:t> environment as the chatbot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rPr>
              <a:t>You can redirect/call another user topic or system topic from within a conversation tree.</a:t>
            </a:r>
            <a:endParaRPr kumimoji="0" lang="en-US" sz="900" b="0" i="0" u="none" strike="noStrike" kern="1200" cap="none" spc="0" normalizeH="0" baseline="0" noProof="0" dirty="0">
              <a:ln>
                <a:noFill/>
              </a:ln>
              <a:solidFill>
                <a:schemeClr val="bg1"/>
              </a:solidFill>
              <a:effectLst/>
              <a:uLnTx/>
              <a:uFillTx/>
              <a:latin typeface="Segoe UI"/>
              <a:ea typeface="+mn-ea"/>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Power Virtual Agents comes with:</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4 pre-defined user topics that you can use or delete. These are useful for learning or getting started</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8 pre-defined system topics. Th</a:t>
            </a:r>
            <a:r>
              <a:rPr kumimoji="0" lang="en-US" sz="800" b="0" i="0" u="none" strike="noStrike" kern="1200" cap="none" spc="0" normalizeH="0" baseline="0" noProof="0" dirty="0">
                <a:ln>
                  <a:noFill/>
                </a:ln>
                <a:solidFill>
                  <a:srgbClr val="3C3C41"/>
                </a:solidFill>
                <a:effectLst/>
                <a:uLnTx/>
                <a:uFillTx/>
                <a:latin typeface="Segoe UI"/>
                <a:ea typeface="+mn-ea"/>
                <a:cs typeface="+mn-cs"/>
              </a:rPr>
              <a:t>ink of these as building blocks for your conversation. </a:t>
            </a:r>
            <a:r>
              <a:rPr kumimoji="0" lang="en-US" sz="800" b="0" i="0" u="none" strike="noStrike" kern="1200" cap="none" spc="0" normalizeH="0" baseline="0" noProof="0" dirty="0">
                <a:ln>
                  <a:noFill/>
                </a:ln>
                <a:effectLst/>
                <a:uLnTx/>
                <a:uFillTx/>
                <a:latin typeface="Segoe UI"/>
                <a:ea typeface="+mn-ea"/>
                <a:cs typeface="+mn-cs"/>
              </a:rPr>
              <a:t>They include: Greeting, Goodbye, End of conversation survey etc. Recommend minimal editing only for these topics e.g., greeting message only.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solidFill>
                <a:srgbClr val="3C3C41"/>
              </a:solidFill>
              <a:effectLst/>
              <a:uLnTx/>
              <a:uFillTx/>
              <a:latin typeface="Segoe UI"/>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C1AD8C-834C-4A71-9F19-18437D8B5B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49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bot is an easy step by step process.  </a:t>
            </a:r>
          </a:p>
          <a:p>
            <a:pPr marL="171450" indent="-171450">
              <a:buFont typeface="Arial" panose="020B0604020202020204" pitchFamily="34" charset="0"/>
              <a:buChar char="•"/>
            </a:pPr>
            <a:r>
              <a:rPr lang="en-US" dirty="0"/>
              <a:t>First you sign up for Power Virtual Agents and create a new chatbot</a:t>
            </a:r>
          </a:p>
          <a:p>
            <a:pPr marL="171450" indent="-171450">
              <a:buFont typeface="Arial" panose="020B0604020202020204" pitchFamily="34" charset="0"/>
              <a:buChar char="•"/>
            </a:pPr>
            <a:r>
              <a:rPr lang="en-US" dirty="0"/>
              <a:t>Then create new topics with trigger phrases and build a conversational tree</a:t>
            </a:r>
          </a:p>
          <a:p>
            <a:pPr marL="171450" indent="-171450">
              <a:buFont typeface="Arial" panose="020B0604020202020204" pitchFamily="34" charset="0"/>
              <a:buChar char="•"/>
            </a:pPr>
            <a:r>
              <a:rPr lang="en-US" dirty="0"/>
              <a:t>Immediately you are able to test this using a test bot and a demo website that can be shared with other users</a:t>
            </a:r>
          </a:p>
          <a:p>
            <a:pPr marL="171450" indent="-171450">
              <a:buFont typeface="Arial" panose="020B0604020202020204" pitchFamily="34" charset="0"/>
              <a:buChar char="•"/>
            </a:pPr>
            <a:r>
              <a:rPr lang="en-US" dirty="0"/>
              <a:t>Once you are happy with what you’ve built, you can publish this bot to different channels that are made readily available by Power Virtual Agents</a:t>
            </a:r>
          </a:p>
          <a:p>
            <a:pPr marL="171450" indent="-171450">
              <a:buFont typeface="Arial" panose="020B0604020202020204" pitchFamily="34" charset="0"/>
              <a:buChar char="•"/>
            </a:pPr>
            <a:r>
              <a:rPr lang="en-US" dirty="0"/>
              <a:t>Each chatbot also has performance analytics to enable a feedback loop so you can continuously and easily enhance your chatbot to optimize the customer experience.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Revising your bot follows the same process.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8648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makes creating a chatbot very easy to do.  </a:t>
            </a:r>
          </a:p>
          <a:p>
            <a:r>
              <a:rPr lang="en-US" dirty="0"/>
              <a:t>Open the Power Virtual Agents designer and click on the ‘bot’ icon and then select ‘new bot’.  </a:t>
            </a:r>
          </a:p>
          <a:p>
            <a:r>
              <a:rPr lang="en-US" dirty="0"/>
              <a:t>Choose a name for your new chatbot.</a:t>
            </a:r>
          </a:p>
          <a:p>
            <a:r>
              <a:rPr lang="en-US" dirty="0"/>
              <a:t>Select your language</a:t>
            </a:r>
          </a:p>
          <a:p>
            <a:r>
              <a:rPr lang="en-US" dirty="0"/>
              <a:t>Select your Environment.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70186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You can create chatbots in Power Virtual Agents in a number of languages. </a:t>
            </a:r>
          </a:p>
          <a:p>
            <a:r>
              <a:rPr lang="en-GB" b="0" i="0" dirty="0">
                <a:solidFill>
                  <a:srgbClr val="171717"/>
                </a:solidFill>
                <a:effectLst/>
                <a:latin typeface="Segoe UI" panose="020B0502040204020203" pitchFamily="34" charset="0"/>
              </a:rPr>
              <a:t>Each bot speaks one language, it’s not a multilingual single bot</a:t>
            </a:r>
          </a:p>
          <a:p>
            <a:r>
              <a:rPr lang="en-GB" b="0" i="0" dirty="0">
                <a:solidFill>
                  <a:srgbClr val="171717"/>
                </a:solidFill>
                <a:effectLst/>
                <a:latin typeface="Segoe UI" panose="020B0502040204020203" pitchFamily="34" charset="0"/>
              </a:rPr>
              <a:t>You specify the target language when you first </a:t>
            </a:r>
            <a:r>
              <a:rPr lang="en-GB" b="0" i="0" u="none" strike="noStrike" dirty="0">
                <a:effectLst/>
                <a:latin typeface="Segoe UI" panose="020B0502040204020203" pitchFamily="34" charset="0"/>
              </a:rPr>
              <a:t>create a bot</a:t>
            </a:r>
            <a:endParaRPr lang="en-GB" b="0" i="0" u="none" strike="noStrike" dirty="0">
              <a:solidFill>
                <a:srgbClr val="171717"/>
              </a:solidFill>
              <a:effectLst/>
              <a:latin typeface="Segoe UI" panose="020B0502040204020203" pitchFamily="34" charset="0"/>
            </a:endParaRPr>
          </a:p>
          <a:p>
            <a:endParaRPr lang="en-GB" b="0" i="0" u="none" strike="noStrike" dirty="0">
              <a:solidFill>
                <a:srgbClr val="171717"/>
              </a:solidFill>
              <a:effectLst/>
              <a:latin typeface="Segoe UI" panose="020B0502040204020203" pitchFamily="34" charset="0"/>
            </a:endParaRPr>
          </a:p>
          <a:p>
            <a:r>
              <a:rPr lang="en-GB" b="0" i="0" u="none" strike="noStrike" dirty="0">
                <a:solidFill>
                  <a:srgbClr val="171717"/>
                </a:solidFill>
                <a:effectLst/>
                <a:latin typeface="Segoe UI" panose="020B0502040204020203" pitchFamily="34" charset="0"/>
              </a:rPr>
              <a:t>For a full list of languages supported, see: https://docs.microsoft.com/en-us/power-virtual-agents/authoring-language-support</a:t>
            </a:r>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497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create your chatbot, you need to decide what business scenarios you want your chatbot to address.  You’ll create a topic for each scenario/question you want the bot to address.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6935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Here’s the agenda of what we are going to cover today</a:t>
            </a:r>
          </a:p>
          <a:p>
            <a:pPr marL="0" indent="0">
              <a:buNone/>
            </a:pPr>
            <a:r>
              <a:rPr lang="en-US" dirty="0"/>
              <a:t>Once we have done the overview and setup, the content is divided into 3 modules:</a:t>
            </a:r>
          </a:p>
          <a:p>
            <a:pPr marL="171450" indent="-171450">
              <a:buFontTx/>
              <a:buChar char="-"/>
            </a:pPr>
            <a:r>
              <a:rPr lang="en-US" dirty="0"/>
              <a:t>Creating your chatbot (Module 1)</a:t>
            </a:r>
          </a:p>
          <a:p>
            <a:pPr marL="171450" indent="-171450">
              <a:buFontTx/>
              <a:buChar char="-"/>
            </a:pPr>
            <a:r>
              <a:rPr lang="en-US" dirty="0"/>
              <a:t>Power Automate and other integrations (Module 2) </a:t>
            </a:r>
          </a:p>
          <a:p>
            <a:pPr marL="171450" indent="-171450">
              <a:buFontTx/>
              <a:buChar char="-"/>
            </a:pPr>
            <a:r>
              <a:rPr lang="en-US" dirty="0"/>
              <a:t>Topic design, optimizing your bot, and analytics (Module 3)</a:t>
            </a:r>
          </a:p>
          <a:p>
            <a:pPr marL="171450" indent="-171450">
              <a:buFontTx/>
              <a:buChar char="-"/>
            </a:pPr>
            <a:endParaRPr lang="en-US" dirty="0"/>
          </a:p>
          <a:p>
            <a:pPr marL="171450" indent="-171450">
              <a:buFontTx/>
              <a:buChar char="-"/>
            </a:pPr>
            <a:r>
              <a:rPr lang="en-US" dirty="0"/>
              <a:t>Note that there are not labs for every section – there are no labs for 8, 12-14</a:t>
            </a:r>
          </a:p>
        </p:txBody>
      </p:sp>
      <p:sp>
        <p:nvSpPr>
          <p:cNvPr id="4" name="Slide Number Placeholder 3"/>
          <p:cNvSpPr>
            <a:spLocks noGrp="1"/>
          </p:cNvSpPr>
          <p:nvPr>
            <p:ph type="sldNum" sz="quarter" idx="5"/>
          </p:nvPr>
        </p:nvSpPr>
        <p:spPr/>
        <p:txBody>
          <a:bodyPr/>
          <a:lstStyle/>
          <a:p>
            <a:fld id="{18287E96-0B21-454B-B488-458258EAA913}" type="slidenum">
              <a:rPr lang="en-US" smtClean="0"/>
              <a:t>2</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chatbot must have the appropriate trigger phrases relevant to your topic.  </a:t>
            </a:r>
          </a:p>
          <a:p>
            <a:pPr algn="l"/>
            <a:r>
              <a:rPr lang="en-GB" b="0" i="0" dirty="0">
                <a:solidFill>
                  <a:srgbClr val="171717"/>
                </a:solidFill>
                <a:effectLst/>
                <a:latin typeface="Segoe UI" panose="020B0502040204020203" pitchFamily="34" charset="0"/>
              </a:rPr>
              <a:t>A topic has trigger phrases—these are phrases, keywords, or questions that a user is likely to type that is related to a specific.</a:t>
            </a:r>
          </a:p>
          <a:p>
            <a:pPr algn="l"/>
            <a:r>
              <a:rPr lang="en-GB" b="0" i="0" dirty="0">
                <a:solidFill>
                  <a:srgbClr val="171717"/>
                </a:solidFill>
                <a:effectLst/>
                <a:latin typeface="Segoe UI" panose="020B0502040204020203" pitchFamily="34" charset="0"/>
              </a:rPr>
              <a:t>The AI uses natural language understanding to parse what a customer actually types and find the most appropriate trigger phrase or node.</a:t>
            </a:r>
          </a:p>
          <a:p>
            <a:pPr algn="l"/>
            <a:r>
              <a:rPr lang="en-GB" b="0" i="0" dirty="0">
                <a:solidFill>
                  <a:srgbClr val="171717"/>
                </a:solidFill>
                <a:effectLst/>
                <a:latin typeface="Segoe UI" panose="020B0502040204020203" pitchFamily="34" charset="0"/>
              </a:rPr>
              <a:t>You should start with 5-10 trigger phrases for each topic. Your phrases should be semantically different. They don’t need to be full sentences.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CECA3AB-6791-4A1E-85C1-30556A953C4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450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authoring canvas and begin creating your chatbot.  The easy to use and understand dialog tree enables any user to start creating a powerful chatbot experience.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04827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2BDC95E-CE71-44B4-A394-BA33A3FE176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739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369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dirty="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Analyze bot/customer conversations to better understand how specific topics are performing, what’s impacting your CSAT, and identify where there is room for improvement</a:t>
            </a:r>
          </a:p>
          <a:p>
            <a:pPr defTabSz="932007" fontAlgn="base">
              <a:spcAft>
                <a:spcPts val="588"/>
              </a:spcAft>
              <a:buSzTx/>
            </a:pPr>
            <a:endParaRPr lang="en-US" sz="900" spc="0" dirty="0">
              <a:gradFill>
                <a:gsLst>
                  <a:gs pos="83000">
                    <a:srgbClr val="3C3C41"/>
                  </a:gs>
                  <a:gs pos="100000">
                    <a:srgbClr val="3C3C41"/>
                  </a:gs>
                </a:gsLst>
                <a:lin ang="5400000" scaled="1"/>
              </a:gradFill>
              <a:latin typeface="Segoe UI"/>
              <a:cs typeface="Segoe UI"/>
            </a:endParaRPr>
          </a:p>
          <a:p>
            <a:pPr defTabSz="914192"/>
            <a:r>
              <a:rPr lang="en-US" sz="900" b="1" spc="0" dirty="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bot next </a:t>
            </a:r>
          </a:p>
          <a:p>
            <a:endParaRPr lang="en-US" sz="900" b="1"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3714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093674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also offers suggested topics for your chatbot by leveraging Microsoft’s industry leading AI.  Let Microsoft AI determine powerful potential topics which are crafted from our organization’s own web content.  Elevate your customer’s awareness to topics and subjects that matter most.</a:t>
            </a:r>
          </a:p>
          <a:p>
            <a:endParaRPr lang="en-US" dirty="0"/>
          </a:p>
          <a:p>
            <a:r>
              <a:rPr lang="en-US" dirty="0"/>
              <a:t>The suggest topic feature allows you to point to your existing knowledge base (FAQ) webpage and have AI assisted authoring extract the relevant content for you, so you don’t have to do it manually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1164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fundamental part of natural language understanding is to be able to identify entities in user responses. An entity is a piece of information that represents a certain type of real-world subject like a phone number, postal code, city or even a person’s name. </a:t>
            </a:r>
          </a:p>
          <a:p>
            <a:endParaRPr lang="en-US" sz="900" dirty="0"/>
          </a:p>
          <a:p>
            <a:r>
              <a:rPr lang="en-US" sz="900" dirty="0"/>
              <a:t>Out of the box, Power Virtual Agents comes with a set of pre-built entities which represent the most commonly used information types in real world dialogs, such as age, colors, numbers and names. For instance, if you use the color entity, and the user says – “I want a red car” – it knows that red is a color in that phrase. With the knowledge granted by entities, a chatbot can smartly recognize information from a user input and save it in a variable for later use. </a:t>
            </a:r>
          </a:p>
          <a:p>
            <a:endParaRPr lang="en-US" sz="900" dirty="0"/>
          </a:p>
          <a:p>
            <a:r>
              <a:rPr lang="en-US" sz="900" dirty="0"/>
              <a:t>In some cases, you will need to build a chatbot for a specific domain, and you will need to teach the language understanding model some specific knowledge – for instance, products in your store. You can do this by creating a custom entity and give the bot knowledge of that specific language used in your domain.</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2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Use this slide to introduce yourself and add contact details</a:t>
            </a:r>
          </a:p>
        </p:txBody>
      </p:sp>
      <p:sp>
        <p:nvSpPr>
          <p:cNvPr id="4" name="Slide Number Placeholder 3"/>
          <p:cNvSpPr>
            <a:spLocks noGrp="1"/>
          </p:cNvSpPr>
          <p:nvPr>
            <p:ph type="sldNum" sz="quarter" idx="5"/>
          </p:nvPr>
        </p:nvSpPr>
        <p:spPr/>
        <p:txBody>
          <a:bodyPr/>
          <a:lstStyle/>
          <a:p>
            <a:fld id="{18287E96-0B21-454B-B488-458258EAA913}" type="slidenum">
              <a:rPr lang="en-US" smtClean="0"/>
              <a:t>3</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Variables let you save responses from your customers in a conversation with your bot so that you can reuse them later in the conversation.</a:t>
            </a:r>
          </a:p>
          <a:p>
            <a:pPr algn="l"/>
            <a:r>
              <a:rPr lang="en-GB" b="0" i="0" dirty="0">
                <a:solidFill>
                  <a:srgbClr val="171717"/>
                </a:solidFill>
                <a:effectLst/>
                <a:latin typeface="Segoe UI" panose="020B0502040204020203" pitchFamily="34" charset="0"/>
              </a:rPr>
              <a:t>For example, you can save a customer's name in a variable called </a:t>
            </a:r>
            <a:r>
              <a:rPr lang="en-GB" b="0" i="0" dirty="0" err="1">
                <a:solidFill>
                  <a:srgbClr val="171717"/>
                </a:solidFill>
                <a:effectLst/>
                <a:latin typeface="Segoe UI" panose="020B0502040204020203" pitchFamily="34" charset="0"/>
              </a:rPr>
              <a:t>UserName</a:t>
            </a:r>
            <a:r>
              <a:rPr lang="en-GB" b="0" i="0" dirty="0">
                <a:solidFill>
                  <a:srgbClr val="171717"/>
                </a:solidFill>
                <a:effectLst/>
                <a:latin typeface="Segoe UI" panose="020B0502040204020203" pitchFamily="34" charset="0"/>
              </a:rPr>
              <a:t>. The bot can then address the customer by name as the conversation continues.</a:t>
            </a:r>
          </a:p>
          <a:p>
            <a:pPr algn="l"/>
            <a:r>
              <a:rPr lang="en-GB" b="0" i="0" dirty="0">
                <a:solidFill>
                  <a:srgbClr val="171717"/>
                </a:solidFill>
                <a:effectLst/>
                <a:latin typeface="Segoe UI" panose="020B0502040204020203" pitchFamily="34" charset="0"/>
              </a:rPr>
              <a:t>You can use variables to create logical expressions that dynamically route the customer down different conversation paths. </a:t>
            </a:r>
          </a:p>
          <a:p>
            <a:pPr algn="l"/>
            <a:r>
              <a:rPr lang="en-GB" b="0" i="0" dirty="0">
                <a:solidFill>
                  <a:srgbClr val="171717"/>
                </a:solidFill>
                <a:effectLst/>
                <a:latin typeface="Segoe UI" panose="020B0502040204020203" pitchFamily="34" charset="0"/>
              </a:rPr>
              <a:t>You can create a variable to use in a topic, or a bot (global) variable to use across topics.</a:t>
            </a:r>
          </a:p>
          <a:p>
            <a:pPr algn="l"/>
            <a:r>
              <a:rPr lang="en-GB" b="0" i="0" dirty="0">
                <a:solidFill>
                  <a:srgbClr val="171717"/>
                </a:solidFill>
                <a:effectLst/>
                <a:latin typeface="Segoe UI" panose="020B0502040204020203" pitchFamily="34" charset="0"/>
              </a:rPr>
              <a:t>You can also feed variables to Power Automate and Bot Framework Skills as input parameters, and save the output results from those actions.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82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bot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redirect the conversation to another topic at any point by selecting it from the menu.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9446F-2BE3-491C-9C78-6EC00434AD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458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38</a:t>
            </a:fld>
            <a:endParaRPr lang="en-US" sz="1200">
              <a:solidFill>
                <a:prstClr val="black"/>
              </a:solidFill>
            </a:endParaRPr>
          </a:p>
        </p:txBody>
      </p:sp>
    </p:spTree>
    <p:extLst>
      <p:ext uri="{BB962C8B-B14F-4D97-AF65-F5344CB8AC3E}">
        <p14:creationId xmlns:p14="http://schemas.microsoft.com/office/powerpoint/2010/main" val="378162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dirty="0">
                <a:latin typeface="Segoe UI Light" panose="020B0502040204020203" pitchFamily="34" charset="0"/>
                <a:cs typeface="Segoe UI Light" panose="020B0502040204020203" pitchFamily="34" charset="0"/>
              </a:rPr>
              <a:t>is a SaaS services that helps you </a:t>
            </a:r>
            <a:r>
              <a:rPr lang="en-US" sz="900" b="1" dirty="0">
                <a:latin typeface="Segoe UI Light" panose="020B0502040204020203" pitchFamily="34" charset="0"/>
                <a:cs typeface="Segoe UI Light" panose="020B0502040204020203" pitchFamily="34" charset="0"/>
              </a:rPr>
              <a:t>work smarter </a:t>
            </a:r>
            <a:r>
              <a:rPr lang="en-US" sz="900" dirty="0">
                <a:latin typeface="Segoe UI Light" panose="020B0502040204020203" pitchFamily="34" charset="0"/>
                <a:cs typeface="Segoe UI Light" panose="020B0502040204020203" pitchFamily="34" charset="0"/>
              </a:rPr>
              <a:t>by automating workflow across you’re a growing number</a:t>
            </a:r>
            <a:r>
              <a:rPr lang="en-US" sz="900" baseline="0" dirty="0">
                <a:latin typeface="Segoe UI Light" panose="020B0502040204020203" pitchFamily="34" charset="0"/>
                <a:cs typeface="Segoe UI Light" panose="020B0502040204020203" pitchFamily="34" charset="0"/>
              </a:rPr>
              <a:t> </a:t>
            </a:r>
            <a:r>
              <a:rPr lang="en-US" sz="900" dirty="0">
                <a:latin typeface="Segoe UI Light" panose="020B0502040204020203" pitchFamily="34" charset="0"/>
                <a:cs typeface="Segoe UI Light" panose="020B0502040204020203" pitchFamily="34" charset="0"/>
              </a:rPr>
              <a:t>apps and services</a:t>
            </a:r>
            <a:r>
              <a:rPr lang="en-US" sz="900" baseline="0" dirty="0">
                <a:latin typeface="Segoe UI Light" panose="020B0502040204020203" pitchFamily="34" charset="0"/>
                <a:cs typeface="Segoe UI Light" panose="020B0502040204020203" pitchFamily="34" charset="0"/>
              </a:rPr>
              <a:t> that business users </a:t>
            </a:r>
            <a:r>
              <a:rPr lang="en-US" sz="900" dirty="0">
                <a:latin typeface="Segoe UI Light" panose="020B0502040204020203" pitchFamily="34" charset="0"/>
                <a:cs typeface="Segoe UI Light" panose="020B0502040204020203" pitchFamily="34" charset="0"/>
              </a:rPr>
              <a:t>rely on.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Streamline approvals and get instant alerts.</a:t>
            </a:r>
          </a:p>
          <a:p>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kern="1200" dirty="0">
                <a:solidFill>
                  <a:schemeClr val="tx1"/>
                </a:solidFill>
                <a:effectLst/>
                <a:latin typeface="+mn-lt"/>
                <a:ea typeface="+mn-ea"/>
                <a:cs typeface="+mn-cs"/>
              </a:rPr>
              <a:t>makes it possible to automate all of these scenarios and more.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defTabSz="941253">
              <a:defRPr/>
            </a:pPr>
            <a:fld id="{5F2D3714-B553-A044-BA72-366907BA36B5}" type="slidenum">
              <a:rPr lang="en-US" sz="1200">
                <a:solidFill>
                  <a:prstClr val="black"/>
                </a:solidFill>
                <a:latin typeface="Calibri" panose="020F0502020204030204"/>
              </a:rPr>
              <a:pPr defTabSz="941253">
                <a:defRPr/>
              </a:pPr>
              <a:t>39</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716174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Power Automate </a:t>
            </a:r>
            <a:r>
              <a:rPr lang="en-US" sz="800" dirty="0">
                <a:latin typeface="Segoe UI Light" panose="020B0502040204020203" pitchFamily="34" charset="0"/>
                <a:cs typeface="Segoe UI Light" panose="020B0502040204020203" pitchFamily="34" charset="0"/>
              </a:rPr>
              <a:t>is a SaaS services that helps you </a:t>
            </a:r>
            <a:r>
              <a:rPr lang="en-US" sz="800" b="1" dirty="0">
                <a:latin typeface="Segoe UI Light" panose="020B0502040204020203" pitchFamily="34" charset="0"/>
                <a:cs typeface="Segoe UI Light" panose="020B0502040204020203" pitchFamily="34" charset="0"/>
              </a:rPr>
              <a:t>work smarter </a:t>
            </a:r>
            <a:r>
              <a:rPr lang="en-US" sz="800" dirty="0">
                <a:latin typeface="Segoe UI Light" panose="020B0502040204020203" pitchFamily="34" charset="0"/>
                <a:cs typeface="Segoe UI Light" panose="020B0502040204020203" pitchFamily="34" charset="0"/>
              </a:rPr>
              <a:t>by automating workflow across you’re a growing number</a:t>
            </a:r>
            <a:r>
              <a:rPr lang="en-US" sz="800" baseline="0" dirty="0">
                <a:latin typeface="Segoe UI Light" panose="020B0502040204020203" pitchFamily="34" charset="0"/>
                <a:cs typeface="Segoe UI Light" panose="020B0502040204020203" pitchFamily="34" charset="0"/>
              </a:rPr>
              <a:t> </a:t>
            </a:r>
            <a:r>
              <a:rPr lang="en-US" sz="800" dirty="0">
                <a:latin typeface="Segoe UI Light" panose="020B0502040204020203" pitchFamily="34" charset="0"/>
                <a:cs typeface="Segoe UI Light" panose="020B0502040204020203" pitchFamily="34" charset="0"/>
              </a:rPr>
              <a:t>apps and services</a:t>
            </a:r>
            <a:r>
              <a:rPr lang="en-US" sz="800" baseline="0" dirty="0">
                <a:latin typeface="Segoe UI Light" panose="020B0502040204020203" pitchFamily="34" charset="0"/>
                <a:cs typeface="Segoe UI Light" panose="020B0502040204020203" pitchFamily="34" charset="0"/>
              </a:rPr>
              <a:t> that business users </a:t>
            </a:r>
            <a:r>
              <a:rPr lang="en-US" sz="800" dirty="0">
                <a:latin typeface="Segoe UI Light" panose="020B0502040204020203" pitchFamily="34" charset="0"/>
                <a:cs typeface="Segoe UI Light" panose="020B0502040204020203" pitchFamily="34" charset="0"/>
              </a:rPr>
              <a:t>rely on.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Streamline approvals and get instant alerts.</a:t>
            </a:r>
          </a:p>
          <a:p>
            <a:endParaRPr lang="en-US" sz="8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Power Automate </a:t>
            </a:r>
            <a:r>
              <a:rPr lang="en-US" sz="800" kern="1200" dirty="0">
                <a:solidFill>
                  <a:schemeClr val="tx1"/>
                </a:solidFill>
                <a:effectLst/>
                <a:latin typeface="+mn-lt"/>
                <a:ea typeface="+mn-ea"/>
                <a:cs typeface="+mn-cs"/>
              </a:rPr>
              <a:t>makes it possible to automate all of these scenarios and more. </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40</a:t>
            </a:fld>
            <a:endParaRPr lang="en-US"/>
          </a:p>
        </p:txBody>
      </p:sp>
    </p:spTree>
    <p:extLst>
      <p:ext uri="{BB962C8B-B14F-4D97-AF65-F5344CB8AC3E}">
        <p14:creationId xmlns:p14="http://schemas.microsoft.com/office/powerpoint/2010/main" val="1792130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Automate has a huge range of templates, which provide you a quick way to get started with commonly used flows and automations, and are also a great way to learn.</a:t>
            </a:r>
          </a:p>
        </p:txBody>
      </p:sp>
      <p:sp>
        <p:nvSpPr>
          <p:cNvPr id="4" name="Slide Number Placeholder 3"/>
          <p:cNvSpPr>
            <a:spLocks noGrp="1"/>
          </p:cNvSpPr>
          <p:nvPr>
            <p:ph type="sldNum" sz="quarter" idx="10"/>
          </p:nvPr>
        </p:nvSpPr>
        <p:spPr/>
        <p:txBody>
          <a:bodyPr/>
          <a:lstStyle/>
          <a:p>
            <a:pPr defTabSz="905591">
              <a:defRPr/>
            </a:pPr>
            <a:fld id="{D4F38C9A-47B1-4C1B-BC8F-E2D495F6A1C9}" type="slidenum">
              <a:rPr lang="en-US" sz="1200">
                <a:solidFill>
                  <a:prstClr val="black"/>
                </a:solidFill>
                <a:latin typeface="Calibri" panose="020F0502020204030204"/>
              </a:rPr>
              <a:pPr defTabSz="905591">
                <a:defRPr/>
              </a:pPr>
              <a:t>41</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59199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Power Virtual Agents license you get access to Power Automate. You will get access to over 250 premium connectors, which allow you to connect to third party services in a low-code graphical interface. </a:t>
            </a:r>
          </a:p>
          <a:p>
            <a:r>
              <a:rPr lang="en-US" dirty="0"/>
              <a:t> </a:t>
            </a:r>
          </a:p>
          <a:p>
            <a:r>
              <a:rPr lang="en-US" dirty="0"/>
              <a:t>You can connect to any third-party service that Power Automate supports. You can read and write data from the database and you can pass data back and forth between the chatbot and Power Automate flow. You also have access to a very convenient HTTP connector in Power Automate which allows you to use your chatbot invoke any third-party API that you might have. </a:t>
            </a:r>
          </a:p>
          <a:p>
            <a:endParaRPr lang="en-US" dirty="0"/>
          </a:p>
          <a:p>
            <a:r>
              <a:rPr lang="en-US" dirty="0"/>
              <a:t>With the UI based flow connector in Power Virtual Agents, you can create flows in Power Automate just for your chatbot and invoke them seamlessly from Power Virtual Agents.</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42</a:t>
            </a:fld>
            <a:endParaRPr lang="en-US"/>
          </a:p>
        </p:txBody>
      </p:sp>
    </p:spTree>
    <p:extLst>
      <p:ext uri="{BB962C8B-B14F-4D97-AF65-F5344CB8AC3E}">
        <p14:creationId xmlns:p14="http://schemas.microsoft.com/office/powerpoint/2010/main" val="3011676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solidFill>
                  <a:schemeClr val="bg1"/>
                </a:solidFill>
              </a:rPr>
              <a:t>Power Automate is powered by Microsoft </a:t>
            </a:r>
            <a:r>
              <a:rPr lang="en-US" dirty="0" err="1">
                <a:solidFill>
                  <a:schemeClr val="bg1"/>
                </a:solidFill>
              </a:rPr>
              <a:t>Dataverse</a:t>
            </a:r>
            <a:r>
              <a:rPr lang="en-US" dirty="0">
                <a:solidFill>
                  <a:schemeClr val="bg1"/>
                </a:solidFill>
              </a:rPr>
              <a:t>. </a:t>
            </a:r>
            <a:r>
              <a:rPr lang="en-US" dirty="0" err="1">
                <a:solidFill>
                  <a:schemeClr val="bg1"/>
                </a:solidFill>
              </a:rPr>
              <a:t>Dataverse</a:t>
            </a:r>
            <a:r>
              <a:rPr lang="en-US" dirty="0">
                <a:solidFill>
                  <a:schemeClr val="bg1"/>
                </a:solidFill>
              </a:rPr>
              <a:t> </a:t>
            </a:r>
            <a:r>
              <a:rPr lang="en-US" sz="1200" b="0" i="0" u="none" strike="noStrike" kern="1200" dirty="0">
                <a:solidFill>
                  <a:schemeClr val="bg1"/>
                </a:solidFill>
                <a:effectLst/>
                <a:latin typeface="Segoe UI Light" pitchFamily="34" charset="0"/>
                <a:ea typeface="+mn-ea"/>
                <a:cs typeface="+mn-cs"/>
              </a:rPr>
              <a:t>lets you securely store and manage data that's used by business applications. </a:t>
            </a:r>
            <a:endParaRPr lang="en-US"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78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Power Virtual Agents with Power Automate means your bot can do far more than just answer questions – it can take action on behalf of the customer. This can also include working with user authentication tokens, as we will see in the next section.</a:t>
            </a:r>
          </a:p>
          <a:p>
            <a:endParaRPr lang="en-US" dirty="0"/>
          </a:p>
          <a:p>
            <a:r>
              <a:rPr lang="en-US" dirty="0"/>
              <a:t>These are just some of the examples of the huge range of scenarios and use cases that can be enabled by Power Virtual Agents and Power Automate.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62600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Optional slide to ask participants to introduce themselves.</a:t>
            </a:r>
          </a:p>
        </p:txBody>
      </p:sp>
      <p:sp>
        <p:nvSpPr>
          <p:cNvPr id="4" name="Slide Number Placeholder 3"/>
          <p:cNvSpPr>
            <a:spLocks noGrp="1"/>
          </p:cNvSpPr>
          <p:nvPr>
            <p:ph type="sldNum" sz="quarter" idx="5"/>
          </p:nvPr>
        </p:nvSpPr>
        <p:spPr/>
        <p:txBody>
          <a:bodyPr/>
          <a:lstStyle/>
          <a:p>
            <a:fld id="{18287E96-0B21-454B-B488-458258EAA913}" type="slidenum">
              <a:rPr lang="en-US" smtClean="0"/>
              <a:t>4</a:t>
            </a:fld>
            <a:endParaRPr lang="en-US"/>
          </a:p>
        </p:txBody>
      </p:sp>
    </p:spTree>
    <p:extLst>
      <p:ext uri="{BB962C8B-B14F-4D97-AF65-F5344CB8AC3E}">
        <p14:creationId xmlns:p14="http://schemas.microsoft.com/office/powerpoint/2010/main" val="323308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91FA7-5397-4E07-AD33-DA0D8B77A82B}" type="slidenum">
              <a:rPr lang="en-US" smtClean="0"/>
              <a:t>45</a:t>
            </a:fld>
            <a:endParaRPr lang="en-US"/>
          </a:p>
        </p:txBody>
      </p:sp>
    </p:spTree>
    <p:extLst>
      <p:ext uri="{BB962C8B-B14F-4D97-AF65-F5344CB8AC3E}">
        <p14:creationId xmlns:p14="http://schemas.microsoft.com/office/powerpoint/2010/main" val="2001350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46</a:t>
            </a:fld>
            <a:endParaRPr lang="en-US" sz="1200">
              <a:solidFill>
                <a:prstClr val="black"/>
              </a:solidFill>
            </a:endParaRPr>
          </a:p>
        </p:txBody>
      </p:sp>
    </p:spTree>
    <p:extLst>
      <p:ext uri="{BB962C8B-B14F-4D97-AF65-F5344CB8AC3E}">
        <p14:creationId xmlns:p14="http://schemas.microsoft.com/office/powerpoint/2010/main" val="3000091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Power Virtual Agents allows you to authenticate the user, which allows you to personalize the conversation. Authentication also allows you to skip dialogs in the conversation by prefilling user data and going straight to the point. </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You can enable user authentication directly within a chatbot conversation. This means you can prompt a user to sign in using single sign-on, retrieve a user token for that user, and then use that token to retrieve the user's information from a back-end system and enable the chatbot to execute actions on that user’s behalf.</a:t>
            </a:r>
          </a:p>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experience is very flexible. You can mark some parts of the conversation that require the user to log in, while some other parts do not require the user to login.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829563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You can configure a Power Virtual Agents chatbot to provide authentication capabilities, so users can sign in with any </a:t>
            </a:r>
            <a:r>
              <a:rPr lang="en-US" sz="882" b="0" i="0" u="sng" strike="noStrike" kern="1200" dirty="0">
                <a:solidFill>
                  <a:schemeClr val="tx1"/>
                </a:solidFill>
                <a:effectLst/>
                <a:latin typeface="Segoe UI" panose="020B0502040204020203" pitchFamily="34" charset="0"/>
                <a:ea typeface="+mn-ea"/>
                <a:cs typeface="+mn-cs"/>
                <a:hlinkClick r:id="rId3"/>
              </a:rPr>
              <a:t>OAuth2 identity provider</a:t>
            </a:r>
            <a:r>
              <a:rPr lang="en-US" sz="882" b="0" i="0" u="none" strike="noStrike" kern="1200" dirty="0">
                <a:solidFill>
                  <a:schemeClr val="tx1"/>
                </a:solidFill>
                <a:effectLst/>
                <a:latin typeface="Segoe UI" panose="020B0502040204020203" pitchFamily="34" charset="0"/>
                <a:ea typeface="+mn-ea"/>
                <a:cs typeface="+mn-cs"/>
              </a:rPr>
              <a:t>, such as Azure Active Directory (Azure AD), a Microsoft account, Google, Facebook or a custom authentication service that you created for your company.</a:t>
            </a:r>
          </a:p>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Power Virtual Agents supports any identity provider that is compliant with the </a:t>
            </a:r>
            <a:r>
              <a:rPr lang="en-US" sz="882" b="0" i="0" u="sng" strike="noStrike" kern="1200" dirty="0">
                <a:solidFill>
                  <a:schemeClr val="tx1"/>
                </a:solidFill>
                <a:effectLst/>
                <a:latin typeface="Segoe UI" panose="020B0502040204020203" pitchFamily="34" charset="0"/>
                <a:ea typeface="+mn-ea"/>
                <a:cs typeface="+mn-cs"/>
                <a:hlinkClick r:id="rId3"/>
              </a:rPr>
              <a:t>OAuth2 standard</a:t>
            </a:r>
            <a:endParaRPr lang="en-US" sz="882" b="0" i="0" u="none" strike="noStrike" kern="1200" dirty="0">
              <a:solidFill>
                <a:schemeClr val="tx1"/>
              </a:solidFill>
              <a:effectLst/>
              <a:latin typeface="Segoe UI" panose="020B0502040204020203" pitchFamily="34" charset="0"/>
              <a:ea typeface="+mn-ea"/>
              <a:cs typeface="+mn-cs"/>
            </a:endParaRPr>
          </a:p>
          <a:p>
            <a:endParaRPr lang="en-US" sz="882"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58530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50</a:t>
            </a:fld>
            <a:endParaRPr lang="en-US" sz="1200">
              <a:solidFill>
                <a:prstClr val="black"/>
              </a:solidFill>
            </a:endParaRPr>
          </a:p>
        </p:txBody>
      </p:sp>
    </p:spTree>
    <p:extLst>
      <p:ext uri="{BB962C8B-B14F-4D97-AF65-F5344CB8AC3E}">
        <p14:creationId xmlns:p14="http://schemas.microsoft.com/office/powerpoint/2010/main" val="2833800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Segoe UI Light" pitchFamily="34" charset="0"/>
                <a:ea typeface="+mn-ea"/>
                <a:cs typeface="+mn-cs"/>
              </a:rPr>
              <a:t>Overview: </a:t>
            </a:r>
            <a:r>
              <a:rPr lang="en-US" sz="900" b="0" i="0" kern="1200" dirty="0">
                <a:solidFill>
                  <a:schemeClr val="tx1"/>
                </a:solidFill>
                <a:effectLst/>
                <a:latin typeface="Segoe UI Light" pitchFamily="34" charset="0"/>
                <a:ea typeface="+mn-ea"/>
                <a:cs typeface="+mn-cs"/>
              </a:rPr>
              <a:t>When a chatbot can’t handle the user’s requests or the user asks to talk to an agent at any point in the conversation, it’s important to gracefully bring in a human. You want to be able to create an experience where the bot can understand it doesn’t have the answer to a question and can transfer to a human agent with the right context. In Power Virtual Agents, you have the ability to configure and connect to multiple live chat engagement hubs.</a:t>
            </a: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pPr defTabSz="914367">
              <a:defRPr/>
            </a:pPr>
            <a:endParaRPr lang="en-US" sz="1200" b="1" spc="0" dirty="0">
              <a:gradFill>
                <a:gsLst>
                  <a:gs pos="83000">
                    <a:srgbClr val="008272"/>
                  </a:gs>
                  <a:gs pos="100000">
                    <a:srgbClr val="008272"/>
                  </a:gs>
                </a:gsLst>
                <a:lin ang="5400000" scaled="1"/>
              </a:gradFill>
              <a:latin typeface="Segoe UI"/>
            </a:endParaRP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163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Light" pitchFamily="34" charset="0"/>
                <a:ea typeface="+mn-ea"/>
                <a:cs typeface="+mn-cs"/>
              </a:rPr>
              <a:t>Dynamics 365 Omnichannel for Customer Service</a:t>
            </a:r>
          </a:p>
          <a:p>
            <a:r>
              <a:rPr lang="en-US" sz="1200" b="0" i="0" kern="1200" dirty="0">
                <a:solidFill>
                  <a:schemeClr val="tx1"/>
                </a:solidFill>
                <a:effectLst/>
                <a:latin typeface="Segoe UI Light" pitchFamily="34" charset="0"/>
                <a:ea typeface="+mn-ea"/>
                <a:cs typeface="+mn-cs"/>
              </a:rPr>
              <a:t>Power Virtual Agents includes handoff to Dynamics 365 Omnichannel for Customer Service. The customer comes in via the chat in that same environment, interacts with the chatbot, and when the bot doesn’t have an answer or the customer wants to speak to an agent, it can transfer that whole conversation with the context and all information provided for the agent.</a:t>
            </a:r>
          </a:p>
          <a:p>
            <a:endParaRPr lang="en-US" sz="1200" b="0" i="0" kern="1200" dirty="0">
              <a:solidFill>
                <a:schemeClr val="tx1"/>
              </a:solidFill>
              <a:effectLst/>
              <a:latin typeface="Segoe UI Light" pitchFamily="34" charset="0"/>
              <a:ea typeface="+mn-ea"/>
              <a:cs typeface="+mn-cs"/>
            </a:endParaRPr>
          </a:p>
          <a:p>
            <a:r>
              <a:rPr lang="en-US" sz="1200" b="1" kern="1200" dirty="0">
                <a:solidFill>
                  <a:schemeClr val="tx1"/>
                </a:solidFill>
                <a:latin typeface="Segoe UI Light" pitchFamily="34" charset="0"/>
                <a:ea typeface="+mn-ea"/>
                <a:cs typeface="+mn-cs"/>
              </a:rPr>
              <a:t>Hand-off to generic live-chat provider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Power Virtual Agents also provides</a:t>
            </a:r>
            <a:r>
              <a:rPr lang="en-US" sz="900" b="0" i="0" kern="1200" dirty="0">
                <a:solidFill>
                  <a:schemeClr val="tx1"/>
                </a:solidFill>
                <a:effectLst/>
                <a:latin typeface="Segoe UI Light" pitchFamily="34" charset="0"/>
                <a:ea typeface="+mn-ea"/>
                <a:cs typeface="+mn-cs"/>
              </a:rPr>
              <a:t> handoff to generic live chat providers. IT admins can configure a hand-off from </a:t>
            </a:r>
            <a:r>
              <a:rPr lang="en-US" sz="900" dirty="0"/>
              <a:t>chatbot </a:t>
            </a:r>
            <a:r>
              <a:rPr lang="en-US" sz="900" b="0" i="0" kern="1200" dirty="0">
                <a:solidFill>
                  <a:schemeClr val="tx1"/>
                </a:solidFill>
                <a:effectLst/>
                <a:latin typeface="Segoe UI Light" pitchFamily="34" charset="0"/>
                <a:ea typeface="+mn-ea"/>
                <a:cs typeface="+mn-cs"/>
              </a:rPr>
              <a:t>to other live chat engagement hubs using an interface and sample code.</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sz="900" dirty="0"/>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44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defRPr/>
            </a:pPr>
            <a:r>
              <a:rPr lang="en-US" sz="900" b="1" spc="0" dirty="0">
                <a:gradFill>
                  <a:gsLst>
                    <a:gs pos="83000">
                      <a:srgbClr val="008272"/>
                    </a:gs>
                    <a:gs pos="100000">
                      <a:srgbClr val="008272"/>
                    </a:gs>
                  </a:gsLst>
                  <a:lin ang="5400000" scaled="1"/>
                </a:gradFill>
                <a:latin typeface="Segoe UI"/>
              </a:rPr>
              <a:t>About Dynamics 365 Omnichannel for Customer Service</a:t>
            </a:r>
            <a:endParaRPr lang="en-US" sz="900" b="1" spc="0" dirty="0">
              <a:gradFill>
                <a:gsLst>
                  <a:gs pos="83000">
                    <a:srgbClr val="008272"/>
                  </a:gs>
                  <a:gs pos="100000">
                    <a:srgbClr val="008272"/>
                  </a:gs>
                </a:gsLst>
                <a:lin ang="5400000" scaled="1"/>
              </a:gradFill>
              <a:latin typeface="Segoe UI"/>
              <a:cs typeface="Segoe UI"/>
            </a:endParaRPr>
          </a:p>
          <a:p>
            <a:pPr algn="l"/>
            <a:r>
              <a:rPr lang="en-GB" b="0" i="0" dirty="0">
                <a:solidFill>
                  <a:srgbClr val="171717"/>
                </a:solidFill>
                <a:effectLst/>
                <a:latin typeface="Segoe UI" panose="020B0502040204020203" pitchFamily="34" charset="0"/>
              </a:rPr>
              <a:t>Omnichannel for Customer Service is a robust application that extends the power of Dynamics 365 Customer Service to enable organizations to instantly connect and engage with their customers via channels like Live Chat and SMS.</a:t>
            </a:r>
          </a:p>
          <a:p>
            <a:pPr algn="l"/>
            <a:r>
              <a:rPr lang="en-GB" b="0" i="0" dirty="0">
                <a:solidFill>
                  <a:srgbClr val="171717"/>
                </a:solidFill>
                <a:effectLst/>
                <a:latin typeface="Segoe UI" panose="020B0502040204020203" pitchFamily="34" charset="0"/>
              </a:rPr>
              <a:t>Omnichannel for Customer Service also provides a modern, customizable, high-productivity app that allows agents to engage with customers across different channels. The application offers contextual customer identification, real-time notification, integrated communication, and agent productivity tools like KB integration, search, and case creation to ensure agents are effective.</a:t>
            </a:r>
          </a:p>
          <a:p>
            <a:pPr algn="l"/>
            <a:r>
              <a:rPr lang="en-GB" b="0" i="0" dirty="0">
                <a:solidFill>
                  <a:srgbClr val="171717"/>
                </a:solidFill>
                <a:effectLst/>
                <a:latin typeface="Segoe UI" panose="020B0502040204020203" pitchFamily="34" charset="0"/>
              </a:rPr>
              <a:t>Supervisors get real-time and historical visibility and insights into the operational efficiency of agents and the utilization across various channels.</a:t>
            </a:r>
          </a:p>
          <a:p>
            <a:pPr algn="l"/>
            <a:r>
              <a:rPr lang="en-GB" b="0" i="0" dirty="0">
                <a:solidFill>
                  <a:srgbClr val="171717"/>
                </a:solidFill>
                <a:effectLst/>
                <a:latin typeface="Segoe UI" panose="020B0502040204020203" pitchFamily="34" charset="0"/>
              </a:rPr>
              <a:t>The enterprise-grade routing and work distribution engine allows customers to configure agent presence, availability, and routing rules, thus ensuring agents are working on the most relevant engagements.</a:t>
            </a:r>
          </a:p>
          <a:p>
            <a:endParaRPr lang="en-US" dirty="0"/>
          </a:p>
          <a:p>
            <a:endParaRPr lang="en-US" dirty="0"/>
          </a:p>
        </p:txBody>
      </p:sp>
      <p:sp>
        <p:nvSpPr>
          <p:cNvPr id="4" name="Slide Number Placeholder 3"/>
          <p:cNvSpPr>
            <a:spLocks noGrp="1"/>
          </p:cNvSpPr>
          <p:nvPr>
            <p:ph type="sldNum" sz="quarter" idx="5"/>
          </p:nvPr>
        </p:nvSpPr>
        <p:spPr/>
        <p:txBody>
          <a:bodyPr/>
          <a:lstStyle/>
          <a:p>
            <a:fld id="{87FF8F31-B24A-4260-A058-0B15D001F161}" type="slidenum">
              <a:rPr lang="en-US" smtClean="0"/>
              <a:t>53</a:t>
            </a:fld>
            <a:endParaRPr lang="en-US"/>
          </a:p>
        </p:txBody>
      </p:sp>
    </p:spTree>
    <p:extLst>
      <p:ext uri="{BB962C8B-B14F-4D97-AF65-F5344CB8AC3E}">
        <p14:creationId xmlns:p14="http://schemas.microsoft.com/office/powerpoint/2010/main" val="3102710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54</a:t>
            </a:fld>
            <a:endParaRPr lang="en-US" sz="1200">
              <a:solidFill>
                <a:prstClr val="black"/>
              </a:solidFill>
            </a:endParaRPr>
          </a:p>
        </p:txBody>
      </p:sp>
    </p:spTree>
    <p:extLst>
      <p:ext uri="{BB962C8B-B14F-4D97-AF65-F5344CB8AC3E}">
        <p14:creationId xmlns:p14="http://schemas.microsoft.com/office/powerpoint/2010/main" val="3747392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export and import bots using solutions so you can move your bots across multiple environments. This can be useful, for example, if you have different environments for testing and production, or for a subset of users.</a:t>
            </a:r>
          </a:p>
          <a:p>
            <a:endParaRPr lang="en-US" dirty="0"/>
          </a:p>
          <a:p>
            <a:r>
              <a:rPr lang="en-US" dirty="0"/>
              <a:t>The solution acts as a carrier for the bots, and you use solutions to export the bot from one environment and import it into another.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21503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contains a link to a YouTube video giving an overview of Power Virtual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22878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57</a:t>
            </a:fld>
            <a:endParaRPr lang="en-US" sz="1200">
              <a:solidFill>
                <a:prstClr val="black"/>
              </a:solidFill>
            </a:endParaRPr>
          </a:p>
        </p:txBody>
      </p:sp>
    </p:spTree>
    <p:extLst>
      <p:ext uri="{BB962C8B-B14F-4D97-AF65-F5344CB8AC3E}">
        <p14:creationId xmlns:p14="http://schemas.microsoft.com/office/powerpoint/2010/main" val="212777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Power Virtual Agents is available as an app within Microsoft Teams, which means you can easily create your own chatbots that answer questions posed by other employees or team members.</a:t>
            </a:r>
          </a:p>
          <a:p>
            <a:pPr algn="l"/>
            <a:r>
              <a:rPr lang="en-GB" b="0" i="0" dirty="0">
                <a:solidFill>
                  <a:srgbClr val="171717"/>
                </a:solidFill>
                <a:effectLst/>
                <a:latin typeface="Segoe UI" panose="020B0502040204020203" pitchFamily="34" charset="0"/>
              </a:rPr>
              <a:t>You can add the Power Virtual Agents app from the Microsoft Teams app store and begin to create, author, test, and publish your bot directly into teams, all within the Microsoft Teams interface.</a:t>
            </a:r>
          </a:p>
          <a:p>
            <a:r>
              <a:rPr lang="en-GB" b="0" i="0" dirty="0">
                <a:solidFill>
                  <a:srgbClr val="171717"/>
                </a:solidFill>
                <a:effectLst/>
                <a:latin typeface="Segoe UI" panose="020B0502040204020203" pitchFamily="34" charset="0"/>
              </a:rPr>
              <a:t>If you want to create a public facing bot for your customers, you will still need to use the Power Virtual Agents web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66251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err="1"/>
              <a:t>Dataverse</a:t>
            </a:r>
            <a:r>
              <a:rPr lang="en-AU" dirty="0"/>
              <a:t> for Teams is a powerful database capability that is now available in Teams, with your existing Teams licence.</a:t>
            </a:r>
          </a:p>
          <a:p>
            <a:pPr marL="171450" indent="-171450">
              <a:buFont typeface="Arial" panose="020B0604020202020204" pitchFamily="34" charset="0"/>
              <a:buChar char="•"/>
            </a:pPr>
            <a:r>
              <a:rPr lang="en-AU" dirty="0"/>
              <a:t>It is a slimmed down version of the full </a:t>
            </a:r>
            <a:r>
              <a:rPr lang="en-AU" dirty="0" err="1"/>
              <a:t>Dataverse</a:t>
            </a:r>
            <a:r>
              <a:rPr lang="en-AU" dirty="0"/>
              <a:t> (formerly known as Common Data Service) which is the back end to the most sophisticated Microsoft Business Applications, including Dynamics 365 which handles massive volumes of mission critical data in the cloud for organizations around the world every day.</a:t>
            </a:r>
          </a:p>
          <a:p>
            <a:pPr marL="171450" indent="-171450">
              <a:buFont typeface="Arial" panose="020B0604020202020204" pitchFamily="34" charset="0"/>
              <a:buChar char="•"/>
            </a:pPr>
            <a:r>
              <a:rPr lang="en-AU" dirty="0" err="1"/>
              <a:t>Dataverse</a:t>
            </a:r>
            <a:r>
              <a:rPr lang="en-AU" dirty="0"/>
              <a:t> for Teams takes the essential capabilities of that platform and made it a fully embedded feature and function of Teams. </a:t>
            </a:r>
          </a:p>
          <a:p>
            <a:pPr marL="171450" indent="-171450">
              <a:buFont typeface="Arial" panose="020B0604020202020204" pitchFamily="34" charset="0"/>
              <a:buChar char="•"/>
            </a:pPr>
            <a:r>
              <a:rPr lang="en-AU" dirty="0"/>
              <a:t>This enables you to create relational databases inside Teams, and also unlocks other capabilities to build apps, bots and workflows inside Teams without leaving – this is what enables you to build a chatbot inside Teams with Power Virtual Agents.</a:t>
            </a:r>
          </a:p>
          <a:p>
            <a:pPr marL="171450" indent="-171450">
              <a:buFont typeface="Arial" panose="020B0604020202020204" pitchFamily="34" charset="0"/>
              <a:buChar char="•"/>
            </a:pPr>
            <a:r>
              <a:rPr lang="en-AU" dirty="0"/>
              <a:t>Your chatbot in Teams can interact with your </a:t>
            </a:r>
            <a:r>
              <a:rPr lang="en-AU" dirty="0" err="1"/>
              <a:t>Dataverse</a:t>
            </a:r>
            <a:r>
              <a:rPr lang="en-AU" dirty="0"/>
              <a:t> tables – to retrieve rows or create rows on behalf of the user.</a:t>
            </a:r>
          </a:p>
          <a:p>
            <a:endParaRPr lang="en-AU"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0057466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Calibri" panose="020F0502020204030204" pitchFamily="34" charset="0"/>
              </a:rPr>
              <a:t>Power Virtual Agents for Microsoft Teams vs Power Virtual Agents Standalone.</a:t>
            </a:r>
          </a:p>
          <a:p>
            <a:endParaRPr lang="en-GB" b="0" i="0" dirty="0">
              <a:solidFill>
                <a:srgbClr val="000000"/>
              </a:solidFill>
              <a:effectLst/>
              <a:latin typeface="Calibri" panose="020F0502020204030204" pitchFamily="34" charset="0"/>
            </a:endParaRPr>
          </a:p>
          <a:p>
            <a:r>
              <a:rPr lang="en-GB" b="1" i="0" dirty="0">
                <a:solidFill>
                  <a:srgbClr val="000000"/>
                </a:solidFill>
                <a:effectLst/>
                <a:latin typeface="Calibri" panose="020F0502020204030204" pitchFamily="34" charset="0"/>
              </a:rPr>
              <a:t>Channels</a:t>
            </a:r>
          </a:p>
          <a:p>
            <a:pPr marL="171450" indent="-171450">
              <a:buFontTx/>
              <a:buChar char="-"/>
            </a:pPr>
            <a:r>
              <a:rPr lang="en-GB" b="0" i="0" dirty="0">
                <a:solidFill>
                  <a:srgbClr val="000000"/>
                </a:solidFill>
                <a:effectLst/>
                <a:latin typeface="Calibri" panose="020F0502020204030204" pitchFamily="34" charset="0"/>
              </a:rPr>
              <a:t>PVA for Microsoft Teams – you can only publish your bot in Microsoft Teams. For any other channels (</a:t>
            </a:r>
            <a:r>
              <a:rPr lang="en-GB" b="0" i="0" dirty="0" err="1">
                <a:solidFill>
                  <a:srgbClr val="000000"/>
                </a:solidFill>
                <a:effectLst/>
                <a:latin typeface="Calibri" panose="020F0502020204030204" pitchFamily="34" charset="0"/>
              </a:rPr>
              <a:t>e.g</a:t>
            </a:r>
            <a:r>
              <a:rPr lang="en-GB" b="0" i="0" dirty="0">
                <a:solidFill>
                  <a:srgbClr val="000000"/>
                </a:solidFill>
                <a:effectLst/>
                <a:latin typeface="Calibri" panose="020F0502020204030204" pitchFamily="34" charset="0"/>
              </a:rPr>
              <a:t> web) the full standalone license is required</a:t>
            </a:r>
          </a:p>
          <a:p>
            <a:pPr marL="171450" indent="-171450">
              <a:buFontTx/>
              <a:buChar char="-"/>
            </a:pPr>
            <a:r>
              <a:rPr lang="en-GB" b="0" i="0" dirty="0">
                <a:solidFill>
                  <a:srgbClr val="000000"/>
                </a:solidFill>
                <a:effectLst/>
                <a:latin typeface="Calibri" panose="020F0502020204030204" pitchFamily="34" charset="0"/>
              </a:rPr>
              <a:t>Standalone license allows you to publish your bot to all supported channels, including live websites, mobile app, social media and messaging platforms</a:t>
            </a:r>
          </a:p>
          <a:p>
            <a:pPr marL="0" indent="0">
              <a:buFontTx/>
              <a:buNone/>
            </a:pPr>
            <a:endParaRPr lang="en-GB" b="0" i="0" dirty="0">
              <a:solidFill>
                <a:srgbClr val="000000"/>
              </a:solidFill>
              <a:effectLst/>
              <a:latin typeface="Calibri" panose="020F0502020204030204" pitchFamily="34" charset="0"/>
            </a:endParaRPr>
          </a:p>
          <a:p>
            <a:pPr marL="0" indent="0">
              <a:buFontTx/>
              <a:buNone/>
            </a:pPr>
            <a:r>
              <a:rPr lang="en-GB" b="1" i="0" dirty="0">
                <a:solidFill>
                  <a:srgbClr val="000000"/>
                </a:solidFill>
                <a:effectLst/>
                <a:latin typeface="Calibri" panose="020F0502020204030204" pitchFamily="34" charset="0"/>
              </a:rPr>
              <a:t>Power Automate connectors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GB" b="0" i="0" dirty="0">
                <a:solidFill>
                  <a:srgbClr val="000000"/>
                </a:solidFill>
                <a:effectLst/>
                <a:latin typeface="Calibri" panose="020F0502020204030204" pitchFamily="34" charset="0"/>
              </a:rPr>
              <a:t>In both cases the license only includes flows triggered from your chatbot (not standalone flows). Make sure you create a flow from inside PVA as we do in the labs (don’t create from Power Automate first and connect it</a:t>
            </a:r>
          </a:p>
          <a:p>
            <a:pPr marL="171450" indent="-171450">
              <a:buFontTx/>
              <a:buChar char="-"/>
            </a:pPr>
            <a:r>
              <a:rPr lang="en-GB" b="0" i="0" dirty="0">
                <a:solidFill>
                  <a:srgbClr val="000000"/>
                </a:solidFill>
                <a:effectLst/>
                <a:latin typeface="Calibri" panose="020F0502020204030204" pitchFamily="34" charset="0"/>
              </a:rPr>
              <a:t>PVA for Teams includes use of standard Power Automate connectors, for flows triggered by your bot</a:t>
            </a:r>
          </a:p>
          <a:p>
            <a:pPr marL="171450" indent="-171450">
              <a:buFontTx/>
              <a:buChar char="-"/>
            </a:pPr>
            <a:r>
              <a:rPr lang="en-GB" b="0" i="0" dirty="0">
                <a:solidFill>
                  <a:srgbClr val="000000"/>
                </a:solidFill>
                <a:effectLst/>
                <a:latin typeface="Calibri" panose="020F0502020204030204" pitchFamily="34" charset="0"/>
              </a:rPr>
              <a:t>PVA standalone includes use of premium and custom Power Automate connectors, for flows triggered by your bot. </a:t>
            </a:r>
          </a:p>
          <a:p>
            <a:pPr marL="0" indent="0">
              <a:buFontTx/>
              <a:buNone/>
            </a:pPr>
            <a:endParaRPr lang="en-GB" b="0" i="0" dirty="0">
              <a:solidFill>
                <a:srgbClr val="000000"/>
              </a:solidFill>
              <a:effectLst/>
              <a:latin typeface="Calibri" panose="020F0502020204030204" pitchFamily="34" charset="0"/>
            </a:endParaRPr>
          </a:p>
          <a:p>
            <a:pPr marL="0" indent="0">
              <a:buFontTx/>
              <a:buNone/>
            </a:pPr>
            <a:r>
              <a:rPr lang="en-GB" b="1" i="0" dirty="0">
                <a:solidFill>
                  <a:srgbClr val="000000"/>
                </a:solidFill>
                <a:effectLst/>
                <a:latin typeface="Calibri" panose="020F0502020204030204" pitchFamily="34" charset="0"/>
              </a:rPr>
              <a:t>Sessions/tenant/month</a:t>
            </a:r>
          </a:p>
          <a:p>
            <a:pPr marL="0" indent="0">
              <a:buFontTx/>
              <a:buNone/>
            </a:pPr>
            <a:r>
              <a:rPr lang="en-GB" b="0" i="0" dirty="0">
                <a:solidFill>
                  <a:srgbClr val="000000"/>
                </a:solidFill>
                <a:effectLst/>
                <a:latin typeface="Calibri" panose="020F0502020204030204" pitchFamily="34" charset="0"/>
              </a:rPr>
              <a:t>The count of sessions for PVA Standalone is billed sessions. A billed session is an interaction between the user and the bot – it begins when a user topic is triggered and ends when all the user’s questions or answers (or the conversation exceeds 60 minutes or 100 turns). </a:t>
            </a:r>
          </a:p>
          <a:p>
            <a:pPr marL="0" indent="0">
              <a:buFontTx/>
              <a:buNone/>
            </a:pPr>
            <a:endParaRPr lang="en-GB" b="0" i="0" dirty="0">
              <a:solidFill>
                <a:srgbClr val="000000"/>
              </a:solidFill>
              <a:effectLst/>
              <a:latin typeface="Calibri" panose="020F0502020204030204" pitchFamily="34" charset="0"/>
            </a:endParaRPr>
          </a:p>
          <a:p>
            <a:pPr marL="0" indent="0">
              <a:buFontTx/>
              <a:buNone/>
            </a:pPr>
            <a:endParaRPr lang="en-GB" b="0" i="0" dirty="0">
              <a:solidFill>
                <a:srgbClr val="000000"/>
              </a:solidFill>
              <a:effectLst/>
              <a:latin typeface="Calibri" panose="020F0502020204030204" pitchFamily="34" charset="0"/>
            </a:endParaRPr>
          </a:p>
          <a:p>
            <a:pPr marL="0" indent="0">
              <a:buFontTx/>
              <a:buNone/>
            </a:pPr>
            <a:r>
              <a:rPr lang="en-GB" b="1" i="0" dirty="0">
                <a:solidFill>
                  <a:srgbClr val="000000"/>
                </a:solidFill>
                <a:effectLst/>
                <a:latin typeface="Calibri" panose="020F0502020204030204" pitchFamily="34" charset="0"/>
              </a:rPr>
              <a:t>Extending your bot with Azure bot framework skills </a:t>
            </a:r>
            <a:r>
              <a:rPr lang="en-GB" b="0" i="0" dirty="0">
                <a:solidFill>
                  <a:srgbClr val="000000"/>
                </a:solidFill>
                <a:effectLst/>
                <a:latin typeface="Calibri" panose="020F0502020204030204" pitchFamily="34" charset="0"/>
              </a:rPr>
              <a:t>– you must have the full Power Virtual Agents standalone license to use this feature.</a:t>
            </a:r>
          </a:p>
          <a:p>
            <a:endParaRPr lang="en-GB" b="0" i="0" dirty="0">
              <a:solidFill>
                <a:srgbClr val="000000"/>
              </a:solidFill>
              <a:effectLst/>
              <a:latin typeface="Calibri" panose="020F0502020204030204" pitchFamily="34" charset="0"/>
            </a:endParaRPr>
          </a:p>
          <a:p>
            <a:endParaRPr lang="en-GB" b="0" i="0" dirty="0">
              <a:solidFill>
                <a:srgbClr val="000000"/>
              </a:solidFill>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Calibri" panose="020F0502020204030204" pitchFamily="34" charset="0"/>
              </a:rPr>
              <a:t>*PVA trial gives entitlements to Power Virtual Agents (standalone) full license but is time-limited &amp; doesn't include </a:t>
            </a:r>
            <a:r>
              <a:rPr lang="en-GB" b="0" i="0" dirty="0" err="1">
                <a:solidFill>
                  <a:srgbClr val="000000"/>
                </a:solidFill>
                <a:effectLst/>
                <a:latin typeface="Calibri" panose="020F0502020204030204" pitchFamily="34" charset="0"/>
              </a:rPr>
              <a:t>Dataverse</a:t>
            </a:r>
            <a:r>
              <a:rPr lang="en-GB" b="0" i="0" dirty="0">
                <a:solidFill>
                  <a:srgbClr val="000000"/>
                </a:solidFill>
                <a:effectLst/>
                <a:latin typeface="Calibri" panose="020F0502020204030204" pitchFamily="34" charset="0"/>
              </a:rPr>
              <a:t> capacity beyond trial environment</a:t>
            </a:r>
            <a:endParaRPr lang="en-AU" dirty="0"/>
          </a:p>
          <a:p>
            <a:endParaRPr lang="en-GB" b="0" i="0" dirty="0">
              <a:solidFill>
                <a:srgbClr val="000000"/>
              </a:solidFill>
              <a:effectLst/>
              <a:latin typeface="Calibri" panose="020F0502020204030204" pitchFamily="34" charset="0"/>
            </a:endParaRPr>
          </a:p>
          <a:p>
            <a:r>
              <a:rPr lang="en-GB" b="0" i="0" dirty="0">
                <a:solidFill>
                  <a:srgbClr val="000000"/>
                </a:solidFill>
                <a:effectLst/>
                <a:latin typeface="Calibri" panose="020F0502020204030204" pitchFamily="34" charset="0"/>
              </a:rPr>
              <a:t>Full details: https://docs.microsoft.com/en-us/power-virtual-agents/requirements-licensing-subscriptions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13623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Not this price is USD. To get pricing in other currencies see: https://powervirtualagents.microsoft.com/en-us/pricing/</a:t>
            </a:r>
          </a:p>
          <a:p>
            <a:endParaRPr lang="en-AU"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AU" sz="1200" dirty="0"/>
              <a:t>Power Virtual Agents is licensed per tenant and is charged according to the unit of billed sessions. </a:t>
            </a:r>
            <a:r>
              <a:rPr lang="en-GB" sz="1200" b="0" i="0" dirty="0">
                <a:solidFill>
                  <a:srgbClr val="000000"/>
                </a:solidFill>
                <a:effectLst/>
                <a:latin typeface="Calibri" panose="020F0502020204030204" pitchFamily="34" charset="0"/>
              </a:rPr>
              <a:t>The count of sessions for PVA Standalone is billed sessions. A billed session is an interaction between the user and the bot – it begins when a user topic is triggered and ends when all the user’s questions or answers (or the conversation exceeds 60 minutes or 100 turns). </a:t>
            </a:r>
          </a:p>
          <a:p>
            <a:endParaRPr lang="en-AU" sz="1200" dirty="0"/>
          </a:p>
          <a:p>
            <a:r>
              <a:rPr lang="en-AU" sz="1200" dirty="0"/>
              <a:t>A user license (called Power Virtual Agent User License) is required for each user authoring bots with Power Virtual Agents. This can be assigned to users by the administrator in the admin portal. The user license SKU is free; you pay for the tenant licence. </a:t>
            </a: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pPr defTabSz="914367">
              <a:defRPr/>
            </a:pPr>
            <a:endParaRPr lang="en-US" sz="1200" b="1" spc="0" dirty="0">
              <a:gradFill>
                <a:gsLst>
                  <a:gs pos="83000">
                    <a:srgbClr val="008272"/>
                  </a:gs>
                  <a:gs pos="100000">
                    <a:srgbClr val="008272"/>
                  </a:gs>
                </a:gsLst>
                <a:lin ang="5400000" scaled="1"/>
              </a:gradFill>
              <a:latin typeface="Segoe UI"/>
            </a:endParaRP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697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Segoe UI Light" pitchFamily="34" charset="0"/>
                <a:ea typeface="+mn-ea"/>
                <a:cs typeface="+mn-cs"/>
              </a:rPr>
              <a:t>You can upgrade from Power Virtual Agents in Teams to the full Power Virtual Agents standalone license</a:t>
            </a:r>
          </a:p>
          <a:p>
            <a:r>
              <a:rPr lang="en-US" sz="1200" b="0" i="0" kern="1200" dirty="0">
                <a:solidFill>
                  <a:schemeClr val="tx1"/>
                </a:solidFill>
                <a:effectLst/>
                <a:latin typeface="Segoe UI Light" pitchFamily="34" charset="0"/>
                <a:ea typeface="+mn-ea"/>
                <a:cs typeface="+mn-cs"/>
              </a:rPr>
              <a:t>If you try to publish your bot to a channel outside Teams, you will be prompted with this message to start a trial, or upgrade to the full subscription.</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pPr defTabSz="914367">
              <a:defRPr/>
            </a:pPr>
            <a:endParaRPr lang="en-US" sz="1200" b="1" spc="0" dirty="0">
              <a:gradFill>
                <a:gsLst>
                  <a:gs pos="83000">
                    <a:srgbClr val="008272"/>
                  </a:gs>
                  <a:gs pos="100000">
                    <a:srgbClr val="008272"/>
                  </a:gs>
                </a:gsLst>
                <a:lin ang="5400000" scaled="1"/>
              </a:gradFill>
              <a:latin typeface="Segoe UI"/>
            </a:endParaRP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372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switch gear a bit here out of lab work and into something different. It’s really important to cover topic design, and these are skills you need to get the most out of your chatbot.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Where we have technology that makes the building easy, the thinking behind how it’s designed and built can make a huge difference to the success of your chatbot.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188256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spc="-49" dirty="0">
                <a:solidFill>
                  <a:schemeClr val="tx2"/>
                </a:solidFill>
              </a:rPr>
              <a:t>Informational</a:t>
            </a:r>
            <a:r>
              <a:rPr lang="en-US" sz="900" spc="-49" dirty="0">
                <a:solidFill>
                  <a:schemeClr val="tx2"/>
                </a:solidFill>
              </a:rPr>
              <a:t>, </a:t>
            </a:r>
            <a:r>
              <a:rPr lang="en-US" sz="900" b="1" spc="-49" dirty="0">
                <a:solidFill>
                  <a:schemeClr val="tx2"/>
                </a:solidFill>
              </a:rPr>
              <a:t>Task Completion</a:t>
            </a:r>
            <a:r>
              <a:rPr lang="en-US" sz="900" spc="-49" dirty="0">
                <a:solidFill>
                  <a:schemeClr val="tx2"/>
                </a:solidFill>
              </a:rPr>
              <a:t>, and </a:t>
            </a:r>
            <a:r>
              <a:rPr lang="en-US" sz="900" b="1" spc="-49" dirty="0">
                <a:solidFill>
                  <a:schemeClr val="tx2"/>
                </a:solidFill>
              </a:rPr>
              <a:t>Troubleshooting</a:t>
            </a:r>
            <a:r>
              <a:rPr lang="en-US" sz="900" spc="-49" dirty="0">
                <a:solidFill>
                  <a:schemeClr val="tx2"/>
                </a:solidFill>
              </a:rPr>
              <a:t> are different types of topics that the chatbot can support. You may also need some topics that are just there to take ambiguous user questions (“I need help” or “shopping”) and ask for clarification so you can then route the user to the correct topic.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49" dirty="0">
                <a:solidFill>
                  <a:schemeClr val="tx2"/>
                </a:solidFill>
              </a:rPr>
              <a:t>When you are considering which business processes to automate, look for the ones with the highest traffic and those where the task can be completed in the chatbot without the need for human involvement. Don’t just replicate what your website can already do – most customers are familiar with websites and will accomplish these tasks themselves without needing to interact with a chatbot. Look to create topics for things which generate a high volume of calls. Build automations for those to start with, and then work on the longer tail of other topics over a period of time.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255282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4"/>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defTabSz="906532">
              <a:defRPr/>
            </a:pPr>
            <a:fld id="{B4008EB6-D09E-4580-8CD6-DDB14511944F}" type="slidenum">
              <a:rPr lang="en-US" sz="1200">
                <a:solidFill>
                  <a:prstClr val="black"/>
                </a:solidFill>
              </a:rPr>
              <a:pPr defTabSz="906532">
                <a:defRPr/>
              </a:pPr>
              <a:t>68</a:t>
            </a:fld>
            <a:endParaRPr lang="en-US" sz="1200">
              <a:solidFill>
                <a:prstClr val="black"/>
              </a:solidFill>
            </a:endParaRPr>
          </a:p>
        </p:txBody>
      </p:sp>
    </p:spTree>
    <p:extLst>
      <p:ext uri="{BB962C8B-B14F-4D97-AF65-F5344CB8AC3E}">
        <p14:creationId xmlns:p14="http://schemas.microsoft.com/office/powerpoint/2010/main" val="2155364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empowers your people to drive more business value through easy to create natural, conversational AI.</a:t>
            </a:r>
          </a:p>
          <a:p>
            <a:endParaRPr lang="en-US" dirty="0"/>
          </a:p>
          <a:p>
            <a:r>
              <a:rPr lang="en-US" dirty="0"/>
              <a:t>There aren’t enough professional developers to create the huge number of applications and chatbots that are needed right now. Power Virtual Agents provides a no-code graphical user interface that democratizes chatbot technology, making it possible for anyone to build a chatbot, no special skills needed, and greatly reducing the time and cost involved in deploying a chatbot.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783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603134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350223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Here are some guidelines on writing better trigger phrases to ensure the right topics are triggering.</a:t>
            </a:r>
          </a:p>
          <a:p>
            <a:pPr marL="171450" indent="-171450">
              <a:buFont typeface="Arial" panose="020B0604020202020204" pitchFamily="34" charset="0"/>
              <a:buChar char="•"/>
            </a:pPr>
            <a:r>
              <a:rPr lang="en-US" dirty="0">
                <a:latin typeface="Segoe UI Light"/>
                <a:cs typeface="Segoe UI Light"/>
              </a:rPr>
              <a:t>Trigger phrases should align with the goals and scope of the topic</a:t>
            </a:r>
          </a:p>
          <a:p>
            <a:pPr marL="171450" indent="-171450">
              <a:buFont typeface="Arial" panose="020B0604020202020204" pitchFamily="34" charset="0"/>
              <a:buChar char="•"/>
            </a:pPr>
            <a:r>
              <a:rPr lang="en-US" dirty="0">
                <a:latin typeface="Segoe UI Light"/>
                <a:cs typeface="Segoe UI Light"/>
              </a:rPr>
              <a:t>Writing good trigger phrases using similar words that your end customer will use is very important in building successful chatbots</a:t>
            </a:r>
          </a:p>
          <a:p>
            <a:pPr marL="171450" indent="-171450">
              <a:buFont typeface="Arial" panose="020B0604020202020204" pitchFamily="34" charset="0"/>
              <a:buChar char="•"/>
            </a:pPr>
            <a:r>
              <a:rPr lang="en-US" dirty="0">
                <a:latin typeface="Segoe UI Light"/>
                <a:cs typeface="Segoe UI Light"/>
              </a:rPr>
              <a:t>In order to have the right coverage, ensure you use trigger phrases that are semantically different</a:t>
            </a:r>
          </a:p>
          <a:p>
            <a:pPr marL="171450" indent="-171450">
              <a:buFont typeface="Arial" panose="020B0604020202020204" pitchFamily="34" charset="0"/>
              <a:buChar char="•"/>
            </a:pPr>
            <a:r>
              <a:rPr lang="en-US" dirty="0">
                <a:latin typeface="Segoe UI Light"/>
                <a:cs typeface="Segoe UI Light"/>
              </a:rPr>
              <a:t>Start with 5-10 trigger phrases as you build topics and continue to add variations over a period of time.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584572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A109A0B-7C3E-4520-86B7-BFC7A8495F31}" type="slidenum">
              <a:rPr lang="en-US" smtClean="0"/>
              <a:t>73</a:t>
            </a:fld>
            <a:endParaRPr lang="en-US"/>
          </a:p>
        </p:txBody>
      </p:sp>
    </p:spTree>
    <p:extLst>
      <p:ext uri="{BB962C8B-B14F-4D97-AF65-F5344CB8AC3E}">
        <p14:creationId xmlns:p14="http://schemas.microsoft.com/office/powerpoint/2010/main" val="283088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642938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323270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7666554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quality conversation styles you need to adopt:</a:t>
            </a:r>
          </a:p>
          <a:p>
            <a:endParaRPr lang="en-AU" dirty="0"/>
          </a:p>
          <a:p>
            <a:r>
              <a:rPr lang="en-AU" b="1" dirty="0"/>
              <a:t>Cooperative:</a:t>
            </a:r>
            <a:r>
              <a:rPr lang="en-AU" dirty="0"/>
              <a:t> without cooperation between the chatbot and the customer there is no conversation. Conversation flow should be built in a manner that the customer does not need to put in any effort or have any special knowledge or understanding of your design</a:t>
            </a:r>
          </a:p>
          <a:p>
            <a:r>
              <a:rPr lang="en-AU" b="1" dirty="0"/>
              <a:t>Goal-oriented: </a:t>
            </a:r>
            <a:r>
              <a:rPr lang="en-AU" dirty="0"/>
              <a:t>basic principle of conversation design. Every step or turn needs to have a goal in mind. Why is it being asked or shown to the user?</a:t>
            </a:r>
          </a:p>
          <a:p>
            <a:r>
              <a:rPr lang="en-AU" b="1" dirty="0"/>
              <a:t>Fast</a:t>
            </a:r>
            <a:r>
              <a:rPr lang="en-AU" dirty="0"/>
              <a:t>: successful conversations move at a fast past.</a:t>
            </a:r>
          </a:p>
          <a:p>
            <a:r>
              <a:rPr lang="en-AU" b="1" dirty="0"/>
              <a:t>Turn-based:</a:t>
            </a:r>
            <a:r>
              <a:rPr lang="en-AU" dirty="0"/>
              <a:t> It is also critical to provide the right information at the right time and verify that it’s correct before moving forward. Poor interaction requires the participant to backtrack and make corrections, which slows everything down and adds effort to the process</a:t>
            </a:r>
          </a:p>
          <a:p>
            <a:r>
              <a:rPr lang="en-AU" b="1" dirty="0"/>
              <a:t>Truthful:</a:t>
            </a:r>
            <a:r>
              <a:rPr lang="en-AU" dirty="0"/>
              <a:t> Humans have strategies to prevent and resolve misunderstanding quickly in context. Similarly, chatbots should validate information before using it to take action. </a:t>
            </a:r>
          </a:p>
          <a:p>
            <a:r>
              <a:rPr lang="en-AU" b="1" dirty="0"/>
              <a:t>Polite</a:t>
            </a:r>
            <a:r>
              <a:rPr lang="en-AU" dirty="0"/>
              <a:t>: there is nothing as polite as respecting the time of someone who has given you their attention. Politeness can also be achieved by making customers investment of time more productive than expected, for example, by anticipating additional needs before they’ve thought to ask by offering additional choices or fewer choices in a polite manner, depending on the context. </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52685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The Power Platform is the single low code platform across all of Microsoft, for Office 365, Dynamics 365, and Azure as well as your standalone applications</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It includes 4 incredibly strong individual products</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BI for analyzing data</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Apps for creating web and mobile applications without having to write any code</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Automate for robotic process automation and digital process automation</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Virtual Agents to create chatbots without having to write code, host VMs or manage infrastructure</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All this is powered by common components like Microsoft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light" panose="020B0402040204020203" pitchFamily="34" charset="0"/>
              </a:rPr>
              <a:t>Dataverse</a:t>
            </a: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AI Builder and the data connectors.</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You have a single integrated solution to solve enterprise application development needs in a rapid way – whether it’s professional developer, IT professional, citizen developer or business user in the company.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620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94</a:t>
            </a:fld>
            <a:endParaRPr lang="en-US"/>
          </a:p>
        </p:txBody>
      </p:sp>
    </p:spTree>
    <p:extLst>
      <p:ext uri="{BB962C8B-B14F-4D97-AF65-F5344CB8AC3E}">
        <p14:creationId xmlns:p14="http://schemas.microsoft.com/office/powerpoint/2010/main" val="2780545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95</a:t>
            </a:fld>
            <a:endParaRPr lang="en-US"/>
          </a:p>
        </p:txBody>
      </p:sp>
    </p:spTree>
    <p:extLst>
      <p:ext uri="{BB962C8B-B14F-4D97-AF65-F5344CB8AC3E}">
        <p14:creationId xmlns:p14="http://schemas.microsoft.com/office/powerpoint/2010/main" val="805889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96</a:t>
            </a:fld>
            <a:endParaRPr lang="en-US"/>
          </a:p>
        </p:txBody>
      </p:sp>
    </p:spTree>
    <p:extLst>
      <p:ext uri="{BB962C8B-B14F-4D97-AF65-F5344CB8AC3E}">
        <p14:creationId xmlns:p14="http://schemas.microsoft.com/office/powerpoint/2010/main" val="23371133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97</a:t>
            </a:fld>
            <a:endParaRPr lang="en-US"/>
          </a:p>
        </p:txBody>
      </p:sp>
    </p:spTree>
    <p:extLst>
      <p:ext uri="{BB962C8B-B14F-4D97-AF65-F5344CB8AC3E}">
        <p14:creationId xmlns:p14="http://schemas.microsoft.com/office/powerpoint/2010/main" val="4981472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98</a:t>
            </a:fld>
            <a:endParaRPr lang="en-US"/>
          </a:p>
        </p:txBody>
      </p:sp>
    </p:spTree>
    <p:extLst>
      <p:ext uri="{BB962C8B-B14F-4D97-AF65-F5344CB8AC3E}">
        <p14:creationId xmlns:p14="http://schemas.microsoft.com/office/powerpoint/2010/main" val="23990621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215140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6046026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You need an ID that looks like this: </a:t>
            </a:r>
            <a:r>
              <a:rPr lang="en-US" sz="900">
                <a:latin typeface="Segoe UI Light" pitchFamily="34" charset="0"/>
                <a:hlinkClick r:id="rId3"/>
              </a:rPr>
              <a:t>someone@example.com</a:t>
            </a:r>
            <a:endParaRPr lang="en-US" sz="900">
              <a:latin typeface="Segoe UI Light"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250040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Ready to buy? Contact us.</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638623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t>Create a chart that's just right for your data by using the Recommend Charts command on the Insert tab</a:t>
            </a:r>
            <a:r>
              <a:rPr lang="en-US" sz="900" kern="1200">
                <a:effectLst/>
              </a:rPr>
              <a:t>.</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08691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are some figures about the current reality. Organizations are going through complex challenges.</a:t>
            </a:r>
          </a:p>
          <a:p>
            <a:pPr marL="171450" indent="-171450">
              <a:buFont typeface="Arial" panose="020B0604020202020204" pitchFamily="34" charset="0"/>
              <a:buChar char="•"/>
            </a:pPr>
            <a:r>
              <a:rPr lang="en-IN" dirty="0"/>
              <a:t>66% of customers try to use self-service first before contacting an agent. Why? Because contacting an agent takes a long time, you end up in a queue, when you just want an answer straight away</a:t>
            </a:r>
          </a:p>
          <a:p>
            <a:pPr marL="171450" indent="-171450">
              <a:buFont typeface="Arial" panose="020B0604020202020204" pitchFamily="34" charset="0"/>
              <a:buChar char="•"/>
            </a:pPr>
            <a:r>
              <a:rPr lang="en-IN" dirty="0"/>
              <a:t>90% of customers expect consistency across channels – on the phone, website, retail store – they want the same treatment. </a:t>
            </a:r>
          </a:p>
          <a:p>
            <a:pPr marL="171450" indent="-171450">
              <a:buFont typeface="Arial" panose="020B0604020202020204" pitchFamily="34" charset="0"/>
              <a:buChar char="•"/>
            </a:pPr>
            <a:r>
              <a:rPr lang="en-IN" dirty="0"/>
              <a:t>59% of the channels are managed in silos. Call centres have different incentives than retail stores, the website is managed separately and so on.</a:t>
            </a:r>
          </a:p>
          <a:p>
            <a:endParaRPr lang="en-IN"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214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t>Save time by creating a document template that includes the styles, formats, and page layouts you use most often. Then use the template whenever you create a new document</a:t>
            </a:r>
            <a:r>
              <a:rPr lang="en-US" sz="900" kern="1200">
                <a:effectLst/>
              </a:rPr>
              <a:t>.</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446691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a:cs typeface="Segoe UI"/>
              </a:rPr>
              <a:t>To help you avoid traffic, remember anniversaries, and in general do more, Cortana needs to know what you’re interested in, what’s on your calendar, and who you’re doing things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2555074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167994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a:t>Power Virtual Agents allows you to measure and constantly improve the performance of your chatbot.</a:t>
            </a:r>
          </a:p>
          <a:p>
            <a:pPr marL="171450" indent="-171450">
              <a:buFont typeface="Arial" panose="020B0604020202020204" pitchFamily="34" charset="0"/>
              <a:buChar char="•"/>
            </a:pPr>
            <a:r>
              <a:rPr lang="en-AU" sz="900" dirty="0"/>
              <a:t>In contains metrics that allow you to measure engagement of customers with your chatbot</a:t>
            </a:r>
          </a:p>
          <a:p>
            <a:pPr marL="171450" indent="-171450">
              <a:buFont typeface="Arial" panose="020B0604020202020204" pitchFamily="34" charset="0"/>
              <a:buChar char="•"/>
            </a:pPr>
            <a:r>
              <a:rPr lang="en-AU" sz="900" dirty="0"/>
              <a:t>It allows you to clearly see how your users are engaging with chatbots over a period of time</a:t>
            </a:r>
          </a:p>
          <a:p>
            <a:pPr marL="171450" indent="-171450">
              <a:buFont typeface="Arial" panose="020B0604020202020204" pitchFamily="34" charset="0"/>
              <a:buChar char="•"/>
            </a:pPr>
            <a:r>
              <a:rPr lang="en-AU" sz="900" dirty="0"/>
              <a:t>You can analyse conversations to better understand how specific topics are performing, what’s impacting your CSAT, and identify areas for improvement</a:t>
            </a:r>
          </a:p>
          <a:p>
            <a:pPr marL="171450" indent="-171450">
              <a:buFont typeface="Arial" panose="020B0604020202020204" pitchFamily="34" charset="0"/>
              <a:buChar char="•"/>
            </a:pPr>
            <a:r>
              <a:rPr lang="en-AU" sz="900" dirty="0"/>
              <a:t>You can clearly see what topics are being resolved, escalated to human agents, and abandoned, and what needs to be rebuilt in the next iteration or what to teach your bot next.</a:t>
            </a:r>
          </a:p>
          <a:p>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can’t improve what you can’t measure. So we have a great sense of analytics at the topic level and also about customer satisfaction. Remember these metrics are for the business users. So you can look into the business process and see what’s wrong with a topic or conversation.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971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5/1 the abandon rate was 24.1%, on 5/2 it increased to 32.8%. At this point, find out the high abandon rate topic(s) and fix them.</a:t>
            </a:r>
          </a:p>
        </p:txBody>
      </p:sp>
      <p:sp>
        <p:nvSpPr>
          <p:cNvPr id="4" name="Header Placeholder 3"/>
          <p:cNvSpPr>
            <a:spLocks noGrp="1"/>
          </p:cNvSpPr>
          <p:nvPr>
            <p:ph type="hdr" sz="quarter"/>
          </p:nvPr>
        </p:nvSpPr>
        <p:spPr/>
        <p:txBody>
          <a:bodyPr/>
          <a:lstStyle/>
          <a:p>
            <a:pPr defTabSz="888624">
              <a:defRPr/>
            </a:pPr>
            <a:endParaRPr lang="en-US">
              <a:solidFill>
                <a:prstClr val="black"/>
              </a:solidFill>
            </a:endParaRPr>
          </a:p>
        </p:txBody>
      </p:sp>
      <p:sp>
        <p:nvSpPr>
          <p:cNvPr id="5" name="Footer Placeholder 4"/>
          <p:cNvSpPr>
            <a:spLocks noGrp="1"/>
          </p:cNvSpPr>
          <p:nvPr>
            <p:ph type="ftr" sz="quarter" idx="4"/>
          </p:nvPr>
        </p:nvSpPr>
        <p:spPr/>
        <p:txBody>
          <a:bodyPr/>
          <a:lstStyle/>
          <a:p>
            <a:pPr marL="966948" defTabSz="1546607"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888624">
              <a:defRPr/>
            </a:pPr>
            <a:fld id="{2313FE83-3944-4DC3-B313-3CE3383DAC0D}" type="datetime8">
              <a:rPr lang="en-US">
                <a:solidFill>
                  <a:prstClr val="black"/>
                </a:solidFill>
              </a:rPr>
              <a:pPr defTabSz="888624">
                <a:defRPr/>
              </a:pPr>
              <a:t>4/30/2021 9:31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888624">
              <a:defRPr/>
            </a:pPr>
            <a:fld id="{B4008EB6-D09E-4580-8CD6-DDB14511944F}" type="slidenum">
              <a:rPr lang="en-US">
                <a:solidFill>
                  <a:prstClr val="black"/>
                </a:solidFill>
              </a:rPr>
              <a:pPr defTabSz="888624">
                <a:defRPr/>
              </a:pPr>
              <a:t>113</a:t>
            </a:fld>
            <a:endParaRPr lang="en-US">
              <a:solidFill>
                <a:prstClr val="black"/>
              </a:solidFill>
            </a:endParaRPr>
          </a:p>
        </p:txBody>
      </p:sp>
    </p:spTree>
    <p:extLst>
      <p:ext uri="{BB962C8B-B14F-4D97-AF65-F5344CB8AC3E}">
        <p14:creationId xmlns:p14="http://schemas.microsoft.com/office/powerpoint/2010/main" val="28191284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8638103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8A513-0154-441F-A635-121BE27D69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4695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3121052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3EE6A3-7E79-4ACE-A926-13D561BB2C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4/30/2021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9319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Please encourage participants to fill out this survey for lab feedback.</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We would appreciate your feedback on Power Virtual Agents and on this hands-on-lab, such as the quality</a:t>
            </a:r>
            <a:b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of documentation and the usefulness of the learning experience. </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Please use the survey at </a:t>
            </a:r>
            <a:r>
              <a:rPr kumimoji="0" lang="en-US" sz="900" b="0" i="0" u="sng" strike="noStrike" kern="1200" cap="none" spc="0" normalizeH="0" baseline="0" noProof="0" dirty="0">
                <a:ln>
                  <a:noFill/>
                </a:ln>
                <a:solidFill>
                  <a:schemeClr val="tx2"/>
                </a:solidFill>
                <a:effectLst/>
                <a:uLnTx/>
                <a:uFillTx/>
                <a:latin typeface="+mj-lt"/>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https://aka.ms/PVAiaDSurvey</a:t>
            </a:r>
            <a:br>
              <a:rPr kumimoji="0" lang="en-US" sz="900" b="1" i="0" u="sng"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to share your feedback. </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You may provide feedback for each module as you complete it or at the end once you’ve completed all</a:t>
            </a:r>
            <a:b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the modules. Thank you!</a:t>
            </a: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4/30/2021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420267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i="0" dirty="0"/>
              <a:t>Chatbots can help address all these challenges</a:t>
            </a:r>
          </a:p>
          <a:p>
            <a:pPr lvl="0"/>
            <a:r>
              <a:rPr lang="en-US" i="0" dirty="0"/>
              <a:t>However the problem with chatbots is that they are hard to create and expensive to maintain.</a:t>
            </a:r>
          </a:p>
          <a:p>
            <a:pPr lvl="0"/>
            <a:r>
              <a:rPr lang="en-US" i="0" dirty="0"/>
              <a:t>Why? Because you need to put a lot of technical infrastructure up front and then a lot of effort in to creating the content as well.</a:t>
            </a:r>
          </a:p>
          <a:p>
            <a:pPr lvl="0"/>
            <a:r>
              <a:rPr lang="en-US" i="0" dirty="0"/>
              <a:t>There is also friction between the subject matter experts and the developers and data scientists / AI specialists when you create the bot.</a:t>
            </a:r>
          </a:p>
          <a:p>
            <a:pPr lvl="0"/>
            <a:r>
              <a:rPr lang="en-US" i="0" dirty="0"/>
              <a:t>And finally if you cannot create a bot that can act on behalf of the customer or connect you back to your systems it’s not as useful as it should be.</a:t>
            </a:r>
          </a:p>
          <a:p>
            <a:pPr lvl="0"/>
            <a:endParaRPr lang="en-US"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0890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9AE4557-7C2C-4FD8-AC66-B61402499326}" type="datetime8">
              <a:rPr lang="en-US" smtClean="0">
                <a:solidFill>
                  <a:prstClr val="black"/>
                </a:solidFill>
              </a:rPr>
              <a:t>4/30/2021 9:31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8148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60910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094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
        <p:nvSpPr>
          <p:cNvPr id="5" name="Footer Placeholder 1">
            <a:extLst>
              <a:ext uri="{FF2B5EF4-FFF2-40B4-BE49-F238E27FC236}">
                <a16:creationId xmlns:a16="http://schemas.microsoft.com/office/drawing/2014/main" id="{FF278B59-E977-4046-AC31-E50FCA25289E}"/>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2"/>
                </a:solidFill>
              </a:rPr>
              <a:t>© Microsoft Corporation                                                                                  								                      Power Virtual Agents</a:t>
            </a:r>
          </a:p>
        </p:txBody>
      </p:sp>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094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200"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214879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432593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68814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19673927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350443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533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86952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716014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208909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24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9365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13125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5634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46393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5939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6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070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27170958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8350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700502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2200306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21404883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495864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299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37342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2601800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911162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549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89637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945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945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7354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5953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708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2940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9749116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4115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381403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927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1.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27" r:id="rId3"/>
    <p:sldLayoutId id="2147485647" r:id="rId4"/>
    <p:sldLayoutId id="2147485640" r:id="rId5"/>
    <p:sldLayoutId id="2147484729" r:id="rId6"/>
    <p:sldLayoutId id="2147485644" r:id="rId7"/>
    <p:sldLayoutId id="2147484738" r:id="rId8"/>
    <p:sldLayoutId id="2147485646" r:id="rId9"/>
    <p:sldLayoutId id="2147485648" r:id="rId10"/>
    <p:sldLayoutId id="2147485649" r:id="rId11"/>
    <p:sldLayoutId id="2147485641" r:id="rId12"/>
    <p:sldLayoutId id="2147485642" r:id="rId13"/>
    <p:sldLayoutId id="2147485643" r:id="rId14"/>
    <p:sldLayoutId id="2147484746" r:id="rId15"/>
    <p:sldLayoutId id="2147484750" r:id="rId16"/>
    <p:sldLayoutId id="2147484766" r:id="rId17"/>
    <p:sldLayoutId id="2147484767"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5651" r:id="rId1"/>
    <p:sldLayoutId id="2147485652" r:id="rId2"/>
    <p:sldLayoutId id="2147485653" r:id="rId3"/>
    <p:sldLayoutId id="2147485654" r:id="rId4"/>
    <p:sldLayoutId id="2147485655" r:id="rId5"/>
    <p:sldLayoutId id="2147485656" r:id="rId6"/>
    <p:sldLayoutId id="2147485657" r:id="rId7"/>
    <p:sldLayoutId id="2147485658" r:id="rId8"/>
    <p:sldLayoutId id="2147485659" r:id="rId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7C18B-1E71-4A9D-A36F-E5C508217D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1F0590-5D4C-4F57-AB45-7D30649C3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5F5CD-8413-423B-B02D-2D2050F1C8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1DD71-6A2E-4AD1-A1C8-992EB9DAB43B}" type="datetimeFigureOut">
              <a:rPr lang="en-US" smtClean="0"/>
              <a:t>4/30/2021</a:t>
            </a:fld>
            <a:endParaRPr lang="en-US"/>
          </a:p>
        </p:txBody>
      </p:sp>
      <p:sp>
        <p:nvSpPr>
          <p:cNvPr id="5" name="Footer Placeholder 4">
            <a:extLst>
              <a:ext uri="{FF2B5EF4-FFF2-40B4-BE49-F238E27FC236}">
                <a16:creationId xmlns:a16="http://schemas.microsoft.com/office/drawing/2014/main" id="{38EA4028-3014-4E51-8672-2A9320666C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597DAE-AED9-4473-AEB6-941285623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C6D99-057A-432B-BB91-E63629443C39}" type="slidenum">
              <a:rPr lang="en-US" smtClean="0"/>
              <a:t>‹#›</a:t>
            </a:fld>
            <a:endParaRPr lang="en-US"/>
          </a:p>
        </p:txBody>
      </p:sp>
    </p:spTree>
    <p:extLst>
      <p:ext uri="{BB962C8B-B14F-4D97-AF65-F5344CB8AC3E}">
        <p14:creationId xmlns:p14="http://schemas.microsoft.com/office/powerpoint/2010/main" val="2559440323"/>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763143672"/>
      </p:ext>
    </p:extLst>
  </p:cSld>
  <p:clrMap bg1="lt1" tx1="dk1" bg2="lt2" tx2="dk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 id="2147485672" r:id="rId12"/>
    <p:sldLayoutId id="2147485673" r:id="rId13"/>
    <p:sldLayoutId id="2147485674" r:id="rId14"/>
    <p:sldLayoutId id="2147485675" r:id="rId15"/>
    <p:sldLayoutId id="2147485676" r:id="rId16"/>
    <p:sldLayoutId id="2147485677" r:id="rId17"/>
    <p:sldLayoutId id="214748567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458612780"/>
      </p:ext>
    </p:extLst>
  </p:cSld>
  <p:clrMap bg1="lt1" tx1="dk1" bg2="lt2" tx2="dk2" accent1="accent1" accent2="accent2" accent3="accent3" accent4="accent4" accent5="accent5" accent6="accent6" hlink="hlink" folHlink="folHlink"/>
  <p:sldLayoutIdLst>
    <p:sldLayoutId id="2147485680" r:id="rId1"/>
    <p:sldLayoutId id="2147485681" r:id="rId2"/>
    <p:sldLayoutId id="2147485682" r:id="rId3"/>
    <p:sldLayoutId id="2147485683" r:id="rId4"/>
    <p:sldLayoutId id="2147485684" r:id="rId5"/>
    <p:sldLayoutId id="2147485685" r:id="rId6"/>
    <p:sldLayoutId id="2147485686" r:id="rId7"/>
    <p:sldLayoutId id="2147485687" r:id="rId8"/>
    <p:sldLayoutId id="2147485688" r:id="rId9"/>
    <p:sldLayoutId id="2147485689" r:id="rId10"/>
    <p:sldLayoutId id="2147485690" r:id="rId11"/>
    <p:sldLayoutId id="2147485691" r:id="rId12"/>
    <p:sldLayoutId id="2147485692" r:id="rId13"/>
    <p:sldLayoutId id="2147485693" r:id="rId14"/>
    <p:sldLayoutId id="2147485694" r:id="rId15"/>
    <p:sldLayoutId id="2147485695" r:id="rId16"/>
    <p:sldLayoutId id="2147485696" r:id="rId17"/>
    <p:sldLayoutId id="2147485697"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8.emf"/><Relationship Id="rId1" Type="http://schemas.openxmlformats.org/officeDocument/2006/relationships/slideLayout" Target="../slideLayouts/slideLayout3.xml"/><Relationship Id="rId4" Type="http://schemas.openxmlformats.org/officeDocument/2006/relationships/image" Target="../media/image121.wmf"/></Relationships>
</file>

<file path=ppt/slides/_rels/slide10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w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hyperlink" Target="http://www.hemingwayapp.com/" TargetMode="External"/><Relationship Id="rId1" Type="http://schemas.openxmlformats.org/officeDocument/2006/relationships/slideLayout" Target="../slideLayouts/slideLayout3.xml"/><Relationship Id="rId4" Type="http://schemas.openxmlformats.org/officeDocument/2006/relationships/image" Target="../media/image118.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6.wmf"/><Relationship Id="rId4" Type="http://schemas.openxmlformats.org/officeDocument/2006/relationships/image" Target="../media/image15.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image" Target="../media/image123.wmf"/><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83.xml"/><Relationship Id="rId1" Type="http://schemas.openxmlformats.org/officeDocument/2006/relationships/slideLayout" Target="../slideLayouts/slideLayout17.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44.png"/><Relationship Id="rId4" Type="http://schemas.openxmlformats.org/officeDocument/2006/relationships/hyperlink" Target="https://docs.microsoft.com/en-us/power-virtual-agents/analytics-summary" TargetMode="External"/><Relationship Id="rId9" Type="http://schemas.openxmlformats.org/officeDocument/2006/relationships/hyperlink" Target="https://docs.microsoft.com/en-us/power-virtual-agents/analytics-summary#abandon-rate-drivers-chart"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hyperlink" Target="https://powervirtualagents.microsoft.com/" TargetMode="External"/><Relationship Id="rId7" Type="http://schemas.openxmlformats.org/officeDocument/2006/relationships/hyperlink" Target="https://powervirtualagents.microsoft.com/en-us/blog/category/powervirtualagents/" TargetMode="External"/><Relationship Id="rId2" Type="http://schemas.openxmlformats.org/officeDocument/2006/relationships/notesSlide" Target="../notesSlides/notesSlide88.xml"/><Relationship Id="rId1" Type="http://schemas.openxmlformats.org/officeDocument/2006/relationships/slideLayout" Target="../slideLayouts/slideLayout17.xml"/><Relationship Id="rId6" Type="http://schemas.openxmlformats.org/officeDocument/2006/relationships/hyperlink" Target="https://powerusers.microsoft.com/t5/Power-Virtual-Agents-Forum/bd-p/10292019" TargetMode="External"/><Relationship Id="rId5" Type="http://schemas.openxmlformats.org/officeDocument/2006/relationships/hyperlink" Target="https://aka.ms/pva_forum" TargetMode="External"/><Relationship Id="rId4" Type="http://schemas.openxmlformats.org/officeDocument/2006/relationships/hyperlink" Target="https://docs.microsoft.com/power-virtual-agents" TargetMode="External"/><Relationship Id="rId9" Type="http://schemas.openxmlformats.org/officeDocument/2006/relationships/image" Target="../media/image133.sv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hyperlink" Target="https://powerva.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9.wmf"/></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44.png"/><Relationship Id="rId4" Type="http://schemas.openxmlformats.org/officeDocument/2006/relationships/image" Target="../media/image43.wmf"/><Relationship Id="rId9" Type="http://schemas.openxmlformats.org/officeDocument/2006/relationships/hyperlink" Target="https://docs.microsoft.com/en-us/power-virtual-agents/analytics-summary#abandon-rate-drivers-char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image" Target="../media/image50.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63.wmf"/><Relationship Id="rId4" Type="http://schemas.openxmlformats.org/officeDocument/2006/relationships/image" Target="../media/image62.wmf"/></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png"/><Relationship Id="rId3" Type="http://schemas.openxmlformats.org/officeDocument/2006/relationships/image" Target="../media/image68.wmf"/><Relationship Id="rId7" Type="http://schemas.openxmlformats.org/officeDocument/2006/relationships/image" Target="../media/image10.png"/><Relationship Id="rId12" Type="http://schemas.openxmlformats.org/officeDocument/2006/relationships/image" Target="../media/image73.wmf"/><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71.wmf"/><Relationship Id="rId11" Type="http://schemas.openxmlformats.org/officeDocument/2006/relationships/image" Target="../media/image72.wmf"/><Relationship Id="rId5" Type="http://schemas.openxmlformats.org/officeDocument/2006/relationships/image" Target="../media/image70.wmf"/><Relationship Id="rId10" Type="http://schemas.openxmlformats.org/officeDocument/2006/relationships/image" Target="../media/image11.png"/><Relationship Id="rId4" Type="http://schemas.openxmlformats.org/officeDocument/2006/relationships/image" Target="../media/image69.wmf"/><Relationship Id="rId9"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7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ideo" Target="https://www.youtube.com/embed/J5i7h4Uzju4?feature=oembed"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80.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83.sv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7.xml"/><Relationship Id="rId5" Type="http://schemas.openxmlformats.org/officeDocument/2006/relationships/image" Target="../media/image86.png"/><Relationship Id="rId4" Type="http://schemas.openxmlformats.org/officeDocument/2006/relationships/image" Target="../media/image85.svg"/></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2.xml"/><Relationship Id="rId1" Type="http://schemas.openxmlformats.org/officeDocument/2006/relationships/slideLayout" Target="../slideLayouts/slideLayout17.xml"/><Relationship Id="rId5" Type="http://schemas.openxmlformats.org/officeDocument/2006/relationships/image" Target="../media/image89.sv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5.xml"/><Relationship Id="rId1" Type="http://schemas.openxmlformats.org/officeDocument/2006/relationships/slideLayout" Target="../slideLayouts/slideLayout17.xml"/><Relationship Id="rId5" Type="http://schemas.openxmlformats.org/officeDocument/2006/relationships/image" Target="../media/image97.sv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99.svg"/></Relationships>
</file>

<file path=ppt/slides/_rels/slide67.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chart" Target="../charts/chart3.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18.emf"/></Relationships>
</file>

<file path=ppt/slides/_rels/slide95.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8.emf"/></Relationships>
</file>

<file path=ppt/slides/_rels/slide9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118.emf"/><Relationship Id="rId4" Type="http://schemas.openxmlformats.org/officeDocument/2006/relationships/image" Target="../media/image119.wmf"/></Relationships>
</file>

<file path=ppt/slides/_rels/slide98.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hyperlink" Target="https://acount.live.com/password/reset" TargetMode="External"/><Relationship Id="rId5" Type="http://schemas.openxmlformats.org/officeDocument/2006/relationships/hyperlink" Target="https://account.live.com/password/reset" TargetMode="External"/><Relationship Id="rId4" Type="http://schemas.openxmlformats.org/officeDocument/2006/relationships/image" Target="../media/image119.wmf"/></Relationships>
</file>

<file path=ppt/slides/_rels/slide9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w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p:txBody>
          <a:bodyPr anchor="t"/>
          <a:lstStyle/>
          <a:p>
            <a:r>
              <a:rPr lang="en-US" sz="4700" dirty="0">
                <a:cs typeface="Segoe UI"/>
              </a:rPr>
              <a:t>Microsoft Power Virtual Agents </a:t>
            </a:r>
            <a:br>
              <a:rPr lang="en-US" sz="4700" dirty="0">
                <a:cs typeface="Segoe UI"/>
              </a:rPr>
            </a:br>
            <a:r>
              <a:rPr lang="en-US" sz="4700" dirty="0">
                <a:cs typeface="Segoe UI"/>
              </a:rPr>
              <a:t>in a Day </a:t>
            </a:r>
            <a:endParaRPr lang="en-US" dirty="0"/>
          </a:p>
        </p:txBody>
      </p:sp>
      <p:sp>
        <p:nvSpPr>
          <p:cNvPr id="6" name="Text Placeholder 5">
            <a:extLst>
              <a:ext uri="{FF2B5EF4-FFF2-40B4-BE49-F238E27FC236}">
                <a16:creationId xmlns:a16="http://schemas.microsoft.com/office/drawing/2014/main" id="{1F82CCB8-E5A3-41D5-B56D-8990E202137D}"/>
              </a:ext>
            </a:extLst>
          </p:cNvPr>
          <p:cNvSpPr>
            <a:spLocks noGrp="1"/>
          </p:cNvSpPr>
          <p:nvPr>
            <p:ph type="body" sz="quarter" idx="16"/>
          </p:nvPr>
        </p:nvSpPr>
        <p:spPr>
          <a:xfrm>
            <a:off x="428735" y="4561830"/>
            <a:ext cx="9609045" cy="430887"/>
          </a:xfrm>
        </p:spPr>
        <p:txBody>
          <a:bodyPr/>
          <a:lstStyle/>
          <a:p>
            <a:r>
              <a:rPr lang="en-US" dirty="0"/>
              <a:t>Speaker Name</a:t>
            </a:r>
          </a:p>
        </p:txBody>
      </p:sp>
      <p:sp>
        <p:nvSpPr>
          <p:cNvPr id="5" name="TextBox 4">
            <a:extLst>
              <a:ext uri="{FF2B5EF4-FFF2-40B4-BE49-F238E27FC236}">
                <a16:creationId xmlns:a16="http://schemas.microsoft.com/office/drawing/2014/main" id="{91CA46D2-A9A6-411E-AF22-3958F566CE2B}"/>
              </a:ext>
            </a:extLst>
          </p:cNvPr>
          <p:cNvSpPr txBox="1"/>
          <p:nvPr/>
        </p:nvSpPr>
        <p:spPr>
          <a:xfrm>
            <a:off x="335829" y="5631713"/>
            <a:ext cx="6480312" cy="954107"/>
          </a:xfrm>
          <a:prstGeom prst="rect">
            <a:avLst/>
          </a:prstGeom>
          <a:noFill/>
        </p:spPr>
        <p:txBody>
          <a:bodyPr wrap="square">
            <a:spAutoFit/>
          </a:bodyPr>
          <a:lstStyle/>
          <a:p>
            <a:r>
              <a:rPr kumimoji="0" lang="en-US" sz="2800" b="0" i="0" strike="noStrike" kern="1200" cap="none" spc="0" normalizeH="0" baseline="0" noProof="0" dirty="0">
                <a:ln>
                  <a:noFill/>
                </a:ln>
                <a:effectLst/>
                <a:uLnTx/>
                <a:uFillTx/>
                <a:ea typeface="SimSun" panose="02010600030101010101" pitchFamily="2" charset="-122"/>
                <a:cs typeface="Times New Roman" panose="02020603050405020304" pitchFamily="18" charset="0"/>
              </a:rPr>
              <a:t>Please share your feedback</a:t>
            </a:r>
            <a:endParaRPr kumimoji="0" lang="en-US" sz="2800" b="0" i="0" u="sng" strike="noStrike" kern="1200" cap="none" spc="0" normalizeH="0" baseline="0" noProof="0" dirty="0">
              <a:ln>
                <a:noFill/>
              </a:ln>
              <a:solidFill>
                <a:schemeClr val="tx2"/>
              </a:solidFill>
              <a:effectLst/>
              <a:uLnTx/>
              <a:uFillTx/>
              <a:ea typeface="SimSun" panose="02010600030101010101" pitchFamily="2" charset="-122"/>
              <a:cs typeface="Times New Roman" panose="02020603050405020304" pitchFamily="18" charset="0"/>
            </a:endParaRPr>
          </a:p>
          <a:p>
            <a:r>
              <a:rPr kumimoji="0" lang="en-US" sz="2800" b="0" i="0" strike="noStrike" kern="1200" cap="none" spc="0" normalizeH="0" baseline="0" noProof="0" dirty="0">
                <a:ln>
                  <a:noFill/>
                </a:ln>
                <a:solidFill>
                  <a:schemeClr val="tx2"/>
                </a:solidFill>
                <a:effectLst/>
                <a:uLnTx/>
                <a:uFillTx/>
                <a:ea typeface="SimSun" panose="02010600030101010101" pitchFamily="2" charset="-122"/>
                <a:cs typeface="Times New Roman" panose="02020603050405020304" pitchFamily="18" charset="0"/>
              </a:rPr>
              <a:t>aka.ms/</a:t>
            </a:r>
            <a:r>
              <a:rPr kumimoji="0" lang="en-US" sz="2800" b="0" i="0" strike="noStrike" kern="1200" cap="none" spc="0" normalizeH="0" baseline="0" noProof="0" dirty="0" err="1">
                <a:ln>
                  <a:noFill/>
                </a:ln>
                <a:solidFill>
                  <a:schemeClr val="tx2"/>
                </a:solidFill>
                <a:effectLst/>
                <a:uLnTx/>
                <a:uFillTx/>
                <a:ea typeface="SimSun" panose="02010600030101010101" pitchFamily="2" charset="-122"/>
                <a:cs typeface="Times New Roman" panose="02020603050405020304" pitchFamily="18" charset="0"/>
              </a:rPr>
              <a:t>PVAiaDSurvey</a:t>
            </a:r>
            <a:endParaRPr lang="en-AU" sz="2400" dirty="0"/>
          </a:p>
        </p:txBody>
      </p:sp>
    </p:spTree>
    <p:extLst>
      <p:ext uri="{BB962C8B-B14F-4D97-AF65-F5344CB8AC3E}">
        <p14:creationId xmlns:p14="http://schemas.microsoft.com/office/powerpoint/2010/main" val="40130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514F1CF-EB36-447A-BCBE-8CE10FF97437}"/>
              </a:ext>
              <a:ext uri="{C183D7F6-B498-43B3-948B-1728B52AA6E4}">
                <adec:decorative xmlns:adec="http://schemas.microsoft.com/office/drawing/2017/decorative" val="1"/>
              </a:ext>
            </a:extLst>
          </p:cNvPr>
          <p:cNvGrpSpPr/>
          <p:nvPr/>
        </p:nvGrpSpPr>
        <p:grpSpPr>
          <a:xfrm>
            <a:off x="5499093" y="-4"/>
            <a:ext cx="6692907" cy="6858004"/>
            <a:chOff x="5499093" y="-4"/>
            <a:chExt cx="6692907" cy="6858004"/>
          </a:xfrm>
        </p:grpSpPr>
        <p:grpSp>
          <p:nvGrpSpPr>
            <p:cNvPr id="2" name="Group 1">
              <a:extLst>
                <a:ext uri="{FF2B5EF4-FFF2-40B4-BE49-F238E27FC236}">
                  <a16:creationId xmlns:a16="http://schemas.microsoft.com/office/drawing/2014/main" id="{DAE653DB-3969-49DD-8E0E-EB147E3969FB}"/>
                </a:ext>
              </a:extLst>
            </p:cNvPr>
            <p:cNvGrpSpPr/>
            <p:nvPr/>
          </p:nvGrpSpPr>
          <p:grpSpPr>
            <a:xfrm flipH="1">
              <a:off x="5499093" y="-4"/>
              <a:ext cx="6692907" cy="6858004"/>
              <a:chOff x="-8" y="-4"/>
              <a:chExt cx="6692907" cy="6858004"/>
            </a:xfrm>
          </p:grpSpPr>
          <p:sp>
            <p:nvSpPr>
              <p:cNvPr id="76" name="Freeform: Shape 75">
                <a:extLst>
                  <a:ext uri="{FF2B5EF4-FFF2-40B4-BE49-F238E27FC236}">
                    <a16:creationId xmlns:a16="http://schemas.microsoft.com/office/drawing/2014/main" id="{5415148C-74E4-431E-8917-D6A750FE072D}"/>
                  </a:ext>
                  <a:ext uri="{C183D7F6-B498-43B3-948B-1728B52AA6E4}">
                    <adec:decorative xmlns:adec="http://schemas.microsoft.com/office/drawing/2017/decorative" val="1"/>
                  </a:ext>
                </a:extLst>
              </p:cNvPr>
              <p:cNvSpPr/>
              <p:nvPr/>
            </p:nvSpPr>
            <p:spPr bwMode="auto">
              <a:xfrm>
                <a:off x="-1" y="2402115"/>
                <a:ext cx="5759434" cy="4455885"/>
              </a:xfrm>
              <a:custGeom>
                <a:avLst/>
                <a:gdLst>
                  <a:gd name="connsiteX0" fmla="*/ 3001720 w 5759434"/>
                  <a:gd name="connsiteY0" fmla="*/ 0 h 4455885"/>
                  <a:gd name="connsiteX1" fmla="*/ 5759434 w 5759434"/>
                  <a:gd name="connsiteY1" fmla="*/ 2757714 h 4455885"/>
                  <a:gd name="connsiteX2" fmla="*/ 4061263 w 5759434"/>
                  <a:gd name="connsiteY2" fmla="*/ 4455885 h 4455885"/>
                  <a:gd name="connsiteX3" fmla="*/ 0 w 5759434"/>
                  <a:gd name="connsiteY3" fmla="*/ 4455885 h 4455885"/>
                  <a:gd name="connsiteX4" fmla="*/ 0 w 5759434"/>
                  <a:gd name="connsiteY4" fmla="*/ 1681519 h 44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9434" h="4455885">
                    <a:moveTo>
                      <a:pt x="3001720" y="0"/>
                    </a:moveTo>
                    <a:lnTo>
                      <a:pt x="5759434" y="2757714"/>
                    </a:lnTo>
                    <a:lnTo>
                      <a:pt x="4061263" y="4455885"/>
                    </a:lnTo>
                    <a:lnTo>
                      <a:pt x="0" y="4455885"/>
                    </a:lnTo>
                    <a:lnTo>
                      <a:pt x="0" y="168151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51" name="Freeform: Shape 50">
                <a:extLst>
                  <a:ext uri="{FF2B5EF4-FFF2-40B4-BE49-F238E27FC236}">
                    <a16:creationId xmlns:a16="http://schemas.microsoft.com/office/drawing/2014/main" id="{871C47BE-1918-454F-8BB4-97897573A231}"/>
                  </a:ext>
                  <a:ext uri="{C183D7F6-B498-43B3-948B-1728B52AA6E4}">
                    <adec:decorative xmlns:adec="http://schemas.microsoft.com/office/drawing/2017/decorative" val="1"/>
                  </a:ext>
                </a:extLst>
              </p:cNvPr>
              <p:cNvSpPr/>
              <p:nvPr/>
            </p:nvSpPr>
            <p:spPr bwMode="auto">
              <a:xfrm rot="10800000">
                <a:off x="-8" y="-4"/>
                <a:ext cx="6692907" cy="6692908"/>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47BC62B3-5FA4-45FE-88A9-4E275428598F}"/>
                  </a:ext>
                  <a:ext uri="{C183D7F6-B498-43B3-948B-1728B52AA6E4}">
                    <adec:decorative xmlns:adec="http://schemas.microsoft.com/office/drawing/2017/decorative" val="1"/>
                  </a:ext>
                </a:extLst>
              </p:cNvPr>
              <p:cNvSpPr/>
              <p:nvPr/>
            </p:nvSpPr>
            <p:spPr bwMode="auto">
              <a:xfrm rot="10800000">
                <a:off x="-8" y="-4"/>
                <a:ext cx="6330561" cy="633056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Straight Connector 3">
              <a:extLst>
                <a:ext uri="{FF2B5EF4-FFF2-40B4-BE49-F238E27FC236}">
                  <a16:creationId xmlns:a16="http://schemas.microsoft.com/office/drawing/2014/main" id="{5743E429-F01B-4F3B-BF00-BEE35DEA8A09}"/>
                </a:ext>
                <a:ext uri="{C183D7F6-B498-43B3-948B-1728B52AA6E4}">
                  <adec:decorative xmlns:adec="http://schemas.microsoft.com/office/drawing/2017/decorative" val="1"/>
                </a:ext>
              </a:extLst>
            </p:cNvPr>
            <p:cNvCxnSpPr>
              <a:cxnSpLocks/>
            </p:cNvCxnSpPr>
            <p:nvPr/>
          </p:nvCxnSpPr>
          <p:spPr>
            <a:xfrm flipV="1">
              <a:off x="7145446" y="2984104"/>
              <a:ext cx="1163525" cy="1149960"/>
            </a:xfrm>
            <a:prstGeom prst="line">
              <a:avLst/>
            </a:prstGeom>
            <a:ln>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7724515" y="469022"/>
            <a:ext cx="3856361" cy="795089"/>
          </a:xfrm>
        </p:spPr>
        <p:txBody>
          <a:bodyPr/>
          <a:lstStyle/>
          <a:p>
            <a:r>
              <a:rPr lang="en-US" sz="2000" dirty="0">
                <a:solidFill>
                  <a:schemeClr val="tx1"/>
                </a:solidFill>
              </a:rPr>
              <a:t>OUR VISION</a:t>
            </a:r>
            <a:br>
              <a:rPr lang="en-US" dirty="0">
                <a:solidFill>
                  <a:schemeClr val="tx2"/>
                </a:solidFill>
              </a:rPr>
            </a:br>
            <a:r>
              <a:rPr lang="en-US" dirty="0">
                <a:solidFill>
                  <a:schemeClr val="tx2"/>
                </a:solidFill>
              </a:rPr>
              <a:t>Power Virtual Agents</a:t>
            </a:r>
          </a:p>
        </p:txBody>
      </p:sp>
      <p:sp>
        <p:nvSpPr>
          <p:cNvPr id="5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9566930" y="1979139"/>
            <a:ext cx="1113510" cy="11090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7145446" y="4324326"/>
            <a:ext cx="3364367" cy="1729456"/>
          </a:xfrm>
          <a:prstGeom prst="rect">
            <a:avLst/>
          </a:prstGeom>
          <a:noFill/>
        </p:spPr>
        <p:txBody>
          <a:bodyPr vert="horz"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1600" dirty="0">
                <a:solidFill>
                  <a:schemeClr val="bg1"/>
                </a:solidFill>
                <a:latin typeface="Segoe UI Semibold"/>
              </a:rPr>
              <a:t>Empower every</a:t>
            </a:r>
            <a:br>
              <a:rPr lang="en-US" sz="1600" dirty="0">
                <a:solidFill>
                  <a:schemeClr val="bg1"/>
                </a:solidFill>
                <a:latin typeface="Segoe UI Semibold"/>
              </a:rPr>
            </a:br>
            <a:r>
              <a:rPr lang="en-US" sz="1600" dirty="0">
                <a:solidFill>
                  <a:schemeClr val="bg1"/>
                </a:solidFill>
                <a:latin typeface="Segoe UI Semibold"/>
              </a:rPr>
              <a:t>organization to easily provide</a:t>
            </a:r>
            <a:br>
              <a:rPr lang="en-US" sz="1600" dirty="0">
                <a:solidFill>
                  <a:schemeClr val="bg1"/>
                </a:solidFill>
                <a:latin typeface="Segoe UI Semibold"/>
              </a:rPr>
            </a:br>
            <a:r>
              <a:rPr lang="en-US" sz="1600" dirty="0">
                <a:solidFill>
                  <a:schemeClr val="bg1"/>
                </a:solidFill>
                <a:latin typeface="Segoe UI Semibold"/>
              </a:rPr>
              <a:t>delightful, natural interactions with their customers and improve engagement and outcomes </a:t>
            </a:r>
          </a:p>
        </p:txBody>
      </p:sp>
      <p:grpSp>
        <p:nvGrpSpPr>
          <p:cNvPr id="7" name="Group 6">
            <a:extLst>
              <a:ext uri="{FF2B5EF4-FFF2-40B4-BE49-F238E27FC236}">
                <a16:creationId xmlns:a16="http://schemas.microsoft.com/office/drawing/2014/main" id="{2881658A-89CA-4826-8B51-5BEBA568DFDD}"/>
              </a:ext>
              <a:ext uri="{C183D7F6-B498-43B3-948B-1728B52AA6E4}">
                <adec:decorative xmlns:adec="http://schemas.microsoft.com/office/drawing/2017/decorative" val="1"/>
              </a:ext>
            </a:extLst>
          </p:cNvPr>
          <p:cNvGrpSpPr/>
          <p:nvPr/>
        </p:nvGrpSpPr>
        <p:grpSpPr>
          <a:xfrm>
            <a:off x="460989" y="773684"/>
            <a:ext cx="5464118" cy="914400"/>
            <a:chOff x="460989" y="773684"/>
            <a:chExt cx="5464118" cy="914400"/>
          </a:xfrm>
        </p:grpSpPr>
        <p:sp>
          <p:nvSpPr>
            <p:cNvPr id="16" name="Freeform 5" descr="icon of a person in a frame">
              <a:extLst>
                <a:ext uri="{FF2B5EF4-FFF2-40B4-BE49-F238E27FC236}">
                  <a16:creationId xmlns:a16="http://schemas.microsoft.com/office/drawing/2014/main" id="{339BAC80-07E4-4CE2-A488-98B35EE03A71}"/>
                </a:ext>
              </a:extLst>
            </p:cNvPr>
            <p:cNvSpPr>
              <a:spLocks noChangeAspect="1" noEditPoints="1"/>
            </p:cNvSpPr>
            <p:nvPr/>
          </p:nvSpPr>
          <p:spPr bwMode="auto">
            <a:xfrm>
              <a:off x="460989" y="773684"/>
              <a:ext cx="912297" cy="914400"/>
            </a:xfrm>
            <a:custGeom>
              <a:avLst/>
              <a:gdLst>
                <a:gd name="T0" fmla="*/ 442 w 637"/>
                <a:gd name="T1" fmla="*/ 234 h 637"/>
                <a:gd name="T2" fmla="*/ 321 w 637"/>
                <a:gd name="T3" fmla="*/ 355 h 637"/>
                <a:gd name="T4" fmla="*/ 201 w 637"/>
                <a:gd name="T5" fmla="*/ 234 h 637"/>
                <a:gd name="T6" fmla="*/ 321 w 637"/>
                <a:gd name="T7" fmla="*/ 114 h 637"/>
                <a:gd name="T8" fmla="*/ 442 w 637"/>
                <a:gd name="T9" fmla="*/ 234 h 637"/>
                <a:gd name="T10" fmla="*/ 516 w 637"/>
                <a:gd name="T11" fmla="*/ 511 h 637"/>
                <a:gd name="T12" fmla="*/ 321 w 637"/>
                <a:gd name="T13" fmla="*/ 375 h 637"/>
                <a:gd name="T14" fmla="*/ 127 w 637"/>
                <a:gd name="T15" fmla="*/ 511 h 637"/>
                <a:gd name="T16" fmla="*/ 167 w 637"/>
                <a:gd name="T17" fmla="*/ 0 h 637"/>
                <a:gd name="T18" fmla="*/ 0 w 637"/>
                <a:gd name="T19" fmla="*/ 0 h 637"/>
                <a:gd name="T20" fmla="*/ 0 w 637"/>
                <a:gd name="T21" fmla="*/ 167 h 637"/>
                <a:gd name="T22" fmla="*/ 637 w 637"/>
                <a:gd name="T23" fmla="*/ 167 h 637"/>
                <a:gd name="T24" fmla="*/ 637 w 637"/>
                <a:gd name="T25" fmla="*/ 0 h 637"/>
                <a:gd name="T26" fmla="*/ 469 w 637"/>
                <a:gd name="T27" fmla="*/ 0 h 637"/>
                <a:gd name="T28" fmla="*/ 469 w 637"/>
                <a:gd name="T29" fmla="*/ 637 h 637"/>
                <a:gd name="T30" fmla="*/ 637 w 637"/>
                <a:gd name="T31" fmla="*/ 637 h 637"/>
                <a:gd name="T32" fmla="*/ 637 w 637"/>
                <a:gd name="T33" fmla="*/ 469 h 637"/>
                <a:gd name="T34" fmla="*/ 0 w 637"/>
                <a:gd name="T35" fmla="*/ 469 h 637"/>
                <a:gd name="T36" fmla="*/ 0 w 637"/>
                <a:gd name="T37" fmla="*/ 637 h 637"/>
                <a:gd name="T38" fmla="*/ 167 w 637"/>
                <a:gd name="T39"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7" h="637">
                  <a:moveTo>
                    <a:pt x="442" y="234"/>
                  </a:moveTo>
                  <a:cubicBezTo>
                    <a:pt x="442" y="301"/>
                    <a:pt x="388" y="355"/>
                    <a:pt x="321" y="355"/>
                  </a:cubicBezTo>
                  <a:cubicBezTo>
                    <a:pt x="255" y="355"/>
                    <a:pt x="201" y="301"/>
                    <a:pt x="201" y="234"/>
                  </a:cubicBezTo>
                  <a:cubicBezTo>
                    <a:pt x="201" y="168"/>
                    <a:pt x="255" y="114"/>
                    <a:pt x="321" y="114"/>
                  </a:cubicBezTo>
                  <a:cubicBezTo>
                    <a:pt x="388" y="114"/>
                    <a:pt x="442" y="168"/>
                    <a:pt x="442" y="234"/>
                  </a:cubicBezTo>
                  <a:close/>
                  <a:moveTo>
                    <a:pt x="516" y="511"/>
                  </a:moveTo>
                  <a:cubicBezTo>
                    <a:pt x="487" y="432"/>
                    <a:pt x="411" y="375"/>
                    <a:pt x="321" y="375"/>
                  </a:cubicBezTo>
                  <a:cubicBezTo>
                    <a:pt x="232" y="375"/>
                    <a:pt x="155" y="432"/>
                    <a:pt x="127" y="511"/>
                  </a:cubicBezTo>
                  <a:moveTo>
                    <a:pt x="167" y="0"/>
                  </a:moveTo>
                  <a:cubicBezTo>
                    <a:pt x="0" y="0"/>
                    <a:pt x="0" y="0"/>
                    <a:pt x="0" y="0"/>
                  </a:cubicBezTo>
                  <a:cubicBezTo>
                    <a:pt x="0" y="167"/>
                    <a:pt x="0" y="167"/>
                    <a:pt x="0" y="167"/>
                  </a:cubicBezTo>
                  <a:moveTo>
                    <a:pt x="637" y="167"/>
                  </a:moveTo>
                  <a:cubicBezTo>
                    <a:pt x="637" y="0"/>
                    <a:pt x="637" y="0"/>
                    <a:pt x="637" y="0"/>
                  </a:cubicBezTo>
                  <a:cubicBezTo>
                    <a:pt x="469" y="0"/>
                    <a:pt x="469" y="0"/>
                    <a:pt x="469" y="0"/>
                  </a:cubicBezTo>
                  <a:moveTo>
                    <a:pt x="469" y="637"/>
                  </a:moveTo>
                  <a:cubicBezTo>
                    <a:pt x="637" y="637"/>
                    <a:pt x="637" y="637"/>
                    <a:pt x="637" y="637"/>
                  </a:cubicBezTo>
                  <a:cubicBezTo>
                    <a:pt x="637" y="469"/>
                    <a:pt x="637" y="469"/>
                    <a:pt x="637" y="469"/>
                  </a:cubicBezTo>
                  <a:moveTo>
                    <a:pt x="0" y="469"/>
                  </a:moveTo>
                  <a:cubicBezTo>
                    <a:pt x="0" y="637"/>
                    <a:pt x="0" y="637"/>
                    <a:pt x="0" y="637"/>
                  </a:cubicBezTo>
                  <a:cubicBezTo>
                    <a:pt x="167" y="637"/>
                    <a:pt x="167" y="637"/>
                    <a:pt x="167" y="637"/>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1663588" y="923595"/>
              <a:ext cx="426151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ENGAGE NATURALLY </a:t>
              </a:r>
            </a:p>
          </p:txBody>
        </p:sp>
      </p:grpSp>
      <p:grpSp>
        <p:nvGrpSpPr>
          <p:cNvPr id="8" name="Group 7">
            <a:extLst>
              <a:ext uri="{FF2B5EF4-FFF2-40B4-BE49-F238E27FC236}">
                <a16:creationId xmlns:a16="http://schemas.microsoft.com/office/drawing/2014/main" id="{A5546BA7-3BE1-4E0F-A5F3-7D4B4D777A81}"/>
              </a:ext>
              <a:ext uri="{C183D7F6-B498-43B3-948B-1728B52AA6E4}">
                <adec:decorative xmlns:adec="http://schemas.microsoft.com/office/drawing/2017/decorative" val="1"/>
              </a:ext>
            </a:extLst>
          </p:cNvPr>
          <p:cNvGrpSpPr/>
          <p:nvPr/>
        </p:nvGrpSpPr>
        <p:grpSpPr>
          <a:xfrm>
            <a:off x="457830" y="2225274"/>
            <a:ext cx="5467277" cy="914400"/>
            <a:chOff x="457830" y="2225274"/>
            <a:chExt cx="5467277" cy="914400"/>
          </a:xfrm>
        </p:grpSpPr>
        <p:sp>
          <p:nvSpPr>
            <p:cNvPr id="24" name="Freeform 13" descr="Icon of a person in a circle">
              <a:extLst>
                <a:ext uri="{FF2B5EF4-FFF2-40B4-BE49-F238E27FC236}">
                  <a16:creationId xmlns:a16="http://schemas.microsoft.com/office/drawing/2014/main" id="{A86A10E2-FCE7-4FA4-9A3A-BAB72CFE8037}"/>
                </a:ext>
              </a:extLst>
            </p:cNvPr>
            <p:cNvSpPr>
              <a:spLocks noChangeAspect="1" noEditPoints="1"/>
            </p:cNvSpPr>
            <p:nvPr/>
          </p:nvSpPr>
          <p:spPr bwMode="auto">
            <a:xfrm>
              <a:off x="457830" y="2225274"/>
              <a:ext cx="918615" cy="914400"/>
            </a:xfrm>
            <a:custGeom>
              <a:avLst/>
              <a:gdLst>
                <a:gd name="T0" fmla="*/ 320 w 640"/>
                <a:gd name="T1" fmla="*/ 297 h 636"/>
                <a:gd name="T2" fmla="*/ 320 w 640"/>
                <a:gd name="T3" fmla="*/ 125 h 636"/>
                <a:gd name="T4" fmla="*/ 458 w 640"/>
                <a:gd name="T5" fmla="*/ 408 h 636"/>
                <a:gd name="T6" fmla="*/ 181 w 640"/>
                <a:gd name="T7" fmla="*/ 408 h 636"/>
                <a:gd name="T8" fmla="*/ 320 w 640"/>
                <a:gd name="T9" fmla="*/ 505 h 636"/>
                <a:gd name="T10" fmla="*/ 320 w 640"/>
                <a:gd name="T11" fmla="*/ 636 h 636"/>
                <a:gd name="T12" fmla="*/ 42 w 640"/>
                <a:gd name="T13" fmla="*/ 201 h 636"/>
                <a:gd name="T14" fmla="*/ 107 w 640"/>
                <a:gd name="T15" fmla="*/ 89 h 636"/>
                <a:gd name="T16" fmla="*/ 42 w 640"/>
                <a:gd name="T17" fmla="*/ 201 h 636"/>
                <a:gd name="T18" fmla="*/ 509 w 640"/>
                <a:gd name="T19" fmla="*/ 178 h 636"/>
                <a:gd name="T20" fmla="*/ 622 w 640"/>
                <a:gd name="T21" fmla="*/ 112 h 636"/>
                <a:gd name="T22" fmla="*/ 240 w 640"/>
                <a:gd name="T23" fmla="*/ 559 h 636"/>
                <a:gd name="T24" fmla="*/ 185 w 640"/>
                <a:gd name="T25" fmla="*/ 536 h 636"/>
                <a:gd name="T26" fmla="*/ 136 w 640"/>
                <a:gd name="T27" fmla="*/ 503 h 636"/>
                <a:gd name="T28" fmla="*/ 95 w 640"/>
                <a:gd name="T29" fmla="*/ 459 h 636"/>
                <a:gd name="T30" fmla="*/ 63 w 640"/>
                <a:gd name="T31" fmla="*/ 408 h 636"/>
                <a:gd name="T32" fmla="*/ 44 w 640"/>
                <a:gd name="T33" fmla="*/ 353 h 636"/>
                <a:gd name="T34" fmla="*/ 36 w 640"/>
                <a:gd name="T35" fmla="*/ 294 h 636"/>
                <a:gd name="T36" fmla="*/ 41 w 640"/>
                <a:gd name="T37" fmla="*/ 235 h 636"/>
                <a:gd name="T38" fmla="*/ 48 w 640"/>
                <a:gd name="T39" fmla="*/ 205 h 636"/>
                <a:gd name="T40" fmla="*/ 121 w 640"/>
                <a:gd name="T41" fmla="*/ 79 h 636"/>
                <a:gd name="T42" fmla="*/ 168 w 640"/>
                <a:gd name="T43" fmla="*/ 42 h 636"/>
                <a:gd name="T44" fmla="*/ 222 w 640"/>
                <a:gd name="T45" fmla="*/ 16 h 636"/>
                <a:gd name="T46" fmla="*/ 280 w 640"/>
                <a:gd name="T47" fmla="*/ 3 h 636"/>
                <a:gd name="T48" fmla="*/ 339 w 640"/>
                <a:gd name="T49" fmla="*/ 1 h 636"/>
                <a:gd name="T50" fmla="*/ 398 w 640"/>
                <a:gd name="T51" fmla="*/ 12 h 636"/>
                <a:gd name="T52" fmla="*/ 452 w 640"/>
                <a:gd name="T53" fmla="*/ 35 h 636"/>
                <a:gd name="T54" fmla="*/ 501 w 640"/>
                <a:gd name="T55" fmla="*/ 68 h 636"/>
                <a:gd name="T56" fmla="*/ 523 w 640"/>
                <a:gd name="T57" fmla="*/ 90 h 636"/>
                <a:gd name="T58" fmla="*/ 596 w 640"/>
                <a:gd name="T59" fmla="*/ 215 h 636"/>
                <a:gd name="T60" fmla="*/ 604 w 640"/>
                <a:gd name="T61" fmla="*/ 275 h 636"/>
                <a:gd name="T62" fmla="*/ 600 w 640"/>
                <a:gd name="T63" fmla="*/ 334 h 636"/>
                <a:gd name="T64" fmla="*/ 583 w 640"/>
                <a:gd name="T65" fmla="*/ 391 h 636"/>
                <a:gd name="T66" fmla="*/ 554 w 640"/>
                <a:gd name="T67" fmla="*/ 444 h 636"/>
                <a:gd name="T68" fmla="*/ 516 w 640"/>
                <a:gd name="T69" fmla="*/ 489 h 636"/>
                <a:gd name="T70" fmla="*/ 469 w 640"/>
                <a:gd name="T71" fmla="*/ 525 h 636"/>
                <a:gd name="T72" fmla="*/ 415 w 640"/>
                <a:gd name="T73" fmla="*/ 550 h 636"/>
                <a:gd name="T74" fmla="*/ 385 w 640"/>
                <a:gd name="T75" fmla="*/ 5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36">
                  <a:moveTo>
                    <a:pt x="406" y="211"/>
                  </a:moveTo>
                  <a:cubicBezTo>
                    <a:pt x="406" y="258"/>
                    <a:pt x="367" y="297"/>
                    <a:pt x="320" y="297"/>
                  </a:cubicBezTo>
                  <a:cubicBezTo>
                    <a:pt x="272" y="297"/>
                    <a:pt x="234" y="258"/>
                    <a:pt x="234" y="211"/>
                  </a:cubicBezTo>
                  <a:cubicBezTo>
                    <a:pt x="234" y="163"/>
                    <a:pt x="272" y="125"/>
                    <a:pt x="320" y="125"/>
                  </a:cubicBezTo>
                  <a:cubicBezTo>
                    <a:pt x="367" y="125"/>
                    <a:pt x="406" y="163"/>
                    <a:pt x="406" y="211"/>
                  </a:cubicBezTo>
                  <a:close/>
                  <a:moveTo>
                    <a:pt x="458" y="408"/>
                  </a:moveTo>
                  <a:cubicBezTo>
                    <a:pt x="438" y="352"/>
                    <a:pt x="384" y="311"/>
                    <a:pt x="320" y="311"/>
                  </a:cubicBezTo>
                  <a:cubicBezTo>
                    <a:pt x="256" y="311"/>
                    <a:pt x="202" y="352"/>
                    <a:pt x="181" y="408"/>
                  </a:cubicBezTo>
                  <a:moveTo>
                    <a:pt x="385" y="571"/>
                  </a:moveTo>
                  <a:cubicBezTo>
                    <a:pt x="385" y="535"/>
                    <a:pt x="356" y="505"/>
                    <a:pt x="320" y="505"/>
                  </a:cubicBezTo>
                  <a:cubicBezTo>
                    <a:pt x="284" y="505"/>
                    <a:pt x="255" y="535"/>
                    <a:pt x="255" y="571"/>
                  </a:cubicBezTo>
                  <a:cubicBezTo>
                    <a:pt x="255" y="607"/>
                    <a:pt x="284" y="636"/>
                    <a:pt x="320" y="636"/>
                  </a:cubicBezTo>
                  <a:cubicBezTo>
                    <a:pt x="356" y="636"/>
                    <a:pt x="385" y="607"/>
                    <a:pt x="385" y="571"/>
                  </a:cubicBezTo>
                  <a:close/>
                  <a:moveTo>
                    <a:pt x="42" y="201"/>
                  </a:moveTo>
                  <a:cubicBezTo>
                    <a:pt x="73" y="219"/>
                    <a:pt x="113" y="209"/>
                    <a:pt x="131" y="178"/>
                  </a:cubicBezTo>
                  <a:cubicBezTo>
                    <a:pt x="149" y="146"/>
                    <a:pt x="138" y="107"/>
                    <a:pt x="107" y="89"/>
                  </a:cubicBezTo>
                  <a:cubicBezTo>
                    <a:pt x="76" y="71"/>
                    <a:pt x="36" y="81"/>
                    <a:pt x="18" y="112"/>
                  </a:cubicBezTo>
                  <a:cubicBezTo>
                    <a:pt x="0" y="144"/>
                    <a:pt x="10" y="183"/>
                    <a:pt x="42" y="201"/>
                  </a:cubicBezTo>
                  <a:close/>
                  <a:moveTo>
                    <a:pt x="533" y="89"/>
                  </a:moveTo>
                  <a:cubicBezTo>
                    <a:pt x="502" y="107"/>
                    <a:pt x="491" y="146"/>
                    <a:pt x="509" y="178"/>
                  </a:cubicBezTo>
                  <a:cubicBezTo>
                    <a:pt x="527" y="209"/>
                    <a:pt x="567" y="219"/>
                    <a:pt x="598" y="201"/>
                  </a:cubicBezTo>
                  <a:cubicBezTo>
                    <a:pt x="629" y="183"/>
                    <a:pt x="640" y="144"/>
                    <a:pt x="622" y="112"/>
                  </a:cubicBezTo>
                  <a:cubicBezTo>
                    <a:pt x="604" y="81"/>
                    <a:pt x="564" y="71"/>
                    <a:pt x="533" y="89"/>
                  </a:cubicBezTo>
                  <a:close/>
                  <a:moveTo>
                    <a:pt x="240" y="559"/>
                  </a:moveTo>
                  <a:cubicBezTo>
                    <a:pt x="245" y="561"/>
                    <a:pt x="250" y="562"/>
                    <a:pt x="255" y="563"/>
                  </a:cubicBezTo>
                  <a:moveTo>
                    <a:pt x="185" y="536"/>
                  </a:moveTo>
                  <a:cubicBezTo>
                    <a:pt x="197" y="543"/>
                    <a:pt x="209" y="548"/>
                    <a:pt x="221" y="553"/>
                  </a:cubicBezTo>
                  <a:moveTo>
                    <a:pt x="136" y="503"/>
                  </a:moveTo>
                  <a:cubicBezTo>
                    <a:pt x="146" y="511"/>
                    <a:pt x="157" y="519"/>
                    <a:pt x="168" y="527"/>
                  </a:cubicBezTo>
                  <a:moveTo>
                    <a:pt x="95" y="459"/>
                  </a:moveTo>
                  <a:cubicBezTo>
                    <a:pt x="103" y="470"/>
                    <a:pt x="112" y="480"/>
                    <a:pt x="121" y="490"/>
                  </a:cubicBezTo>
                  <a:moveTo>
                    <a:pt x="63" y="408"/>
                  </a:moveTo>
                  <a:cubicBezTo>
                    <a:pt x="69" y="421"/>
                    <a:pt x="76" y="432"/>
                    <a:pt x="83" y="444"/>
                  </a:cubicBezTo>
                  <a:moveTo>
                    <a:pt x="44" y="353"/>
                  </a:moveTo>
                  <a:cubicBezTo>
                    <a:pt x="47" y="366"/>
                    <a:pt x="51" y="379"/>
                    <a:pt x="56" y="391"/>
                  </a:cubicBezTo>
                  <a:moveTo>
                    <a:pt x="36" y="294"/>
                  </a:moveTo>
                  <a:cubicBezTo>
                    <a:pt x="37" y="307"/>
                    <a:pt x="38" y="321"/>
                    <a:pt x="40" y="334"/>
                  </a:cubicBezTo>
                  <a:moveTo>
                    <a:pt x="41" y="235"/>
                  </a:moveTo>
                  <a:cubicBezTo>
                    <a:pt x="38" y="248"/>
                    <a:pt x="37" y="261"/>
                    <a:pt x="36" y="275"/>
                  </a:cubicBezTo>
                  <a:moveTo>
                    <a:pt x="48" y="205"/>
                  </a:moveTo>
                  <a:cubicBezTo>
                    <a:pt x="47" y="209"/>
                    <a:pt x="46" y="213"/>
                    <a:pt x="45" y="217"/>
                  </a:cubicBezTo>
                  <a:moveTo>
                    <a:pt x="121" y="79"/>
                  </a:moveTo>
                  <a:cubicBezTo>
                    <a:pt x="117" y="82"/>
                    <a:pt x="113" y="86"/>
                    <a:pt x="110" y="89"/>
                  </a:cubicBezTo>
                  <a:moveTo>
                    <a:pt x="168" y="42"/>
                  </a:moveTo>
                  <a:cubicBezTo>
                    <a:pt x="157" y="49"/>
                    <a:pt x="146" y="57"/>
                    <a:pt x="135" y="66"/>
                  </a:cubicBezTo>
                  <a:moveTo>
                    <a:pt x="222" y="16"/>
                  </a:moveTo>
                  <a:cubicBezTo>
                    <a:pt x="209" y="21"/>
                    <a:pt x="197" y="26"/>
                    <a:pt x="185" y="33"/>
                  </a:cubicBezTo>
                  <a:moveTo>
                    <a:pt x="280" y="3"/>
                  </a:moveTo>
                  <a:cubicBezTo>
                    <a:pt x="266" y="4"/>
                    <a:pt x="253" y="7"/>
                    <a:pt x="240" y="11"/>
                  </a:cubicBezTo>
                  <a:moveTo>
                    <a:pt x="339" y="1"/>
                  </a:moveTo>
                  <a:cubicBezTo>
                    <a:pt x="326" y="0"/>
                    <a:pt x="312" y="0"/>
                    <a:pt x="299" y="1"/>
                  </a:cubicBezTo>
                  <a:moveTo>
                    <a:pt x="398" y="12"/>
                  </a:moveTo>
                  <a:cubicBezTo>
                    <a:pt x="385" y="8"/>
                    <a:pt x="371" y="5"/>
                    <a:pt x="358" y="3"/>
                  </a:cubicBezTo>
                  <a:moveTo>
                    <a:pt x="452" y="35"/>
                  </a:moveTo>
                  <a:cubicBezTo>
                    <a:pt x="440" y="28"/>
                    <a:pt x="428" y="23"/>
                    <a:pt x="416" y="18"/>
                  </a:cubicBezTo>
                  <a:moveTo>
                    <a:pt x="501" y="68"/>
                  </a:moveTo>
                  <a:cubicBezTo>
                    <a:pt x="491" y="60"/>
                    <a:pt x="480" y="52"/>
                    <a:pt x="468" y="44"/>
                  </a:cubicBezTo>
                  <a:moveTo>
                    <a:pt x="523" y="90"/>
                  </a:moveTo>
                  <a:cubicBezTo>
                    <a:pt x="521" y="87"/>
                    <a:pt x="518" y="84"/>
                    <a:pt x="515" y="81"/>
                  </a:cubicBezTo>
                  <a:moveTo>
                    <a:pt x="596" y="215"/>
                  </a:moveTo>
                  <a:cubicBezTo>
                    <a:pt x="595" y="212"/>
                    <a:pt x="594" y="208"/>
                    <a:pt x="593" y="204"/>
                  </a:cubicBezTo>
                  <a:moveTo>
                    <a:pt x="604" y="275"/>
                  </a:moveTo>
                  <a:cubicBezTo>
                    <a:pt x="604" y="261"/>
                    <a:pt x="603" y="248"/>
                    <a:pt x="600" y="235"/>
                  </a:cubicBezTo>
                  <a:moveTo>
                    <a:pt x="600" y="334"/>
                  </a:moveTo>
                  <a:cubicBezTo>
                    <a:pt x="602" y="321"/>
                    <a:pt x="604" y="308"/>
                    <a:pt x="604" y="294"/>
                  </a:cubicBezTo>
                  <a:moveTo>
                    <a:pt x="583" y="391"/>
                  </a:moveTo>
                  <a:cubicBezTo>
                    <a:pt x="588" y="379"/>
                    <a:pt x="592" y="366"/>
                    <a:pt x="595" y="353"/>
                  </a:cubicBezTo>
                  <a:moveTo>
                    <a:pt x="554" y="444"/>
                  </a:moveTo>
                  <a:cubicBezTo>
                    <a:pt x="562" y="433"/>
                    <a:pt x="569" y="421"/>
                    <a:pt x="575" y="409"/>
                  </a:cubicBezTo>
                  <a:moveTo>
                    <a:pt x="516" y="489"/>
                  </a:moveTo>
                  <a:cubicBezTo>
                    <a:pt x="526" y="479"/>
                    <a:pt x="535" y="469"/>
                    <a:pt x="543" y="459"/>
                  </a:cubicBezTo>
                  <a:moveTo>
                    <a:pt x="469" y="525"/>
                  </a:moveTo>
                  <a:cubicBezTo>
                    <a:pt x="480" y="517"/>
                    <a:pt x="491" y="510"/>
                    <a:pt x="501" y="501"/>
                  </a:cubicBezTo>
                  <a:moveTo>
                    <a:pt x="415" y="550"/>
                  </a:moveTo>
                  <a:cubicBezTo>
                    <a:pt x="428" y="546"/>
                    <a:pt x="440" y="540"/>
                    <a:pt x="452" y="534"/>
                  </a:cubicBezTo>
                  <a:moveTo>
                    <a:pt x="385" y="559"/>
                  </a:moveTo>
                  <a:cubicBezTo>
                    <a:pt x="389" y="558"/>
                    <a:pt x="393" y="557"/>
                    <a:pt x="397" y="556"/>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dirty="0">
                <a:gradFill>
                  <a:gsLst>
                    <a:gs pos="0">
                      <a:srgbClr val="505050"/>
                    </a:gs>
                    <a:gs pos="100000">
                      <a:srgbClr val="505050"/>
                    </a:gs>
                  </a:gsLst>
                </a:gradFill>
              </a:endParaRPr>
            </a:p>
          </p:txBody>
        </p:sp>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1663588" y="2351290"/>
              <a:ext cx="426151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DEMOCRATIZE AI </a:t>
              </a:r>
            </a:p>
          </p:txBody>
        </p:sp>
      </p:grpSp>
      <p:grpSp>
        <p:nvGrpSpPr>
          <p:cNvPr id="10" name="Group 9">
            <a:extLst>
              <a:ext uri="{FF2B5EF4-FFF2-40B4-BE49-F238E27FC236}">
                <a16:creationId xmlns:a16="http://schemas.microsoft.com/office/drawing/2014/main" id="{D5575946-E438-4CBE-9B17-23F21D98E710}"/>
              </a:ext>
              <a:ext uri="{C183D7F6-B498-43B3-948B-1728B52AA6E4}">
                <adec:decorative xmlns:adec="http://schemas.microsoft.com/office/drawing/2017/decorative" val="1"/>
              </a:ext>
            </a:extLst>
          </p:cNvPr>
          <p:cNvGrpSpPr/>
          <p:nvPr/>
        </p:nvGrpSpPr>
        <p:grpSpPr>
          <a:xfrm>
            <a:off x="533760" y="3676864"/>
            <a:ext cx="5721897" cy="914400"/>
            <a:chOff x="533760" y="3676864"/>
            <a:chExt cx="5721897" cy="914400"/>
          </a:xfrm>
        </p:grpSpPr>
        <p:sp>
          <p:nvSpPr>
            <p:cNvPr id="28" name="Freeform 17" descr="icon of a chart with arrow pointing upwards">
              <a:extLst>
                <a:ext uri="{FF2B5EF4-FFF2-40B4-BE49-F238E27FC236}">
                  <a16:creationId xmlns:a16="http://schemas.microsoft.com/office/drawing/2014/main" id="{4D65F4F8-A5AE-4D7C-B82F-BDB378206D1D}"/>
                </a:ext>
              </a:extLst>
            </p:cNvPr>
            <p:cNvSpPr>
              <a:spLocks noChangeAspect="1" noEditPoints="1"/>
            </p:cNvSpPr>
            <p:nvPr/>
          </p:nvSpPr>
          <p:spPr bwMode="auto">
            <a:xfrm>
              <a:off x="533760" y="3676864"/>
              <a:ext cx="766755" cy="914400"/>
            </a:xfrm>
            <a:custGeom>
              <a:avLst/>
              <a:gdLst>
                <a:gd name="T0" fmla="*/ 0 w 618"/>
                <a:gd name="T1" fmla="*/ 487 h 737"/>
                <a:gd name="T2" fmla="*/ 0 w 618"/>
                <a:gd name="T3" fmla="*/ 737 h 737"/>
                <a:gd name="T4" fmla="*/ 206 w 618"/>
                <a:gd name="T5" fmla="*/ 431 h 737"/>
                <a:gd name="T6" fmla="*/ 206 w 618"/>
                <a:gd name="T7" fmla="*/ 737 h 737"/>
                <a:gd name="T8" fmla="*/ 412 w 618"/>
                <a:gd name="T9" fmla="*/ 318 h 737"/>
                <a:gd name="T10" fmla="*/ 412 w 618"/>
                <a:gd name="T11" fmla="*/ 737 h 737"/>
                <a:gd name="T12" fmla="*/ 618 w 618"/>
                <a:gd name="T13" fmla="*/ 223 h 737"/>
                <a:gd name="T14" fmla="*/ 618 w 618"/>
                <a:gd name="T15" fmla="*/ 737 h 737"/>
                <a:gd name="T16" fmla="*/ 0 w 618"/>
                <a:gd name="T17" fmla="*/ 385 h 737"/>
                <a:gd name="T18" fmla="*/ 618 w 618"/>
                <a:gd name="T19" fmla="*/ 23 h 737"/>
                <a:gd name="T20" fmla="*/ 594 w 618"/>
                <a:gd name="T21" fmla="*/ 138 h 737"/>
                <a:gd name="T22" fmla="*/ 618 w 618"/>
                <a:gd name="T23" fmla="*/ 23 h 737"/>
                <a:gd name="T24" fmla="*/ 511 w 618"/>
                <a:gd name="T25"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737">
                  <a:moveTo>
                    <a:pt x="0" y="487"/>
                  </a:moveTo>
                  <a:lnTo>
                    <a:pt x="0" y="737"/>
                  </a:lnTo>
                  <a:moveTo>
                    <a:pt x="206" y="431"/>
                  </a:moveTo>
                  <a:lnTo>
                    <a:pt x="206" y="737"/>
                  </a:lnTo>
                  <a:moveTo>
                    <a:pt x="412" y="318"/>
                  </a:moveTo>
                  <a:lnTo>
                    <a:pt x="412" y="737"/>
                  </a:lnTo>
                  <a:moveTo>
                    <a:pt x="618" y="223"/>
                  </a:moveTo>
                  <a:lnTo>
                    <a:pt x="618" y="737"/>
                  </a:lnTo>
                  <a:moveTo>
                    <a:pt x="0" y="385"/>
                  </a:moveTo>
                  <a:lnTo>
                    <a:pt x="618" y="23"/>
                  </a:lnTo>
                  <a:moveTo>
                    <a:pt x="594" y="138"/>
                  </a:moveTo>
                  <a:lnTo>
                    <a:pt x="618" y="23"/>
                  </a:lnTo>
                  <a:lnTo>
                    <a:pt x="511" y="0"/>
                  </a:ln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1663588" y="3941306"/>
              <a:ext cx="459206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CONTINUOUSLY Enhance</a:t>
              </a:r>
            </a:p>
          </p:txBody>
        </p:sp>
      </p:grpSp>
      <p:grpSp>
        <p:nvGrpSpPr>
          <p:cNvPr id="11" name="Group 10">
            <a:extLst>
              <a:ext uri="{FF2B5EF4-FFF2-40B4-BE49-F238E27FC236}">
                <a16:creationId xmlns:a16="http://schemas.microsoft.com/office/drawing/2014/main" id="{1502E2DA-BDDD-4468-B538-54D7FEEFBF44}"/>
              </a:ext>
              <a:ext uri="{C183D7F6-B498-43B3-948B-1728B52AA6E4}">
                <adec:decorative xmlns:adec="http://schemas.microsoft.com/office/drawing/2017/decorative" val="1"/>
              </a:ext>
            </a:extLst>
          </p:cNvPr>
          <p:cNvGrpSpPr/>
          <p:nvPr/>
        </p:nvGrpSpPr>
        <p:grpSpPr>
          <a:xfrm>
            <a:off x="420591" y="5128453"/>
            <a:ext cx="5504516" cy="914400"/>
            <a:chOff x="420591" y="5128453"/>
            <a:chExt cx="5504516" cy="914400"/>
          </a:xfrm>
        </p:grpSpPr>
        <p:sp>
          <p:nvSpPr>
            <p:cNvPr id="74"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420591" y="5128453"/>
              <a:ext cx="993093" cy="914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US" sz="1700">
                <a:gradFill>
                  <a:gsLst>
                    <a:gs pos="0">
                      <a:srgbClr val="505050"/>
                    </a:gs>
                    <a:gs pos="100000">
                      <a:srgbClr val="505050"/>
                    </a:gs>
                  </a:gsLst>
                </a:gradFill>
              </a:endParaRPr>
            </a:p>
          </p:txBody>
        </p:sp>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1663588" y="5388065"/>
              <a:ext cx="4261519" cy="593729"/>
            </a:xfrm>
            <a:prstGeom prst="rect">
              <a:avLst/>
            </a:prstGeom>
          </p:spPr>
          <p:txBody>
            <a:bodyPr vert="horz" lIns="0" tIns="45706" rIns="91414" bIns="45706" rtlCol="0" anchor="ctr">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TAKE ACTION</a:t>
              </a:r>
            </a:p>
          </p:txBody>
        </p:sp>
      </p:grpSp>
    </p:spTree>
    <p:extLst>
      <p:ext uri="{BB962C8B-B14F-4D97-AF65-F5344CB8AC3E}">
        <p14:creationId xmlns:p14="http://schemas.microsoft.com/office/powerpoint/2010/main" val="209669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grpId="1" nodeType="withEffect">
                                  <p:stCondLst>
                                    <p:cond delay="0"/>
                                  </p:stCondLst>
                                  <p:childTnLst>
                                    <p:animMotion origin="layout" path="M 1.66667E-6 -1.48148E-6 L 1.66667E-6 0.03171 " pathEditMode="relative" rAng="0" ptsTypes="AA">
                                      <p:cBhvr>
                                        <p:cTn id="9" dur="700" spd="-100000" fill="hold"/>
                                        <p:tgtEl>
                                          <p:spTgt spid="77"/>
                                        </p:tgtEl>
                                        <p:attrNameLst>
                                          <p:attrName>ppt_x</p:attrName>
                                          <p:attrName>ppt_y</p:attrName>
                                        </p:attrNameLst>
                                      </p:cBhvr>
                                      <p:rCtr x="0" y="1574"/>
                                    </p:animMotion>
                                  </p:childTnLst>
                                </p:cTn>
                              </p:par>
                              <p:par>
                                <p:cTn id="10" presetID="10"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2.08333E-6 7.40741E-7 L -0.03451 -0.00093 " pathEditMode="relative" rAng="0" ptsTypes="AA">
                                      <p:cBhvr>
                                        <p:cTn id="14" dur="700" spd="-100000" fill="hold"/>
                                        <p:tgtEl>
                                          <p:spTgt spid="7"/>
                                        </p:tgtEl>
                                        <p:attrNameLst>
                                          <p:attrName>ppt_x</p:attrName>
                                          <p:attrName>ppt_y</p:attrName>
                                        </p:attrNameLst>
                                      </p:cBhvr>
                                      <p:rCtr x="-1732" y="-46"/>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2.08333E-6 7.40741E-7 L -0.03451 -0.00093 " pathEditMode="relative" rAng="0" ptsTypes="AA">
                                      <p:cBhvr>
                                        <p:cTn id="19" dur="700" spd="-100000" fill="hold"/>
                                        <p:tgtEl>
                                          <p:spTgt spid="8"/>
                                        </p:tgtEl>
                                        <p:attrNameLst>
                                          <p:attrName>ppt_x</p:attrName>
                                          <p:attrName>ppt_y</p:attrName>
                                        </p:attrNameLst>
                                      </p:cBhvr>
                                      <p:rCtr x="-1732" y="-46"/>
                                    </p:animMotion>
                                  </p:childTnLst>
                                </p:cTn>
                              </p:par>
                              <p:par>
                                <p:cTn id="20" presetID="10" presetClass="entr" presetSubtype="0" fill="hold" nodeType="with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4.58333E-6 2.22222E-6 L -0.03451 -0.00093 " pathEditMode="relative" rAng="0" ptsTypes="AA">
                                      <p:cBhvr>
                                        <p:cTn id="24" dur="700" spd="-100000" fill="hold"/>
                                        <p:tgtEl>
                                          <p:spTgt spid="10"/>
                                        </p:tgtEl>
                                        <p:attrNameLst>
                                          <p:attrName>ppt_x</p:attrName>
                                          <p:attrName>ppt_y</p:attrName>
                                        </p:attrNameLst>
                                      </p:cBhvr>
                                      <p:rCtr x="-1732" y="-46"/>
                                    </p:animMotion>
                                  </p:childTnLst>
                                </p:cTn>
                              </p:par>
                              <p:par>
                                <p:cTn id="25" presetID="10" presetClass="entr" presetSubtype="0" fill="hold" nodeType="withEffect">
                                  <p:stCondLst>
                                    <p:cond delay="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0"/>
                                  </p:stCondLst>
                                  <p:childTnLst>
                                    <p:animMotion origin="layout" path="M 2.08333E-6 7.40741E-7 L -0.03451 -0.00093 " pathEditMode="relative" rAng="0" ptsTypes="AA">
                                      <p:cBhvr>
                                        <p:cTn id="29" dur="700" spd="-100000" fill="hold"/>
                                        <p:tgtEl>
                                          <p:spTgt spid="1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081376" cy="403137"/>
          </a:xfrm>
        </p:spPr>
        <p:txBody>
          <a:bodyPr/>
          <a:lstStyle/>
          <a:p>
            <a:r>
              <a:rPr lang="en-US" dirty="0"/>
              <a:t>Style: How to sound conversational 7/9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319131"/>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accent5"/>
                </a:solidFill>
                <a:cs typeface="Segoe UI"/>
              </a:rPr>
              <a:t>Maintain a friendly tone when helping</a:t>
            </a:r>
            <a:br>
              <a:rPr lang="en-US" sz="2200" spc="0" dirty="0">
                <a:solidFill>
                  <a:schemeClr val="accent5"/>
                </a:solidFill>
                <a:cs typeface="Segoe UI"/>
              </a:rPr>
            </a:br>
            <a:r>
              <a:rPr lang="en-US" sz="2200" spc="0" dirty="0">
                <a:solidFill>
                  <a:schemeClr val="accent5"/>
                </a:solidFill>
                <a:cs typeface="Segoe UI"/>
              </a:rPr>
              <a:t>to complete the task</a:t>
            </a:r>
          </a:p>
          <a:p>
            <a:pPr>
              <a:spcBef>
                <a:spcPts val="1000"/>
              </a:spcBef>
            </a:pPr>
            <a:r>
              <a:rPr lang="en-US" sz="2000" spc="0" dirty="0">
                <a:solidFill>
                  <a:schemeClr val="bg1"/>
                </a:solidFill>
                <a:latin typeface="Segoe UI"/>
                <a:cs typeface="Segoe UI"/>
              </a:rPr>
              <a:t>Tailor the tone of the chatbot’s responses to the context. If it’s something serious—like billing or cybersecurity—be empathetic but brief and straightforward. If it’s a more mundane situation (like creating a new account), the tone can be</a:t>
            </a:r>
            <a:br>
              <a:rPr lang="en-US" sz="2000" spc="0" dirty="0">
                <a:solidFill>
                  <a:schemeClr val="bg1"/>
                </a:solidFill>
                <a:latin typeface="Segoe UI"/>
                <a:cs typeface="Segoe UI"/>
              </a:rPr>
            </a:br>
            <a:r>
              <a:rPr lang="en-US" sz="2000" spc="0" dirty="0">
                <a:solidFill>
                  <a:schemeClr val="bg1"/>
                </a:solidFill>
                <a:latin typeface="Segoe UI"/>
                <a:cs typeface="Segoe UI"/>
              </a:rPr>
              <a:t>more relaxed.</a:t>
            </a:r>
          </a:p>
          <a:p>
            <a:pPr>
              <a:spcBef>
                <a:spcPts val="1000"/>
              </a:spcBef>
            </a:pPr>
            <a:r>
              <a:rPr lang="en-US" sz="2000" spc="0" dirty="0">
                <a:solidFill>
                  <a:schemeClr val="bg1"/>
                </a:solidFill>
                <a:latin typeface="Segoe UI"/>
                <a:cs typeface="Segoe UI"/>
              </a:rPr>
              <a:t>Exclamation points don’t express energy or excitement. Strong writing does, particularly strong verbs. In your desire to help, avoid sounding condescending or insincerely enthusiastic.</a:t>
            </a:r>
          </a:p>
        </p:txBody>
      </p:sp>
      <p:grpSp>
        <p:nvGrpSpPr>
          <p:cNvPr id="19" name="Group 18" descr="A screenshot of people having a conversation">
            <a:extLst>
              <a:ext uri="{FF2B5EF4-FFF2-40B4-BE49-F238E27FC236}">
                <a16:creationId xmlns:a16="http://schemas.microsoft.com/office/drawing/2014/main" id="{F954C7DB-74CF-48B1-B9E0-58A008ECC2D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592DD09-60D4-43AA-934F-2BCD1848A3C9}"/>
                </a:ext>
                <a:ext uri="{C183D7F6-B498-43B3-948B-1728B52AA6E4}">
                  <adec:decorative xmlns:adec="http://schemas.microsoft.com/office/drawing/2017/decorative" val="1"/>
                </a:ext>
              </a:extLst>
            </p:cNvPr>
            <p:cNvGrpSpPr/>
            <p:nvPr/>
          </p:nvGrpSpPr>
          <p:grpSpPr>
            <a:xfrm>
              <a:off x="6950348" y="1928011"/>
              <a:ext cx="1156158" cy="343627"/>
              <a:chOff x="6950348" y="1928011"/>
              <a:chExt cx="1156158" cy="343627"/>
            </a:xfrm>
          </p:grpSpPr>
          <p:sp>
            <p:nvSpPr>
              <p:cNvPr id="109" name="Rectangle 67">
                <a:extLst>
                  <a:ext uri="{FF2B5EF4-FFF2-40B4-BE49-F238E27FC236}">
                    <a16:creationId xmlns:a16="http://schemas.microsoft.com/office/drawing/2014/main" id="{BF8EEFB7-E0A0-4BBA-BF51-FB7424BB4E9E}"/>
                  </a:ext>
                </a:extLst>
              </p:cNvPr>
              <p:cNvSpPr/>
              <p:nvPr/>
            </p:nvSpPr>
            <p:spPr>
              <a:xfrm>
                <a:off x="7393623" y="1979651"/>
                <a:ext cx="712883" cy="291987"/>
              </a:xfrm>
              <a:prstGeom prst="rect">
                <a:avLst/>
              </a:prstGeom>
            </p:spPr>
            <p:txBody>
              <a:bodyPr wrap="square" lIns="0" tIns="0" rIns="0" bIns="0">
                <a:noAutofit/>
              </a:bodyPr>
              <a:lstStyle/>
              <a:p>
                <a:r>
                  <a:rPr lang="en-US" sz="1800" dirty="0">
                    <a:latin typeface="Segoe UI Semibold" panose="020B0702040204020203" pitchFamily="34" charset="0"/>
                    <a:cs typeface="Segoe UI Semibold" panose="020B0702040204020203" pitchFamily="34" charset="0"/>
                  </a:rPr>
                  <a:t>Don’t</a:t>
                </a:r>
              </a:p>
            </p:txBody>
          </p:sp>
          <p:sp>
            <p:nvSpPr>
              <p:cNvPr id="110" name="Freeform 79" descr="icon of an no entry sign">
                <a:extLst>
                  <a:ext uri="{FF2B5EF4-FFF2-40B4-BE49-F238E27FC236}">
                    <a16:creationId xmlns:a16="http://schemas.microsoft.com/office/drawing/2014/main" id="{BA400AE4-097E-4180-971B-E05EAFE70971}"/>
                  </a:ext>
                </a:extLst>
              </p:cNvPr>
              <p:cNvSpPr/>
              <p:nvPr/>
            </p:nvSpPr>
            <p:spPr>
              <a:xfrm>
                <a:off x="6950348" y="1928011"/>
                <a:ext cx="297350" cy="297350"/>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F1825C3B-C12E-48F1-AEA5-FA26F61F350C}"/>
                  </a:ext>
                  <a:ext uri="{C183D7F6-B498-43B3-948B-1728B52AA6E4}">
                    <adec:decorative xmlns:adec="http://schemas.microsoft.com/office/drawing/2017/decorative" val="1"/>
                  </a:ext>
                </a:extLst>
              </p:cNvPr>
              <p:cNvGrpSpPr/>
              <p:nvPr/>
            </p:nvGrpSpPr>
            <p:grpSpPr>
              <a:xfrm>
                <a:off x="6950348" y="2271637"/>
                <a:ext cx="1034958" cy="0"/>
                <a:chOff x="6950348" y="2271637"/>
                <a:chExt cx="1034958" cy="0"/>
              </a:xfrm>
            </p:grpSpPr>
            <p:cxnSp>
              <p:nvCxnSpPr>
                <p:cNvPr id="111" name="Straight Connector 110">
                  <a:extLst>
                    <a:ext uri="{FF2B5EF4-FFF2-40B4-BE49-F238E27FC236}">
                      <a16:creationId xmlns:a16="http://schemas.microsoft.com/office/drawing/2014/main" id="{212C900F-DCEC-46D9-85B7-973C3CDDDEBE}"/>
                    </a:ext>
                    <a:ext uri="{C183D7F6-B498-43B3-948B-1728B52AA6E4}">
                      <adec:decorative xmlns:adec="http://schemas.microsoft.com/office/drawing/2017/decorative" val="1"/>
                    </a:ext>
                  </a:extLst>
                </p:cNvPr>
                <p:cNvCxnSpPr/>
                <p:nvPr/>
              </p:nvCxnSpPr>
              <p:spPr>
                <a:xfrm>
                  <a:off x="6950348" y="227163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CC180B4-488C-47BA-8EE0-6C485602E36B}"/>
                    </a:ext>
                    <a:ext uri="{C183D7F6-B498-43B3-948B-1728B52AA6E4}">
                      <adec:decorative xmlns:adec="http://schemas.microsoft.com/office/drawing/2017/decorative" val="1"/>
                    </a:ext>
                  </a:extLst>
                </p:cNvPr>
                <p:cNvCxnSpPr>
                  <a:cxnSpLocks/>
                </p:cNvCxnSpPr>
                <p:nvPr/>
              </p:nvCxnSpPr>
              <p:spPr>
                <a:xfrm>
                  <a:off x="6950348" y="227163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13">
              <a:extLst>
                <a:ext uri="{FF2B5EF4-FFF2-40B4-BE49-F238E27FC236}">
                  <a16:creationId xmlns:a16="http://schemas.microsoft.com/office/drawing/2014/main" id="{DDCD21BF-E220-4A94-9028-AA046308424D}"/>
                </a:ext>
                <a:ext uri="{C183D7F6-B498-43B3-948B-1728B52AA6E4}">
                  <adec:decorative xmlns:adec="http://schemas.microsoft.com/office/drawing/2017/decorative" val="1"/>
                </a:ext>
              </a:extLst>
            </p:cNvPr>
            <p:cNvGrpSpPr/>
            <p:nvPr/>
          </p:nvGrpSpPr>
          <p:grpSpPr>
            <a:xfrm>
              <a:off x="8927173" y="2350865"/>
              <a:ext cx="2125674" cy="280190"/>
              <a:chOff x="8787412" y="3961429"/>
              <a:chExt cx="2208224" cy="291071"/>
            </a:xfrm>
          </p:grpSpPr>
          <p:sp>
            <p:nvSpPr>
              <p:cNvPr id="140" name="Rectangle: Rounded Corners 139">
                <a:extLst>
                  <a:ext uri="{FF2B5EF4-FFF2-40B4-BE49-F238E27FC236}">
                    <a16:creationId xmlns:a16="http://schemas.microsoft.com/office/drawing/2014/main" id="{365B39B4-89DA-47CF-AB3D-59064EC6DE48}"/>
                  </a:ext>
                </a:extLst>
              </p:cNvPr>
              <p:cNvSpPr/>
              <p:nvPr/>
            </p:nvSpPr>
            <p:spPr bwMode="auto">
              <a:xfrm>
                <a:off x="8787412" y="3961429"/>
                <a:ext cx="202224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latin typeface="Segoe UI" panose="020B0502040204020203" pitchFamily="34" charset="0"/>
                    <a:ea typeface="Segoe UI" panose="020B0502040204020203" pitchFamily="34" charset="0"/>
                    <a:cs typeface="Segoe UI" panose="020B0502040204020203" pitchFamily="34" charset="0"/>
                  </a:rPr>
                  <a:t>Hi, I need help with my bill.</a:t>
                </a:r>
              </a:p>
            </p:txBody>
          </p:sp>
          <p:sp>
            <p:nvSpPr>
              <p:cNvPr id="141" name="Isosceles Triangle 140">
                <a:extLst>
                  <a:ext uri="{FF2B5EF4-FFF2-40B4-BE49-F238E27FC236}">
                    <a16:creationId xmlns:a16="http://schemas.microsoft.com/office/drawing/2014/main" id="{F2F9B3DD-24B0-4EE2-B0C3-50FFF879072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22" name="Picture 183" descr="A picture of a person talking">
              <a:extLst>
                <a:ext uri="{FF2B5EF4-FFF2-40B4-BE49-F238E27FC236}">
                  <a16:creationId xmlns:a16="http://schemas.microsoft.com/office/drawing/2014/main" id="{BC22E763-7698-40E4-A751-71981482E5D0}"/>
                </a:ext>
              </a:extLst>
            </p:cNvPr>
            <p:cNvPicPr>
              <a:picLocks noChangeAspect="1"/>
            </p:cNvPicPr>
            <p:nvPr/>
          </p:nvPicPr>
          <p:blipFill>
            <a:blip r:embed="rId2"/>
            <a:srcRect b="258"/>
            <a:stretch>
              <a:fillRect/>
            </a:stretch>
          </p:blipFill>
          <p:spPr>
            <a:xfrm>
              <a:off x="11094738" y="2311996"/>
              <a:ext cx="356559" cy="35655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D20E4B52-13D1-4050-9F44-00944E13F9E8}"/>
                </a:ext>
              </a:extLst>
            </p:cNvPr>
            <p:cNvPicPr>
              <a:picLocks noChangeAspect="1"/>
            </p:cNvPicPr>
            <p:nvPr/>
          </p:nvPicPr>
          <p:blipFill>
            <a:blip r:embed="rId3"/>
            <a:stretch>
              <a:fillRect/>
            </a:stretch>
          </p:blipFill>
          <p:spPr>
            <a:xfrm>
              <a:off x="6939017" y="2694832"/>
              <a:ext cx="345948" cy="345948"/>
            </a:xfrm>
            <a:prstGeom prst="rect">
              <a:avLst/>
            </a:prstGeom>
          </p:spPr>
        </p:pic>
        <p:grpSp>
          <p:nvGrpSpPr>
            <p:cNvPr id="120" name="Group 115">
              <a:extLst>
                <a:ext uri="{FF2B5EF4-FFF2-40B4-BE49-F238E27FC236}">
                  <a16:creationId xmlns:a16="http://schemas.microsoft.com/office/drawing/2014/main" id="{92D20FF9-A19F-49D2-A293-06DB62915A84}"/>
                </a:ext>
                <a:ext uri="{C183D7F6-B498-43B3-948B-1728B52AA6E4}">
                  <adec:decorative xmlns:adec="http://schemas.microsoft.com/office/drawing/2017/decorative" val="1"/>
                </a:ext>
              </a:extLst>
            </p:cNvPr>
            <p:cNvGrpSpPr/>
            <p:nvPr/>
          </p:nvGrpSpPr>
          <p:grpSpPr>
            <a:xfrm>
              <a:off x="7372745" y="2723642"/>
              <a:ext cx="3332436" cy="467205"/>
              <a:chOff x="7156454" y="1900890"/>
              <a:chExt cx="3461850" cy="485349"/>
            </a:xfrm>
          </p:grpSpPr>
          <p:sp>
            <p:nvSpPr>
              <p:cNvPr id="146" name="Rectangle: Rounded Corners 145">
                <a:extLst>
                  <a:ext uri="{FF2B5EF4-FFF2-40B4-BE49-F238E27FC236}">
                    <a16:creationId xmlns:a16="http://schemas.microsoft.com/office/drawing/2014/main" id="{5C51370C-DFD6-430B-8940-0575FDA9BC96}"/>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Oh! The first step is understanding how your service is billed.</a:t>
                </a:r>
              </a:p>
            </p:txBody>
          </p:sp>
          <p:sp>
            <p:nvSpPr>
              <p:cNvPr id="147" name="Isosceles Triangle 146">
                <a:extLst>
                  <a:ext uri="{FF2B5EF4-FFF2-40B4-BE49-F238E27FC236}">
                    <a16:creationId xmlns:a16="http://schemas.microsoft.com/office/drawing/2014/main" id="{75938799-5A38-4F33-A51F-7F6F3867CF38}"/>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CF556EFF-7A12-487B-A403-1A1D1DFACDC2}"/>
                </a:ext>
              </a:extLst>
            </p:cNvPr>
            <p:cNvPicPr>
              <a:picLocks noChangeAspect="1"/>
            </p:cNvPicPr>
            <p:nvPr/>
          </p:nvPicPr>
          <p:blipFill>
            <a:blip r:embed="rId3"/>
            <a:stretch>
              <a:fillRect/>
            </a:stretch>
          </p:blipFill>
          <p:spPr>
            <a:xfrm>
              <a:off x="6939017" y="3325176"/>
              <a:ext cx="345948" cy="345948"/>
            </a:xfrm>
            <a:prstGeom prst="rect">
              <a:avLst/>
            </a:prstGeom>
          </p:spPr>
        </p:pic>
        <p:grpSp>
          <p:nvGrpSpPr>
            <p:cNvPr id="124" name="Group 115">
              <a:extLst>
                <a:ext uri="{FF2B5EF4-FFF2-40B4-BE49-F238E27FC236}">
                  <a16:creationId xmlns:a16="http://schemas.microsoft.com/office/drawing/2014/main" id="{CE8F95F7-00D7-4A7C-81E7-649B4AD0462D}"/>
                </a:ext>
                <a:ext uri="{C183D7F6-B498-43B3-948B-1728B52AA6E4}">
                  <adec:decorative xmlns:adec="http://schemas.microsoft.com/office/drawing/2017/decorative" val="1"/>
                </a:ext>
              </a:extLst>
            </p:cNvPr>
            <p:cNvGrpSpPr/>
            <p:nvPr/>
          </p:nvGrpSpPr>
          <p:grpSpPr>
            <a:xfrm>
              <a:off x="7372745" y="3353986"/>
              <a:ext cx="3332436" cy="331279"/>
              <a:chOff x="7156454" y="1900891"/>
              <a:chExt cx="3461850" cy="344144"/>
            </a:xfrm>
          </p:grpSpPr>
          <p:sp>
            <p:nvSpPr>
              <p:cNvPr id="138" name="Rectangle: Rounded Corners 137">
                <a:extLst>
                  <a:ext uri="{FF2B5EF4-FFF2-40B4-BE49-F238E27FC236}">
                    <a16:creationId xmlns:a16="http://schemas.microsoft.com/office/drawing/2014/main" id="{9B5DACE1-42F7-499C-9E96-31812952E105}"/>
                  </a:ext>
                </a:extLst>
              </p:cNvPr>
              <p:cNvSpPr/>
              <p:nvPr/>
            </p:nvSpPr>
            <p:spPr bwMode="auto">
              <a:xfrm>
                <a:off x="7369308" y="1900891"/>
                <a:ext cx="3248996" cy="34414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a:solidFill>
                      <a:srgbClr val="3C3C41"/>
                    </a:solidFill>
                    <a:latin typeface="Segoe UI" panose="020B0502040204020203" pitchFamily="34" charset="0"/>
                    <a:ea typeface="Segoe UI" panose="020B0502040204020203" pitchFamily="34" charset="0"/>
                    <a:cs typeface="Segoe UI" panose="020B0502040204020203" pitchFamily="34" charset="0"/>
                  </a:rPr>
                  <a:t>Bills can be complex!</a:t>
                </a:r>
              </a:p>
            </p:txBody>
          </p:sp>
          <p:sp>
            <p:nvSpPr>
              <p:cNvPr id="139" name="Isosceles Triangle 138">
                <a:extLst>
                  <a:ext uri="{FF2B5EF4-FFF2-40B4-BE49-F238E27FC236}">
                    <a16:creationId xmlns:a16="http://schemas.microsoft.com/office/drawing/2014/main" id="{4C7FC6CA-6CF8-4CC8-98B9-0105F65B2B63}"/>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7AEE595-1535-42D7-A311-AE2519DEC5A1}"/>
                </a:ext>
                <a:ext uri="{C183D7F6-B498-43B3-948B-1728B52AA6E4}">
                  <adec:decorative xmlns:adec="http://schemas.microsoft.com/office/drawing/2017/decorative" val="1"/>
                </a:ext>
              </a:extLst>
            </p:cNvPr>
            <p:cNvGrpSpPr/>
            <p:nvPr/>
          </p:nvGrpSpPr>
          <p:grpSpPr>
            <a:xfrm>
              <a:off x="6938327" y="3917405"/>
              <a:ext cx="1046979" cy="480472"/>
              <a:chOff x="6938327" y="3917405"/>
              <a:chExt cx="1046979" cy="480472"/>
            </a:xfrm>
          </p:grpSpPr>
          <p:sp>
            <p:nvSpPr>
              <p:cNvPr id="113" name="Rectangle 67">
                <a:extLst>
                  <a:ext uri="{FF2B5EF4-FFF2-40B4-BE49-F238E27FC236}">
                    <a16:creationId xmlns:a16="http://schemas.microsoft.com/office/drawing/2014/main" id="{2852B536-A73F-4ADF-9E8B-927A216BFADE}"/>
                  </a:ext>
                </a:extLst>
              </p:cNvPr>
              <p:cNvSpPr/>
              <p:nvPr/>
            </p:nvSpPr>
            <p:spPr>
              <a:xfrm>
                <a:off x="7393623" y="4105890"/>
                <a:ext cx="519103" cy="291987"/>
              </a:xfrm>
              <a:prstGeom prst="rect">
                <a:avLst/>
              </a:prstGeom>
            </p:spPr>
            <p:txBody>
              <a:bodyPr wrap="square" lIns="0" tIns="0" rIns="0" bIns="0">
                <a:noAutofit/>
              </a:bodyPr>
              <a:lstStyle/>
              <a:p>
                <a:r>
                  <a:rPr lang="en-US" sz="1800" dirty="0">
                    <a:latin typeface="Segoe UI Semibold" panose="020B0702040204020203" pitchFamily="34" charset="0"/>
                    <a:cs typeface="Segoe UI Semibold" panose="020B0702040204020203" pitchFamily="34" charset="0"/>
                  </a:rPr>
                  <a:t>Do</a:t>
                </a:r>
              </a:p>
            </p:txBody>
          </p:sp>
          <p:cxnSp>
            <p:nvCxnSpPr>
              <p:cNvPr id="115" name="Straight Connector 114">
                <a:extLst>
                  <a:ext uri="{FF2B5EF4-FFF2-40B4-BE49-F238E27FC236}">
                    <a16:creationId xmlns:a16="http://schemas.microsoft.com/office/drawing/2014/main" id="{BD611C7F-8AA3-4245-BC28-45D04916A3A2}"/>
                  </a:ext>
                  <a:ext uri="{C183D7F6-B498-43B3-948B-1728B52AA6E4}">
                    <adec:decorative xmlns:adec="http://schemas.microsoft.com/office/drawing/2017/decorative" val="1"/>
                  </a:ext>
                </a:extLst>
              </p:cNvPr>
              <p:cNvCxnSpPr/>
              <p:nvPr/>
            </p:nvCxnSpPr>
            <p:spPr>
              <a:xfrm>
                <a:off x="6950348" y="439787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175FF8A-BF0F-47C1-A9ED-BE222E306E8A}"/>
                  </a:ext>
                  <a:ext uri="{C183D7F6-B498-43B3-948B-1728B52AA6E4}">
                    <adec:decorative xmlns:adec="http://schemas.microsoft.com/office/drawing/2017/decorative" val="1"/>
                  </a:ext>
                </a:extLst>
              </p:cNvPr>
              <p:cNvCxnSpPr>
                <a:cxnSpLocks/>
              </p:cNvCxnSpPr>
              <p:nvPr/>
            </p:nvCxnSpPr>
            <p:spPr>
              <a:xfrm>
                <a:off x="6950348" y="439787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Check list">
                <a:extLst>
                  <a:ext uri="{FF2B5EF4-FFF2-40B4-BE49-F238E27FC236}">
                    <a16:creationId xmlns:a16="http://schemas.microsoft.com/office/drawing/2014/main" id="{1C5B3768-C46A-41F7-947E-49AE89056D19}"/>
                  </a:ext>
                </a:extLst>
              </p:cNvPr>
              <p:cNvPicPr>
                <a:picLocks noChangeAspect="1"/>
              </p:cNvPicPr>
              <p:nvPr/>
            </p:nvPicPr>
            <p:blipFill>
              <a:blip r:embed="rId4"/>
              <a:stretch>
                <a:fillRect/>
              </a:stretch>
            </p:blipFill>
            <p:spPr>
              <a:xfrm>
                <a:off x="6938327" y="3917405"/>
                <a:ext cx="309372" cy="426720"/>
              </a:xfrm>
              <a:prstGeom prst="rect">
                <a:avLst/>
              </a:prstGeom>
            </p:spPr>
          </p:pic>
        </p:grpSp>
        <p:pic>
          <p:nvPicPr>
            <p:cNvPr id="14" name="Picture 13" descr="Icon of a person">
              <a:extLst>
                <a:ext uri="{FF2B5EF4-FFF2-40B4-BE49-F238E27FC236}">
                  <a16:creationId xmlns:a16="http://schemas.microsoft.com/office/drawing/2014/main" id="{CE2DFC0F-D810-4955-87A1-5072CE564EF2}"/>
                </a:ext>
              </a:extLst>
            </p:cNvPr>
            <p:cNvPicPr>
              <a:picLocks noChangeAspect="1"/>
            </p:cNvPicPr>
            <p:nvPr/>
          </p:nvPicPr>
          <p:blipFill>
            <a:blip r:embed="rId3"/>
            <a:stretch>
              <a:fillRect/>
            </a:stretch>
          </p:blipFill>
          <p:spPr>
            <a:xfrm>
              <a:off x="6939017" y="4498190"/>
              <a:ext cx="345948" cy="345948"/>
            </a:xfrm>
            <a:prstGeom prst="rect">
              <a:avLst/>
            </a:prstGeom>
          </p:spPr>
        </p:pic>
        <p:grpSp>
          <p:nvGrpSpPr>
            <p:cNvPr id="126" name="Group 115">
              <a:extLst>
                <a:ext uri="{FF2B5EF4-FFF2-40B4-BE49-F238E27FC236}">
                  <a16:creationId xmlns:a16="http://schemas.microsoft.com/office/drawing/2014/main" id="{CEBC2288-366C-48D1-8314-C43F2F642C1C}"/>
                </a:ext>
                <a:ext uri="{C183D7F6-B498-43B3-948B-1728B52AA6E4}">
                  <adec:decorative xmlns:adec="http://schemas.microsoft.com/office/drawing/2017/decorative" val="1"/>
                </a:ext>
              </a:extLst>
            </p:cNvPr>
            <p:cNvGrpSpPr/>
            <p:nvPr/>
          </p:nvGrpSpPr>
          <p:grpSpPr>
            <a:xfrm>
              <a:off x="7372745" y="4525195"/>
              <a:ext cx="3332436" cy="535270"/>
              <a:chOff x="7156454" y="1900890"/>
              <a:chExt cx="3461850" cy="556057"/>
            </a:xfrm>
          </p:grpSpPr>
          <p:sp>
            <p:nvSpPr>
              <p:cNvPr id="132" name="Rectangle: Rounded Corners 131">
                <a:extLst>
                  <a:ext uri="{FF2B5EF4-FFF2-40B4-BE49-F238E27FC236}">
                    <a16:creationId xmlns:a16="http://schemas.microsoft.com/office/drawing/2014/main" id="{0A165126-BA0B-49A8-9E0D-4444198DE480}"/>
                  </a:ext>
                </a:extLst>
              </p:cNvPr>
              <p:cNvSpPr/>
              <p:nvPr/>
            </p:nvSpPr>
            <p:spPr bwMode="auto">
              <a:xfrm>
                <a:off x="7369308" y="1900890"/>
                <a:ext cx="3248996" cy="55605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dirty="0">
                    <a:solidFill>
                      <a:srgbClr val="3C3C41"/>
                    </a:solidFill>
                    <a:latin typeface="Segoe UI" panose="020B0502040204020203" pitchFamily="34" charset="0"/>
                    <a:ea typeface="Segoe UI" panose="020B0502040204020203" pitchFamily="34" charset="0"/>
                    <a:cs typeface="Segoe UI" panose="020B0502040204020203" pitchFamily="34" charset="0"/>
                  </a:rPr>
                  <a:t>I understand you need help with your bill. Can you tell me in a few words what the issue is?</a:t>
                </a:r>
              </a:p>
            </p:txBody>
          </p:sp>
          <p:sp>
            <p:nvSpPr>
              <p:cNvPr id="133" name="Isosceles Triangle 132">
                <a:extLst>
                  <a:ext uri="{FF2B5EF4-FFF2-40B4-BE49-F238E27FC236}">
                    <a16:creationId xmlns:a16="http://schemas.microsoft.com/office/drawing/2014/main" id="{9DAC45AC-23CF-4045-967A-B303794A7C4A}"/>
                  </a:ext>
                  <a:ext uri="{C183D7F6-B498-43B3-948B-1728B52AA6E4}">
                    <adec:decorative xmlns:adec="http://schemas.microsoft.com/office/drawing/2017/decorative" val="1"/>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7" name="Rectangle: Rounded Corners 116">
              <a:extLst>
                <a:ext uri="{FF2B5EF4-FFF2-40B4-BE49-F238E27FC236}">
                  <a16:creationId xmlns:a16="http://schemas.microsoft.com/office/drawing/2014/main" id="{563D1D27-47D3-47BA-B093-45460D53D36E}"/>
                </a:ext>
              </a:extLst>
            </p:cNvPr>
            <p:cNvSpPr/>
            <p:nvPr/>
          </p:nvSpPr>
          <p:spPr bwMode="auto">
            <a:xfrm>
              <a:off x="8287936" y="5204190"/>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3C3C41"/>
                  </a:solidFill>
                  <a:latin typeface="Segoe UI" panose="020B0502040204020203" pitchFamily="34" charset="0"/>
                  <a:cs typeface="Segoe UI" panose="020B0502040204020203" pitchFamily="34" charset="0"/>
                </a:rPr>
                <a:t>Charges</a:t>
              </a:r>
              <a:endParaRPr lang="en-IN" sz="1050" dirty="0">
                <a:solidFill>
                  <a:srgbClr val="3C3C41"/>
                </a:solidFill>
                <a:latin typeface="Segoe UI" panose="020B0502040204020203" pitchFamily="34" charset="0"/>
                <a:cs typeface="Segoe UI" panose="020B0502040204020203" pitchFamily="34" charset="0"/>
              </a:endParaRPr>
            </a:p>
          </p:txBody>
        </p:sp>
        <p:sp>
          <p:nvSpPr>
            <p:cNvPr id="118" name="Rectangle: Rounded Corners 117">
              <a:extLst>
                <a:ext uri="{FF2B5EF4-FFF2-40B4-BE49-F238E27FC236}">
                  <a16:creationId xmlns:a16="http://schemas.microsoft.com/office/drawing/2014/main" id="{9E5F3F2C-824D-456B-9305-82FC53E43737}"/>
                </a:ext>
              </a:extLst>
            </p:cNvPr>
            <p:cNvSpPr/>
            <p:nvPr/>
          </p:nvSpPr>
          <p:spPr bwMode="auto">
            <a:xfrm>
              <a:off x="8287936" y="5556372"/>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3C3C41"/>
                  </a:solidFill>
                  <a:latin typeface="Segoe UI" panose="020B0502040204020203" pitchFamily="34" charset="0"/>
                  <a:cs typeface="Segoe UI" panose="020B0502040204020203" pitchFamily="34" charset="0"/>
                </a:rPr>
                <a:t>Account Settings</a:t>
              </a:r>
              <a:endParaRPr lang="en-IN" sz="1050" dirty="0">
                <a:solidFill>
                  <a:srgbClr val="3C3C41"/>
                </a:solidFill>
                <a:latin typeface="Segoe UI" panose="020B0502040204020203" pitchFamily="34" charset="0"/>
                <a:cs typeface="Segoe UI" panose="020B0502040204020203" pitchFamily="34" charset="0"/>
              </a:endParaRPr>
            </a:p>
          </p:txBody>
        </p:sp>
        <p:sp>
          <p:nvSpPr>
            <p:cNvPr id="119" name="Rectangle: Rounded Corners 118">
              <a:extLst>
                <a:ext uri="{FF2B5EF4-FFF2-40B4-BE49-F238E27FC236}">
                  <a16:creationId xmlns:a16="http://schemas.microsoft.com/office/drawing/2014/main" id="{0CFA191A-87C0-4726-90A7-7CA11502AE5C}"/>
                </a:ext>
              </a:extLst>
            </p:cNvPr>
            <p:cNvSpPr/>
            <p:nvPr/>
          </p:nvSpPr>
          <p:spPr bwMode="auto">
            <a:xfrm>
              <a:off x="8287936" y="5908553"/>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3C3C41"/>
                  </a:solidFill>
                  <a:latin typeface="Segoe UI" panose="020B0502040204020203" pitchFamily="34" charset="0"/>
                  <a:cs typeface="Segoe UI" panose="020B0502040204020203" pitchFamily="34" charset="0"/>
                </a:rPr>
                <a:t>Payment</a:t>
              </a:r>
              <a:endParaRPr lang="en-IN" sz="1050">
                <a:solidFill>
                  <a:srgbClr val="3C3C4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0785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581768" cy="402674"/>
          </a:xfrm>
        </p:spPr>
        <p:txBody>
          <a:bodyPr/>
          <a:lstStyle/>
          <a:p>
            <a:r>
              <a:rPr lang="en-US" dirty="0"/>
              <a:t>Style: How to sound conversational 8/9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2964914"/>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bg1"/>
                </a:solidFill>
                <a:latin typeface="Segoe UI"/>
                <a:cs typeface="Segoe UI"/>
              </a:rPr>
              <a:t>Invite the user into the conversation</a:t>
            </a:r>
            <a:br>
              <a:rPr lang="en-US" sz="2200" spc="0" dirty="0">
                <a:solidFill>
                  <a:schemeClr val="bg1"/>
                </a:solidFill>
                <a:latin typeface="Segoe UI"/>
                <a:cs typeface="Segoe UI"/>
              </a:rPr>
            </a:br>
            <a:r>
              <a:rPr lang="en-US" sz="2200" spc="0" dirty="0">
                <a:solidFill>
                  <a:schemeClr val="bg1"/>
                </a:solidFill>
                <a:latin typeface="Segoe UI"/>
                <a:cs typeface="Segoe UI"/>
              </a:rPr>
              <a:t>on a regular basis by asking questions or making suggestions. </a:t>
            </a:r>
          </a:p>
          <a:p>
            <a:pPr>
              <a:spcBef>
                <a:spcPts val="1000"/>
              </a:spcBef>
            </a:pPr>
            <a:r>
              <a:rPr lang="en-US" sz="2200" spc="0" dirty="0">
                <a:solidFill>
                  <a:schemeClr val="bg1"/>
                </a:solidFill>
                <a:latin typeface="Segoe UI"/>
                <a:cs typeface="Segoe UI"/>
              </a:rPr>
              <a:t>Respond to the customer in a timely manner. </a:t>
            </a:r>
          </a:p>
          <a:p>
            <a:pPr>
              <a:spcBef>
                <a:spcPts val="1000"/>
              </a:spcBef>
            </a:pPr>
            <a:r>
              <a:rPr lang="en-US" sz="2200" spc="0" dirty="0">
                <a:solidFill>
                  <a:schemeClr val="bg1"/>
                </a:solidFill>
                <a:latin typeface="Segoe UI"/>
                <a:cs typeface="Segoe UI"/>
              </a:rPr>
              <a:t>If the chatbot may take a while to process the customer’s request, let the customer know what to expect. </a:t>
            </a:r>
          </a:p>
        </p:txBody>
      </p:sp>
      <p:grpSp>
        <p:nvGrpSpPr>
          <p:cNvPr id="14" name="Group 13" descr="A screenshot of people having a conversation">
            <a:extLst>
              <a:ext uri="{FF2B5EF4-FFF2-40B4-BE49-F238E27FC236}">
                <a16:creationId xmlns:a16="http://schemas.microsoft.com/office/drawing/2014/main" id="{A6FF697D-A3E3-4AFB-829B-24C060D2598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0" name="Picture 9" descr="Icon of a person">
              <a:extLst>
                <a:ext uri="{FF2B5EF4-FFF2-40B4-BE49-F238E27FC236}">
                  <a16:creationId xmlns:a16="http://schemas.microsoft.com/office/drawing/2014/main" id="{88036C4E-2825-433A-99B4-74C44988C316}"/>
                </a:ext>
              </a:extLst>
            </p:cNvPr>
            <p:cNvPicPr>
              <a:picLocks noChangeAspect="1"/>
            </p:cNvPicPr>
            <p:nvPr/>
          </p:nvPicPr>
          <p:blipFill>
            <a:blip r:embed="rId2"/>
            <a:stretch>
              <a:fillRect/>
            </a:stretch>
          </p:blipFill>
          <p:spPr>
            <a:xfrm>
              <a:off x="6863980" y="2058368"/>
              <a:ext cx="345948" cy="345948"/>
            </a:xfrm>
            <a:prstGeom prst="rect">
              <a:avLst/>
            </a:prstGeom>
          </p:spPr>
        </p:pic>
        <p:grpSp>
          <p:nvGrpSpPr>
            <p:cNvPr id="65" name="Group 115">
              <a:extLst>
                <a:ext uri="{FF2B5EF4-FFF2-40B4-BE49-F238E27FC236}">
                  <a16:creationId xmlns:a16="http://schemas.microsoft.com/office/drawing/2014/main" id="{8A7B96DC-DFCE-434C-AFEE-9762735FF9E7}"/>
                </a:ext>
                <a:ext uri="{C183D7F6-B498-43B3-948B-1728B52AA6E4}">
                  <adec:decorative xmlns:adec="http://schemas.microsoft.com/office/drawing/2017/decorative" val="1"/>
                </a:ext>
              </a:extLst>
            </p:cNvPr>
            <p:cNvGrpSpPr/>
            <p:nvPr/>
          </p:nvGrpSpPr>
          <p:grpSpPr>
            <a:xfrm>
              <a:off x="7314552" y="2086421"/>
              <a:ext cx="3461850" cy="485349"/>
              <a:chOff x="7156454" y="1900890"/>
              <a:chExt cx="3461850" cy="485349"/>
            </a:xfrm>
          </p:grpSpPr>
          <p:sp>
            <p:nvSpPr>
              <p:cNvPr id="106" name="Rectangle: Rounded Corners 105">
                <a:extLst>
                  <a:ext uri="{FF2B5EF4-FFF2-40B4-BE49-F238E27FC236}">
                    <a16:creationId xmlns:a16="http://schemas.microsoft.com/office/drawing/2014/main" id="{E25C809C-838B-43C9-9659-BF8B1829E488}"/>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Hey Bryan, just checking to see if you still need help with your bill?</a:t>
                </a:r>
              </a:p>
            </p:txBody>
          </p:sp>
          <p:sp>
            <p:nvSpPr>
              <p:cNvPr id="107" name="Isosceles Triangle 106">
                <a:extLst>
                  <a:ext uri="{FF2B5EF4-FFF2-40B4-BE49-F238E27FC236}">
                    <a16:creationId xmlns:a16="http://schemas.microsoft.com/office/drawing/2014/main" id="{3A1F2BB4-BD47-4CCC-B57C-43BE76815B7D}"/>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113">
              <a:extLst>
                <a:ext uri="{FF2B5EF4-FFF2-40B4-BE49-F238E27FC236}">
                  <a16:creationId xmlns:a16="http://schemas.microsoft.com/office/drawing/2014/main" id="{7DB4C2F1-9E12-47CF-9C6C-5197C9FDCAE7}"/>
                </a:ext>
                <a:ext uri="{C183D7F6-B498-43B3-948B-1728B52AA6E4}">
                  <adec:decorative xmlns:adec="http://schemas.microsoft.com/office/drawing/2017/decorative" val="1"/>
                </a:ext>
              </a:extLst>
            </p:cNvPr>
            <p:cNvGrpSpPr/>
            <p:nvPr/>
          </p:nvGrpSpPr>
          <p:grpSpPr>
            <a:xfrm>
              <a:off x="10546980" y="2843363"/>
              <a:ext cx="995623" cy="291071"/>
              <a:chOff x="10000013" y="3961429"/>
              <a:chExt cx="995623" cy="291071"/>
            </a:xfrm>
          </p:grpSpPr>
          <p:sp>
            <p:nvSpPr>
              <p:cNvPr id="100" name="Rectangle: Rounded Corners 99">
                <a:extLst>
                  <a:ext uri="{FF2B5EF4-FFF2-40B4-BE49-F238E27FC236}">
                    <a16:creationId xmlns:a16="http://schemas.microsoft.com/office/drawing/2014/main" id="{E0E7F357-3DAE-46DE-BDCE-B901F7DB9710}"/>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Yes sorry</a:t>
                </a:r>
              </a:p>
            </p:txBody>
          </p:sp>
          <p:sp>
            <p:nvSpPr>
              <p:cNvPr id="101" name="Isosceles Triangle 100">
                <a:extLst>
                  <a:ext uri="{FF2B5EF4-FFF2-40B4-BE49-F238E27FC236}">
                    <a16:creationId xmlns:a16="http://schemas.microsoft.com/office/drawing/2014/main" id="{3C9F6D4F-8A85-4D45-B692-2E4B732FCD41}"/>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67" name="Picture 183" descr="A picture of a person talking">
              <a:extLst>
                <a:ext uri="{FF2B5EF4-FFF2-40B4-BE49-F238E27FC236}">
                  <a16:creationId xmlns:a16="http://schemas.microsoft.com/office/drawing/2014/main" id="{AB828A43-4708-4FD9-BD79-CEAB0AA95A1B}"/>
                </a:ext>
              </a:extLst>
            </p:cNvPr>
            <p:cNvPicPr>
              <a:picLocks noChangeAspect="1"/>
            </p:cNvPicPr>
            <p:nvPr/>
          </p:nvPicPr>
          <p:blipFill>
            <a:blip r:embed="rId3"/>
            <a:srcRect b="258"/>
            <a:stretch>
              <a:fillRect/>
            </a:stretch>
          </p:blipFill>
          <p:spPr>
            <a:xfrm>
              <a:off x="11586121" y="28029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9FFB3291-5961-4FCB-A0C1-FEC0569F96A5}"/>
                </a:ext>
              </a:extLst>
            </p:cNvPr>
            <p:cNvPicPr>
              <a:picLocks noChangeAspect="1"/>
            </p:cNvPicPr>
            <p:nvPr/>
          </p:nvPicPr>
          <p:blipFill>
            <a:blip r:embed="rId2"/>
            <a:stretch>
              <a:fillRect/>
            </a:stretch>
          </p:blipFill>
          <p:spPr>
            <a:xfrm>
              <a:off x="6863980" y="3402799"/>
              <a:ext cx="345948" cy="345948"/>
            </a:xfrm>
            <a:prstGeom prst="rect">
              <a:avLst/>
            </a:prstGeom>
          </p:spPr>
        </p:pic>
        <p:grpSp>
          <p:nvGrpSpPr>
            <p:cNvPr id="69" name="Group 115">
              <a:extLst>
                <a:ext uri="{FF2B5EF4-FFF2-40B4-BE49-F238E27FC236}">
                  <a16:creationId xmlns:a16="http://schemas.microsoft.com/office/drawing/2014/main" id="{595B443B-A1BC-4DD8-AC17-1A5149604608}"/>
                </a:ext>
                <a:ext uri="{C183D7F6-B498-43B3-948B-1728B52AA6E4}">
                  <adec:decorative xmlns:adec="http://schemas.microsoft.com/office/drawing/2017/decorative" val="1"/>
                </a:ext>
              </a:extLst>
            </p:cNvPr>
            <p:cNvGrpSpPr/>
            <p:nvPr/>
          </p:nvGrpSpPr>
          <p:grpSpPr>
            <a:xfrm>
              <a:off x="7314552" y="3432657"/>
              <a:ext cx="3461850" cy="469093"/>
              <a:chOff x="7156454" y="1900890"/>
              <a:chExt cx="3461850" cy="469093"/>
            </a:xfrm>
          </p:grpSpPr>
          <p:sp>
            <p:nvSpPr>
              <p:cNvPr id="98" name="Rectangle: Rounded Corners 97">
                <a:extLst>
                  <a:ext uri="{FF2B5EF4-FFF2-40B4-BE49-F238E27FC236}">
                    <a16:creationId xmlns:a16="http://schemas.microsoft.com/office/drawing/2014/main" id="{5AEFB053-0822-443D-97F3-3E2ABE158660}"/>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No problem. Do you have your account number, or do you need help finding it?</a:t>
                </a:r>
              </a:p>
            </p:txBody>
          </p:sp>
          <p:sp>
            <p:nvSpPr>
              <p:cNvPr id="99" name="Isosceles Triangle 98">
                <a:extLst>
                  <a:ext uri="{FF2B5EF4-FFF2-40B4-BE49-F238E27FC236}">
                    <a16:creationId xmlns:a16="http://schemas.microsoft.com/office/drawing/2014/main" id="{CCE83C7E-E0F4-406E-8E22-8CCDECCC8264}"/>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113">
              <a:extLst>
                <a:ext uri="{FF2B5EF4-FFF2-40B4-BE49-F238E27FC236}">
                  <a16:creationId xmlns:a16="http://schemas.microsoft.com/office/drawing/2014/main" id="{68C17941-8D24-41C7-9ACE-3BC1F75BFD3C}"/>
                </a:ext>
                <a:ext uri="{C183D7F6-B498-43B3-948B-1728B52AA6E4}">
                  <adec:decorative xmlns:adec="http://schemas.microsoft.com/office/drawing/2017/decorative" val="1"/>
                </a:ext>
              </a:extLst>
            </p:cNvPr>
            <p:cNvGrpSpPr/>
            <p:nvPr/>
          </p:nvGrpSpPr>
          <p:grpSpPr>
            <a:xfrm>
              <a:off x="9077093" y="4222690"/>
              <a:ext cx="2465510" cy="291071"/>
              <a:chOff x="8530126" y="3961429"/>
              <a:chExt cx="2465510" cy="291071"/>
            </a:xfrm>
          </p:grpSpPr>
          <p:sp>
            <p:nvSpPr>
              <p:cNvPr id="92" name="Rectangle: Rounded Corners 91">
                <a:extLst>
                  <a:ext uri="{FF2B5EF4-FFF2-40B4-BE49-F238E27FC236}">
                    <a16:creationId xmlns:a16="http://schemas.microsoft.com/office/drawing/2014/main" id="{51CFFC6D-ADD6-400A-AEEA-935A638398CE}"/>
                  </a:ext>
                </a:extLst>
              </p:cNvPr>
              <p:cNvSpPr/>
              <p:nvPr/>
            </p:nvSpPr>
            <p:spPr bwMode="auto">
              <a:xfrm>
                <a:off x="8530126" y="3961429"/>
                <a:ext cx="227953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My account number is 1234567</a:t>
                </a:r>
              </a:p>
            </p:txBody>
          </p:sp>
          <p:sp>
            <p:nvSpPr>
              <p:cNvPr id="93" name="Isosceles Triangle 92">
                <a:extLst>
                  <a:ext uri="{FF2B5EF4-FFF2-40B4-BE49-F238E27FC236}">
                    <a16:creationId xmlns:a16="http://schemas.microsoft.com/office/drawing/2014/main" id="{40398028-2A45-47A7-8BA0-9B04201F7BD4}"/>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72" name="Picture 183" descr="A picture of a person talking">
              <a:extLst>
                <a:ext uri="{FF2B5EF4-FFF2-40B4-BE49-F238E27FC236}">
                  <a16:creationId xmlns:a16="http://schemas.microsoft.com/office/drawing/2014/main" id="{DFCC7F6A-08B7-486B-9E91-3E2787AD7A94}"/>
                </a:ext>
              </a:extLst>
            </p:cNvPr>
            <p:cNvPicPr>
              <a:picLocks noChangeAspect="1"/>
            </p:cNvPicPr>
            <p:nvPr/>
          </p:nvPicPr>
          <p:blipFill>
            <a:blip r:embed="rId3"/>
            <a:srcRect b="258"/>
            <a:stretch>
              <a:fillRect/>
            </a:stretch>
          </p:blipFill>
          <p:spPr>
            <a:xfrm>
              <a:off x="11596512" y="41329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418F3D26-AD07-405B-A59C-968DE4B12454}"/>
                </a:ext>
              </a:extLst>
            </p:cNvPr>
            <p:cNvPicPr>
              <a:picLocks noChangeAspect="1"/>
            </p:cNvPicPr>
            <p:nvPr/>
          </p:nvPicPr>
          <p:blipFill>
            <a:blip r:embed="rId2"/>
            <a:stretch>
              <a:fillRect/>
            </a:stretch>
          </p:blipFill>
          <p:spPr>
            <a:xfrm>
              <a:off x="6863980" y="4743170"/>
              <a:ext cx="345948" cy="345948"/>
            </a:xfrm>
            <a:prstGeom prst="rect">
              <a:avLst/>
            </a:prstGeom>
          </p:spPr>
        </p:pic>
        <p:grpSp>
          <p:nvGrpSpPr>
            <p:cNvPr id="5" name="Group 4">
              <a:extLst>
                <a:ext uri="{FF2B5EF4-FFF2-40B4-BE49-F238E27FC236}">
                  <a16:creationId xmlns:a16="http://schemas.microsoft.com/office/drawing/2014/main" id="{4C9AFB3D-7A78-445C-85BD-B773156C251D}"/>
                </a:ext>
                <a:ext uri="{C183D7F6-B498-43B3-948B-1728B52AA6E4}">
                  <adec:decorative xmlns:adec="http://schemas.microsoft.com/office/drawing/2017/decorative" val="1"/>
                </a:ext>
              </a:extLst>
            </p:cNvPr>
            <p:cNvGrpSpPr/>
            <p:nvPr/>
          </p:nvGrpSpPr>
          <p:grpSpPr>
            <a:xfrm>
              <a:off x="7314552" y="4773028"/>
              <a:ext cx="3461850" cy="513954"/>
              <a:chOff x="7314552" y="4773028"/>
              <a:chExt cx="3461850" cy="513954"/>
            </a:xfrm>
          </p:grpSpPr>
          <p:sp>
            <p:nvSpPr>
              <p:cNvPr id="89" name="Rectangle: Rounded Corners 88">
                <a:extLst>
                  <a:ext uri="{FF2B5EF4-FFF2-40B4-BE49-F238E27FC236}">
                    <a16:creationId xmlns:a16="http://schemas.microsoft.com/office/drawing/2014/main" id="{3DC43C21-6ACC-4A52-9FB2-537579B2D849}"/>
                  </a:ext>
                </a:extLst>
              </p:cNvPr>
              <p:cNvSpPr/>
              <p:nvPr/>
            </p:nvSpPr>
            <p:spPr bwMode="auto">
              <a:xfrm>
                <a:off x="7527406" y="477302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dirty="0">
                    <a:solidFill>
                      <a:schemeClr val="tx1"/>
                    </a:solidFill>
                    <a:cs typeface="Segoe UI" pitchFamily="34" charset="0"/>
                  </a:rPr>
                  <a:t>Thanks! Please wait while I grab your</a:t>
                </a:r>
                <a:br>
                  <a:rPr lang="en-US" sz="1100" dirty="0">
                    <a:solidFill>
                      <a:schemeClr val="tx1"/>
                    </a:solidFill>
                    <a:cs typeface="Segoe UI" pitchFamily="34" charset="0"/>
                  </a:rPr>
                </a:br>
                <a:r>
                  <a:rPr lang="en-US" sz="1100" dirty="0">
                    <a:solidFill>
                      <a:schemeClr val="tx1"/>
                    </a:solidFill>
                    <a:cs typeface="Segoe UI" pitchFamily="34" charset="0"/>
                  </a:rPr>
                  <a:t>billing info.</a:t>
                </a:r>
              </a:p>
            </p:txBody>
          </p:sp>
          <p:sp>
            <p:nvSpPr>
              <p:cNvPr id="90" name="Isosceles Triangle 89">
                <a:extLst>
                  <a:ext uri="{FF2B5EF4-FFF2-40B4-BE49-F238E27FC236}">
                    <a16:creationId xmlns:a16="http://schemas.microsoft.com/office/drawing/2014/main" id="{B8A870B5-C6B4-4C01-B450-4419B04D87C2}"/>
                  </a:ext>
                  <a:ext uri="{C183D7F6-B498-43B3-948B-1728B52AA6E4}">
                    <adec:decorative xmlns:adec="http://schemas.microsoft.com/office/drawing/2017/decorative" val="1"/>
                  </a:ext>
                </a:extLst>
              </p:cNvPr>
              <p:cNvSpPr/>
              <p:nvPr/>
            </p:nvSpPr>
            <p:spPr bwMode="auto">
              <a:xfrm rot="16200000">
                <a:off x="7332963" y="4851916"/>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03544889-33DE-46C4-B85A-F7A62B18CB08}"/>
                </a:ext>
              </a:extLst>
            </p:cNvPr>
            <p:cNvPicPr>
              <a:picLocks noChangeAspect="1"/>
            </p:cNvPicPr>
            <p:nvPr/>
          </p:nvPicPr>
          <p:blipFill>
            <a:blip r:embed="rId2"/>
            <a:stretch>
              <a:fillRect/>
            </a:stretch>
          </p:blipFill>
          <p:spPr>
            <a:xfrm>
              <a:off x="6863980" y="5516389"/>
              <a:ext cx="345948" cy="345948"/>
            </a:xfrm>
            <a:prstGeom prst="rect">
              <a:avLst/>
            </a:prstGeom>
          </p:spPr>
        </p:pic>
        <p:grpSp>
          <p:nvGrpSpPr>
            <p:cNvPr id="4" name="Group 3">
              <a:extLst>
                <a:ext uri="{FF2B5EF4-FFF2-40B4-BE49-F238E27FC236}">
                  <a16:creationId xmlns:a16="http://schemas.microsoft.com/office/drawing/2014/main" id="{7349A64B-5668-4AA9-82FF-303018CE3338}"/>
                </a:ext>
                <a:ext uri="{C183D7F6-B498-43B3-948B-1728B52AA6E4}">
                  <adec:decorative xmlns:adec="http://schemas.microsoft.com/office/drawing/2017/decorative" val="1"/>
                </a:ext>
              </a:extLst>
            </p:cNvPr>
            <p:cNvGrpSpPr/>
            <p:nvPr/>
          </p:nvGrpSpPr>
          <p:grpSpPr>
            <a:xfrm>
              <a:off x="7314552" y="5524868"/>
              <a:ext cx="3461850" cy="513954"/>
              <a:chOff x="7314552" y="5524868"/>
              <a:chExt cx="3461850" cy="513954"/>
            </a:xfrm>
          </p:grpSpPr>
          <p:sp>
            <p:nvSpPr>
              <p:cNvPr id="91" name="Rectangle: Rounded Corners 90">
                <a:extLst>
                  <a:ext uri="{FF2B5EF4-FFF2-40B4-BE49-F238E27FC236}">
                    <a16:creationId xmlns:a16="http://schemas.microsoft.com/office/drawing/2014/main" id="{F749BF19-CCFF-421F-B4F2-ADDB0DE37931}"/>
                  </a:ext>
                </a:extLst>
              </p:cNvPr>
              <p:cNvSpPr/>
              <p:nvPr/>
            </p:nvSpPr>
            <p:spPr bwMode="auto">
              <a:xfrm>
                <a:off x="7527406" y="552486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1100">
                  <a:solidFill>
                    <a:schemeClr val="tx1"/>
                  </a:solidFill>
                  <a:cs typeface="Segoe UI" pitchFamily="34" charset="0"/>
                </a:endParaRPr>
              </a:p>
            </p:txBody>
          </p:sp>
          <p:grpSp>
            <p:nvGrpSpPr>
              <p:cNvPr id="77" name="Group 76">
                <a:extLst>
                  <a:ext uri="{FF2B5EF4-FFF2-40B4-BE49-F238E27FC236}">
                    <a16:creationId xmlns:a16="http://schemas.microsoft.com/office/drawing/2014/main" id="{AB5E825D-E910-44B3-96D8-216D775E5F69}"/>
                  </a:ext>
                  <a:ext uri="{C183D7F6-B498-43B3-948B-1728B52AA6E4}">
                    <adec:decorative xmlns:adec="http://schemas.microsoft.com/office/drawing/2017/decorative" val="1"/>
                  </a:ext>
                </a:extLst>
              </p:cNvPr>
              <p:cNvGrpSpPr/>
              <p:nvPr/>
            </p:nvGrpSpPr>
            <p:grpSpPr>
              <a:xfrm>
                <a:off x="7634058" y="5779540"/>
                <a:ext cx="184641" cy="45720"/>
                <a:chOff x="7407932" y="4739127"/>
                <a:chExt cx="184641" cy="45720"/>
              </a:xfrm>
              <a:solidFill>
                <a:schemeClr val="tx1"/>
              </a:solidFill>
            </p:grpSpPr>
            <p:sp>
              <p:nvSpPr>
                <p:cNvPr id="78" name="Oval 18">
                  <a:extLst>
                    <a:ext uri="{FF2B5EF4-FFF2-40B4-BE49-F238E27FC236}">
                      <a16:creationId xmlns:a16="http://schemas.microsoft.com/office/drawing/2014/main" id="{24366C4B-2B90-43B4-8B55-45168DB70063}"/>
                    </a:ext>
                  </a:extLst>
                </p:cNvPr>
                <p:cNvSpPr/>
                <p:nvPr/>
              </p:nvSpPr>
              <p:spPr>
                <a:xfrm>
                  <a:off x="740793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Oval 19">
                  <a:extLst>
                    <a:ext uri="{FF2B5EF4-FFF2-40B4-BE49-F238E27FC236}">
                      <a16:creationId xmlns:a16="http://schemas.microsoft.com/office/drawing/2014/main" id="{F694BE2A-0F35-49CB-8DF0-5A31BE99AAB4}"/>
                    </a:ext>
                  </a:extLst>
                </p:cNvPr>
                <p:cNvSpPr/>
                <p:nvPr/>
              </p:nvSpPr>
              <p:spPr>
                <a:xfrm>
                  <a:off x="747739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Oval 20">
                  <a:extLst>
                    <a:ext uri="{FF2B5EF4-FFF2-40B4-BE49-F238E27FC236}">
                      <a16:creationId xmlns:a16="http://schemas.microsoft.com/office/drawing/2014/main" id="{2F55F793-EE20-4207-8903-4A735E3DFD43}"/>
                    </a:ext>
                  </a:extLst>
                </p:cNvPr>
                <p:cNvSpPr/>
                <p:nvPr/>
              </p:nvSpPr>
              <p:spPr>
                <a:xfrm>
                  <a:off x="7546853"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5" name="Isosceles Triangle 74">
                <a:extLst>
                  <a:ext uri="{FF2B5EF4-FFF2-40B4-BE49-F238E27FC236}">
                    <a16:creationId xmlns:a16="http://schemas.microsoft.com/office/drawing/2014/main" id="{962B5394-2F9F-4E4C-AB54-3D4E5B5FCDB1}"/>
                  </a:ext>
                  <a:ext uri="{C183D7F6-B498-43B3-948B-1728B52AA6E4}">
                    <adec:decorative xmlns:adec="http://schemas.microsoft.com/office/drawing/2017/decorative" val="1"/>
                  </a:ext>
                </a:extLst>
              </p:cNvPr>
              <p:cNvSpPr/>
              <p:nvPr/>
            </p:nvSpPr>
            <p:spPr bwMode="auto">
              <a:xfrm rot="16200000">
                <a:off x="7332963" y="562513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2538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186847" cy="403137"/>
          </a:xfrm>
        </p:spPr>
        <p:txBody>
          <a:bodyPr/>
          <a:lstStyle/>
          <a:p>
            <a:r>
              <a:rPr lang="en-US" dirty="0"/>
              <a:t>Style: How to sound conversational 9/9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3046988"/>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dirty="0">
                <a:solidFill>
                  <a:schemeClr val="bg1"/>
                </a:solidFill>
                <a:latin typeface="Segoe UI"/>
                <a:cs typeface="Segoe UI"/>
              </a:rPr>
              <a:t>Customers abandon a chat when the prompts are lengthy, so keep them brief. To keep your writing simple and straightforward, </a:t>
            </a:r>
            <a:r>
              <a:rPr lang="en-US" sz="2200" u="sng" spc="0" dirty="0">
                <a:solidFill>
                  <a:schemeClr val="bg1"/>
                </a:solidFill>
                <a:latin typeface="Segoe UI"/>
                <a:cs typeface="Segoe UI"/>
              </a:rPr>
              <a:t>use the Flesch-Kincaid Grade Level feature in Microsoft Word</a:t>
            </a:r>
            <a:br>
              <a:rPr lang="en-US" sz="2200" u="sng" spc="0" dirty="0">
                <a:solidFill>
                  <a:schemeClr val="bg1"/>
                </a:solidFill>
                <a:latin typeface="Segoe UI"/>
                <a:cs typeface="Segoe UI"/>
              </a:rPr>
            </a:br>
            <a:r>
              <a:rPr lang="en-US" sz="2200" u="sng" spc="0" dirty="0">
                <a:solidFill>
                  <a:schemeClr val="bg1"/>
                </a:solidFill>
                <a:latin typeface="Segoe UI"/>
                <a:cs typeface="Segoe UI"/>
              </a:rPr>
              <a:t>or an app like </a:t>
            </a:r>
            <a:r>
              <a:rPr lang="en-US" sz="2200" u="sng" spc="0" dirty="0">
                <a:solidFill>
                  <a:schemeClr val="bg1"/>
                </a:solidFill>
                <a:latin typeface="Segoe UI"/>
                <a:cs typeface="Segoe UI"/>
                <a:hlinkClick r:id="rId2">
                  <a:extLst>
                    <a:ext uri="{A12FA001-AC4F-418D-AE19-62706E023703}">
                      <ahyp:hlinkClr xmlns:ahyp="http://schemas.microsoft.com/office/drawing/2018/hyperlinkcolor" val="tx"/>
                    </a:ext>
                  </a:extLst>
                </a:hlinkClick>
              </a:rPr>
              <a:t>Hemingwayapp.com</a:t>
            </a:r>
            <a:r>
              <a:rPr lang="en-US" sz="2200" spc="0" dirty="0">
                <a:solidFill>
                  <a:schemeClr val="bg1"/>
                </a:solidFill>
                <a:latin typeface="Segoe UI"/>
                <a:cs typeface="Segoe UI"/>
              </a:rPr>
              <a:t> to figure out the grade level for your scripts. In general, the lower the grade level,</a:t>
            </a:r>
            <a:br>
              <a:rPr lang="en-US" sz="2200" spc="0" dirty="0">
                <a:solidFill>
                  <a:schemeClr val="bg1"/>
                </a:solidFill>
                <a:latin typeface="Segoe UI"/>
                <a:cs typeface="Segoe UI"/>
              </a:rPr>
            </a:br>
            <a:r>
              <a:rPr lang="en-US" sz="2200" spc="0" dirty="0">
                <a:solidFill>
                  <a:schemeClr val="bg1"/>
                </a:solidFill>
                <a:latin typeface="Segoe UI"/>
                <a:cs typeface="Segoe UI"/>
              </a:rPr>
              <a:t>the better.</a:t>
            </a:r>
          </a:p>
        </p:txBody>
      </p:sp>
      <p:grpSp>
        <p:nvGrpSpPr>
          <p:cNvPr id="16" name="Group 15" descr="A screenshot of people having a conversation">
            <a:extLst>
              <a:ext uri="{FF2B5EF4-FFF2-40B4-BE49-F238E27FC236}">
                <a16:creationId xmlns:a16="http://schemas.microsoft.com/office/drawing/2014/main" id="{3DCD2D68-6675-4895-B9F3-D96F7E77F90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33926027-4C3E-4F73-A105-92D80527CF63}"/>
                </a:ext>
              </a:extLst>
            </p:cNvPr>
            <p:cNvPicPr>
              <a:picLocks noChangeAspect="1"/>
            </p:cNvPicPr>
            <p:nvPr/>
          </p:nvPicPr>
          <p:blipFill>
            <a:blip r:embed="rId3"/>
            <a:stretch>
              <a:fillRect/>
            </a:stretch>
          </p:blipFill>
          <p:spPr>
            <a:xfrm>
              <a:off x="6863980" y="2058368"/>
              <a:ext cx="345948" cy="345948"/>
            </a:xfrm>
            <a:prstGeom prst="rect">
              <a:avLst/>
            </a:prstGeom>
          </p:spPr>
        </p:pic>
        <p:grpSp>
          <p:nvGrpSpPr>
            <p:cNvPr id="53" name="Group 115">
              <a:extLst>
                <a:ext uri="{FF2B5EF4-FFF2-40B4-BE49-F238E27FC236}">
                  <a16:creationId xmlns:a16="http://schemas.microsoft.com/office/drawing/2014/main" id="{9E54ADDA-A318-4CF3-A43C-9B3DAE3EDA55}"/>
                </a:ext>
                <a:ext uri="{C183D7F6-B498-43B3-948B-1728B52AA6E4}">
                  <adec:decorative xmlns:adec="http://schemas.microsoft.com/office/drawing/2017/decorative" val="1"/>
                </a:ext>
              </a:extLst>
            </p:cNvPr>
            <p:cNvGrpSpPr/>
            <p:nvPr/>
          </p:nvGrpSpPr>
          <p:grpSpPr>
            <a:xfrm>
              <a:off x="7308527" y="2071344"/>
              <a:ext cx="3334315" cy="381048"/>
              <a:chOff x="7156454" y="1900890"/>
              <a:chExt cx="3461850" cy="395623"/>
            </a:xfrm>
          </p:grpSpPr>
          <p:sp>
            <p:nvSpPr>
              <p:cNvPr id="59" name="Rectangle: Rounded Corners 58">
                <a:extLst>
                  <a:ext uri="{FF2B5EF4-FFF2-40B4-BE49-F238E27FC236}">
                    <a16:creationId xmlns:a16="http://schemas.microsoft.com/office/drawing/2014/main" id="{8E1127A3-3361-488F-8F76-3D87DA69358A}"/>
                  </a:ext>
                </a:extLst>
              </p:cNvPr>
              <p:cNvSpPr/>
              <p:nvPr/>
            </p:nvSpPr>
            <p:spPr bwMode="auto">
              <a:xfrm>
                <a:off x="7369308" y="1900890"/>
                <a:ext cx="3248996" cy="39562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What will it be primarily used for?</a:t>
                </a:r>
              </a:p>
            </p:txBody>
          </p:sp>
          <p:sp>
            <p:nvSpPr>
              <p:cNvPr id="60" name="Isosceles Triangle 59">
                <a:extLst>
                  <a:ext uri="{FF2B5EF4-FFF2-40B4-BE49-F238E27FC236}">
                    <a16:creationId xmlns:a16="http://schemas.microsoft.com/office/drawing/2014/main" id="{1BC1E2A9-CA72-4324-A6B8-A86554E39832}"/>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052DF6F-EDE7-4A68-8E53-D3947839FB82}"/>
                </a:ext>
                <a:ext uri="{C183D7F6-B498-43B3-948B-1728B52AA6E4}">
                  <adec:decorative xmlns:adec="http://schemas.microsoft.com/office/drawing/2017/decorative" val="1"/>
                </a:ext>
              </a:extLst>
            </p:cNvPr>
            <p:cNvGrpSpPr/>
            <p:nvPr/>
          </p:nvGrpSpPr>
          <p:grpSpPr>
            <a:xfrm>
              <a:off x="10544157" y="2634497"/>
              <a:ext cx="1235333" cy="356760"/>
              <a:chOff x="10164726" y="2182484"/>
              <a:chExt cx="1282584" cy="370406"/>
            </a:xfrm>
          </p:grpSpPr>
          <p:pic>
            <p:nvPicPr>
              <p:cNvPr id="49" name="Picture 183" descr="A picture of a person talking">
                <a:extLst>
                  <a:ext uri="{FF2B5EF4-FFF2-40B4-BE49-F238E27FC236}">
                    <a16:creationId xmlns:a16="http://schemas.microsoft.com/office/drawing/2014/main" id="{7CBE411C-03CE-475A-B86A-948C88559205}"/>
                  </a:ext>
                </a:extLst>
              </p:cNvPr>
              <p:cNvPicPr>
                <a:picLocks noChangeAspect="1"/>
              </p:cNvPicPr>
              <p:nvPr/>
            </p:nvPicPr>
            <p:blipFill>
              <a:blip r:embed="rId4"/>
              <a:srcRect b="258"/>
              <a:stretch>
                <a:fillRect/>
              </a:stretch>
            </p:blipFill>
            <p:spPr>
              <a:xfrm>
                <a:off x="11076904" y="21824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50" name="Group 113">
                <a:extLst>
                  <a:ext uri="{FF2B5EF4-FFF2-40B4-BE49-F238E27FC236}">
                    <a16:creationId xmlns:a16="http://schemas.microsoft.com/office/drawing/2014/main" id="{FE47CD54-92FA-4B33-AA28-3BEB053D070B}"/>
                  </a:ext>
                </a:extLst>
              </p:cNvPr>
              <p:cNvGrpSpPr/>
              <p:nvPr/>
            </p:nvGrpSpPr>
            <p:grpSpPr>
              <a:xfrm>
                <a:off x="10164726" y="2222863"/>
                <a:ext cx="868660" cy="291071"/>
                <a:chOff x="10126976" y="3961429"/>
                <a:chExt cx="868660" cy="291071"/>
              </a:xfrm>
            </p:grpSpPr>
            <p:sp>
              <p:nvSpPr>
                <p:cNvPr id="51" name="Rectangle: Rounded Corners 50">
                  <a:extLst>
                    <a:ext uri="{FF2B5EF4-FFF2-40B4-BE49-F238E27FC236}">
                      <a16:creationId xmlns:a16="http://schemas.microsoft.com/office/drawing/2014/main" id="{570044CD-EAC1-4B19-8AA6-20951DBD6F07}"/>
                    </a:ext>
                  </a:extLst>
                </p:cNvPr>
                <p:cNvSpPr/>
                <p:nvPr/>
              </p:nvSpPr>
              <p:spPr bwMode="auto">
                <a:xfrm>
                  <a:off x="10126976" y="3961429"/>
                  <a:ext cx="68268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School</a:t>
                  </a:r>
                </a:p>
              </p:txBody>
            </p:sp>
            <p:sp>
              <p:nvSpPr>
                <p:cNvPr id="52" name="Isosceles Triangle 51">
                  <a:extLst>
                    <a:ext uri="{FF2B5EF4-FFF2-40B4-BE49-F238E27FC236}">
                      <a16:creationId xmlns:a16="http://schemas.microsoft.com/office/drawing/2014/main" id="{DD6B3AE2-8455-4619-96D1-F91FBEA82A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pic>
          <p:nvPicPr>
            <p:cNvPr id="10" name="Picture 9" descr="Icon of a person">
              <a:extLst>
                <a:ext uri="{FF2B5EF4-FFF2-40B4-BE49-F238E27FC236}">
                  <a16:creationId xmlns:a16="http://schemas.microsoft.com/office/drawing/2014/main" id="{BB31BB3A-A664-425B-B795-02300963EBCB}"/>
                </a:ext>
              </a:extLst>
            </p:cNvPr>
            <p:cNvPicPr>
              <a:picLocks noChangeAspect="1"/>
            </p:cNvPicPr>
            <p:nvPr/>
          </p:nvPicPr>
          <p:blipFill>
            <a:blip r:embed="rId3"/>
            <a:stretch>
              <a:fillRect/>
            </a:stretch>
          </p:blipFill>
          <p:spPr>
            <a:xfrm>
              <a:off x="6863980" y="3171558"/>
              <a:ext cx="345948" cy="345948"/>
            </a:xfrm>
            <a:prstGeom prst="rect">
              <a:avLst/>
            </a:prstGeom>
          </p:spPr>
        </p:pic>
        <p:grpSp>
          <p:nvGrpSpPr>
            <p:cNvPr id="41" name="Group 115">
              <a:extLst>
                <a:ext uri="{FF2B5EF4-FFF2-40B4-BE49-F238E27FC236}">
                  <a16:creationId xmlns:a16="http://schemas.microsoft.com/office/drawing/2014/main" id="{D55A5E08-561B-47FD-81D4-A7A7EA8AE593}"/>
                </a:ext>
                <a:ext uri="{C183D7F6-B498-43B3-948B-1728B52AA6E4}">
                  <adec:decorative xmlns:adec="http://schemas.microsoft.com/office/drawing/2017/decorative" val="1"/>
                </a:ext>
              </a:extLst>
            </p:cNvPr>
            <p:cNvGrpSpPr/>
            <p:nvPr/>
          </p:nvGrpSpPr>
          <p:grpSpPr>
            <a:xfrm>
              <a:off x="7308527" y="3200383"/>
              <a:ext cx="3334315" cy="451811"/>
              <a:chOff x="7156454" y="1900890"/>
              <a:chExt cx="3461850" cy="469093"/>
            </a:xfrm>
          </p:grpSpPr>
          <p:sp>
            <p:nvSpPr>
              <p:cNvPr id="47" name="Rectangle: Rounded Corners 46">
                <a:extLst>
                  <a:ext uri="{FF2B5EF4-FFF2-40B4-BE49-F238E27FC236}">
                    <a16:creationId xmlns:a16="http://schemas.microsoft.com/office/drawing/2014/main" id="{E59A574F-A7D5-4A68-9B3A-47BC022E5A0E}"/>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OK. What type of activities will you be using it for?</a:t>
                </a:r>
              </a:p>
            </p:txBody>
          </p:sp>
          <p:sp>
            <p:nvSpPr>
              <p:cNvPr id="48" name="Isosceles Triangle 47">
                <a:extLst>
                  <a:ext uri="{FF2B5EF4-FFF2-40B4-BE49-F238E27FC236}">
                    <a16:creationId xmlns:a16="http://schemas.microsoft.com/office/drawing/2014/main" id="{9B1081E8-ADD3-4334-9CBF-DD2EE8005B1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F9374FA6-2E1B-4297-9521-EAC1509C21AC}"/>
                </a:ext>
                <a:ext uri="{C183D7F6-B498-43B3-948B-1728B52AA6E4}">
                  <adec:decorative xmlns:adec="http://schemas.microsoft.com/office/drawing/2017/decorative" val="1"/>
                </a:ext>
              </a:extLst>
            </p:cNvPr>
            <p:cNvGrpSpPr/>
            <p:nvPr/>
          </p:nvGrpSpPr>
          <p:grpSpPr>
            <a:xfrm>
              <a:off x="10221570" y="3834300"/>
              <a:ext cx="1567929" cy="366768"/>
              <a:chOff x="9829800" y="3512464"/>
              <a:chExt cx="1627901" cy="380797"/>
            </a:xfrm>
          </p:grpSpPr>
          <p:grpSp>
            <p:nvGrpSpPr>
              <p:cNvPr id="37" name="Group 113">
                <a:extLst>
                  <a:ext uri="{FF2B5EF4-FFF2-40B4-BE49-F238E27FC236}">
                    <a16:creationId xmlns:a16="http://schemas.microsoft.com/office/drawing/2014/main" id="{6B17CB10-CBD9-4A82-8050-1CC2B36761AD}"/>
                  </a:ext>
                </a:extLst>
              </p:cNvPr>
              <p:cNvGrpSpPr/>
              <p:nvPr/>
            </p:nvGrpSpPr>
            <p:grpSpPr>
              <a:xfrm>
                <a:off x="9829800" y="3602190"/>
                <a:ext cx="1203586" cy="291071"/>
                <a:chOff x="9792050" y="3961429"/>
                <a:chExt cx="1203586" cy="291071"/>
              </a:xfrm>
            </p:grpSpPr>
            <p:sp>
              <p:nvSpPr>
                <p:cNvPr id="39" name="Rectangle: Rounded Corners 38">
                  <a:extLst>
                    <a:ext uri="{FF2B5EF4-FFF2-40B4-BE49-F238E27FC236}">
                      <a16:creationId xmlns:a16="http://schemas.microsoft.com/office/drawing/2014/main" id="{52DC0DBE-FA5E-4B59-84FF-AD7DE18D7E49}"/>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Homework</a:t>
                  </a:r>
                </a:p>
              </p:txBody>
            </p:sp>
            <p:sp>
              <p:nvSpPr>
                <p:cNvPr id="40" name="Isosceles Triangle 39">
                  <a:extLst>
                    <a:ext uri="{FF2B5EF4-FFF2-40B4-BE49-F238E27FC236}">
                      <a16:creationId xmlns:a16="http://schemas.microsoft.com/office/drawing/2014/main" id="{78708D1C-DBA8-448C-9B94-F13A4C7F15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38" name="Picture 183" descr="A picture of a person talking">
                <a:extLst>
                  <a:ext uri="{FF2B5EF4-FFF2-40B4-BE49-F238E27FC236}">
                    <a16:creationId xmlns:a16="http://schemas.microsoft.com/office/drawing/2014/main" id="{89B3C969-8B0B-4180-9C9C-5D071CEEE94D}"/>
                  </a:ext>
                </a:extLst>
              </p:cNvPr>
              <p:cNvPicPr>
                <a:picLocks noChangeAspect="1"/>
              </p:cNvPicPr>
              <p:nvPr/>
            </p:nvPicPr>
            <p:blipFill>
              <a:blip r:embed="rId4"/>
              <a:srcRect b="258"/>
              <a:stretch>
                <a:fillRect/>
              </a:stretch>
            </p:blipFill>
            <p:spPr>
              <a:xfrm>
                <a:off x="11087295" y="35124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2" name="Picture 11" descr="Icon of a person">
              <a:extLst>
                <a:ext uri="{FF2B5EF4-FFF2-40B4-BE49-F238E27FC236}">
                  <a16:creationId xmlns:a16="http://schemas.microsoft.com/office/drawing/2014/main" id="{D41B75C7-CC38-4987-B47A-12DB1F8AFAA6}"/>
                </a:ext>
              </a:extLst>
            </p:cNvPr>
            <p:cNvPicPr>
              <a:picLocks noChangeAspect="1"/>
            </p:cNvPicPr>
            <p:nvPr/>
          </p:nvPicPr>
          <p:blipFill>
            <a:blip r:embed="rId3"/>
            <a:stretch>
              <a:fillRect/>
            </a:stretch>
          </p:blipFill>
          <p:spPr>
            <a:xfrm>
              <a:off x="6863980" y="4381369"/>
              <a:ext cx="345948" cy="345948"/>
            </a:xfrm>
            <a:prstGeom prst="rect">
              <a:avLst/>
            </a:prstGeom>
          </p:spPr>
        </p:pic>
        <p:grpSp>
          <p:nvGrpSpPr>
            <p:cNvPr id="29" name="Group 115">
              <a:extLst>
                <a:ext uri="{FF2B5EF4-FFF2-40B4-BE49-F238E27FC236}">
                  <a16:creationId xmlns:a16="http://schemas.microsoft.com/office/drawing/2014/main" id="{26AF3061-7A75-4340-9C30-E4FB3EB7B4F8}"/>
                </a:ext>
                <a:ext uri="{C183D7F6-B498-43B3-948B-1728B52AA6E4}">
                  <adec:decorative xmlns:adec="http://schemas.microsoft.com/office/drawing/2017/decorative" val="1"/>
                </a:ext>
              </a:extLst>
            </p:cNvPr>
            <p:cNvGrpSpPr/>
            <p:nvPr/>
          </p:nvGrpSpPr>
          <p:grpSpPr>
            <a:xfrm>
              <a:off x="7308527" y="4410194"/>
              <a:ext cx="3334315" cy="495019"/>
              <a:chOff x="7156454" y="1900890"/>
              <a:chExt cx="3461850" cy="513954"/>
            </a:xfrm>
          </p:grpSpPr>
          <p:sp>
            <p:nvSpPr>
              <p:cNvPr id="35" name="Rectangle: Rounded Corners 34">
                <a:extLst>
                  <a:ext uri="{FF2B5EF4-FFF2-40B4-BE49-F238E27FC236}">
                    <a16:creationId xmlns:a16="http://schemas.microsoft.com/office/drawing/2014/main" id="{47CB8C11-29D8-405F-8257-FA0BC5DC1197}"/>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Which of these features is most important</a:t>
                </a:r>
                <a:b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b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to you?</a:t>
                </a:r>
              </a:p>
            </p:txBody>
          </p:sp>
          <p:sp>
            <p:nvSpPr>
              <p:cNvPr id="36" name="Isosceles Triangle 35">
                <a:extLst>
                  <a:ext uri="{FF2B5EF4-FFF2-40B4-BE49-F238E27FC236}">
                    <a16:creationId xmlns:a16="http://schemas.microsoft.com/office/drawing/2014/main" id="{E3D365D9-4F1F-40BC-9861-5B5A9662CB4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5EE88D52-43F5-4504-A06E-6F758E39EDFB}"/>
                </a:ext>
                <a:ext uri="{C183D7F6-B498-43B3-948B-1728B52AA6E4}">
                  <adec:decorative xmlns:adec="http://schemas.microsoft.com/office/drawing/2017/decorative" val="1"/>
                </a:ext>
              </a:extLst>
            </p:cNvPr>
            <p:cNvGrpSpPr/>
            <p:nvPr/>
          </p:nvGrpSpPr>
          <p:grpSpPr>
            <a:xfrm>
              <a:off x="10221570" y="5087319"/>
              <a:ext cx="1567929" cy="366768"/>
              <a:chOff x="9829800" y="4754148"/>
              <a:chExt cx="1627901" cy="380797"/>
            </a:xfrm>
          </p:grpSpPr>
          <p:grpSp>
            <p:nvGrpSpPr>
              <p:cNvPr id="25" name="Group 113">
                <a:extLst>
                  <a:ext uri="{FF2B5EF4-FFF2-40B4-BE49-F238E27FC236}">
                    <a16:creationId xmlns:a16="http://schemas.microsoft.com/office/drawing/2014/main" id="{ED27E2F8-D3D0-48B9-B1AD-1B41502B2ED2}"/>
                  </a:ext>
                </a:extLst>
              </p:cNvPr>
              <p:cNvGrpSpPr/>
              <p:nvPr/>
            </p:nvGrpSpPr>
            <p:grpSpPr>
              <a:xfrm>
                <a:off x="9829800" y="4843874"/>
                <a:ext cx="1203586" cy="291071"/>
                <a:chOff x="9792050" y="3961429"/>
                <a:chExt cx="1203586" cy="291071"/>
              </a:xfrm>
            </p:grpSpPr>
            <p:sp>
              <p:nvSpPr>
                <p:cNvPr id="27" name="Rectangle: Rounded Corners 26">
                  <a:extLst>
                    <a:ext uri="{FF2B5EF4-FFF2-40B4-BE49-F238E27FC236}">
                      <a16:creationId xmlns:a16="http://schemas.microsoft.com/office/drawing/2014/main" id="{B76836EC-7CAE-4B43-B775-226300528CAE}"/>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Memory</a:t>
                  </a:r>
                </a:p>
              </p:txBody>
            </p:sp>
            <p:sp>
              <p:nvSpPr>
                <p:cNvPr id="28" name="Isosceles Triangle 27">
                  <a:extLst>
                    <a:ext uri="{FF2B5EF4-FFF2-40B4-BE49-F238E27FC236}">
                      <a16:creationId xmlns:a16="http://schemas.microsoft.com/office/drawing/2014/main" id="{814C2098-2675-409D-A783-27016DD34ECE}"/>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26" name="Picture 183" descr="A picture of a person talking">
                <a:extLst>
                  <a:ext uri="{FF2B5EF4-FFF2-40B4-BE49-F238E27FC236}">
                    <a16:creationId xmlns:a16="http://schemas.microsoft.com/office/drawing/2014/main" id="{E44DE1AF-1889-46EE-B742-7E9818A34671}"/>
                  </a:ext>
                </a:extLst>
              </p:cNvPr>
              <p:cNvPicPr>
                <a:picLocks noChangeAspect="1"/>
              </p:cNvPicPr>
              <p:nvPr/>
            </p:nvPicPr>
            <p:blipFill>
              <a:blip r:embed="rId4"/>
              <a:srcRect b="258"/>
              <a:stretch>
                <a:fillRect/>
              </a:stretch>
            </p:blipFill>
            <p:spPr>
              <a:xfrm>
                <a:off x="11087295" y="475414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4" name="Picture 13" descr="Icon of a person">
              <a:extLst>
                <a:ext uri="{FF2B5EF4-FFF2-40B4-BE49-F238E27FC236}">
                  <a16:creationId xmlns:a16="http://schemas.microsoft.com/office/drawing/2014/main" id="{0AB72874-5532-4121-BF86-3DABC28AAE91}"/>
                </a:ext>
              </a:extLst>
            </p:cNvPr>
            <p:cNvPicPr>
              <a:picLocks noChangeAspect="1"/>
            </p:cNvPicPr>
            <p:nvPr/>
          </p:nvPicPr>
          <p:blipFill>
            <a:blip r:embed="rId3"/>
            <a:stretch>
              <a:fillRect/>
            </a:stretch>
          </p:blipFill>
          <p:spPr>
            <a:xfrm>
              <a:off x="6863980" y="5634387"/>
              <a:ext cx="345948" cy="345948"/>
            </a:xfrm>
            <a:prstGeom prst="rect">
              <a:avLst/>
            </a:prstGeom>
          </p:spPr>
        </p:pic>
        <p:grpSp>
          <p:nvGrpSpPr>
            <p:cNvPr id="17" name="Group 115">
              <a:extLst>
                <a:ext uri="{FF2B5EF4-FFF2-40B4-BE49-F238E27FC236}">
                  <a16:creationId xmlns:a16="http://schemas.microsoft.com/office/drawing/2014/main" id="{107747B3-427B-481B-8A81-CDF7330C93F1}"/>
                </a:ext>
                <a:ext uri="{C183D7F6-B498-43B3-948B-1728B52AA6E4}">
                  <adec:decorative xmlns:adec="http://schemas.microsoft.com/office/drawing/2017/decorative" val="1"/>
                </a:ext>
              </a:extLst>
            </p:cNvPr>
            <p:cNvGrpSpPr/>
            <p:nvPr/>
          </p:nvGrpSpPr>
          <p:grpSpPr>
            <a:xfrm>
              <a:off x="7308527" y="5663211"/>
              <a:ext cx="3334315" cy="389655"/>
              <a:chOff x="7156454" y="1900890"/>
              <a:chExt cx="3461850" cy="404559"/>
            </a:xfrm>
          </p:grpSpPr>
          <p:sp>
            <p:nvSpPr>
              <p:cNvPr id="23" name="Rectangle: Rounded Corners 22">
                <a:extLst>
                  <a:ext uri="{FF2B5EF4-FFF2-40B4-BE49-F238E27FC236}">
                    <a16:creationId xmlns:a16="http://schemas.microsoft.com/office/drawing/2014/main" id="{F767DAEB-C75D-4139-A69E-F3C463EE43AB}"/>
                  </a:ext>
                </a:extLst>
              </p:cNvPr>
              <p:cNvSpPr/>
              <p:nvPr/>
            </p:nvSpPr>
            <p:spPr bwMode="auto">
              <a:xfrm>
                <a:off x="7369308" y="1900890"/>
                <a:ext cx="3248996" cy="40455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Alright. Here are some options for you…</a:t>
                </a:r>
              </a:p>
            </p:txBody>
          </p:sp>
          <p:sp>
            <p:nvSpPr>
              <p:cNvPr id="24" name="Isosceles Triangle 23">
                <a:extLst>
                  <a:ext uri="{FF2B5EF4-FFF2-40B4-BE49-F238E27FC236}">
                    <a16:creationId xmlns:a16="http://schemas.microsoft.com/office/drawing/2014/main" id="{0323BF74-2CC4-4724-9E4F-95E894743D64}"/>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598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r>
              <a:rPr lang="en-US" dirty="0"/>
              <a:t>Lab 13:</a:t>
            </a:r>
          </a:p>
        </p:txBody>
      </p:sp>
      <p:sp>
        <p:nvSpPr>
          <p:cNvPr id="2" name="Text Placeholder 1">
            <a:extLst>
              <a:ext uri="{FF2B5EF4-FFF2-40B4-BE49-F238E27FC236}">
                <a16:creationId xmlns:a16="http://schemas.microsoft.com/office/drawing/2014/main" id="{E8020AC6-360D-4650-ABB3-FD245528BDAD}"/>
              </a:ext>
            </a:extLst>
          </p:cNvPr>
          <p:cNvSpPr>
            <a:spLocks noGrp="1"/>
          </p:cNvSpPr>
          <p:nvPr>
            <p:ph type="body" sz="quarter" idx="10"/>
          </p:nvPr>
        </p:nvSpPr>
        <p:spPr>
          <a:xfrm>
            <a:off x="469901" y="3266961"/>
            <a:ext cx="6756400" cy="891013"/>
          </a:xfrm>
        </p:spPr>
        <p:txBody>
          <a:bodyPr/>
          <a:lstStyle/>
          <a:p>
            <a:r>
              <a:rPr lang="en-US" dirty="0"/>
              <a:t>Style &amp; the sound of conversation</a:t>
            </a:r>
            <a:endParaRPr lang="en-IN" dirty="0"/>
          </a:p>
        </p:txBody>
      </p:sp>
    </p:spTree>
    <p:extLst>
      <p:ext uri="{BB962C8B-B14F-4D97-AF65-F5344CB8AC3E}">
        <p14:creationId xmlns:p14="http://schemas.microsoft.com/office/powerpoint/2010/main" val="28953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E135-7B00-40AC-87DB-F157B2A298F1}"/>
              </a:ext>
            </a:extLst>
          </p:cNvPr>
          <p:cNvSpPr>
            <a:spLocks noGrp="1"/>
          </p:cNvSpPr>
          <p:nvPr>
            <p:ph type="title"/>
          </p:nvPr>
        </p:nvSpPr>
        <p:spPr>
          <a:xfrm>
            <a:off x="455994" y="1801587"/>
            <a:ext cx="7454643" cy="1045028"/>
          </a:xfrm>
        </p:spPr>
        <p:txBody>
          <a:bodyPr/>
          <a:lstStyle/>
          <a:p>
            <a:r>
              <a:rPr lang="en-US" dirty="0"/>
              <a:t>Instructions</a:t>
            </a:r>
            <a:endParaRPr lang="en-IN" dirty="0"/>
          </a:p>
        </p:txBody>
      </p:sp>
      <p:sp>
        <p:nvSpPr>
          <p:cNvPr id="6" name="Text Placeholder 5">
            <a:extLst>
              <a:ext uri="{FF2B5EF4-FFF2-40B4-BE49-F238E27FC236}">
                <a16:creationId xmlns:a16="http://schemas.microsoft.com/office/drawing/2014/main" id="{9E84C885-3693-483F-AEB4-86A01F8099F5}"/>
              </a:ext>
            </a:extLst>
          </p:cNvPr>
          <p:cNvSpPr>
            <a:spLocks noGrp="1"/>
          </p:cNvSpPr>
          <p:nvPr>
            <p:ph type="body" sz="quarter" idx="10"/>
          </p:nvPr>
        </p:nvSpPr>
        <p:spPr>
          <a:xfrm>
            <a:off x="455995" y="3223987"/>
            <a:ext cx="5373306" cy="1661993"/>
          </a:xfrm>
        </p:spPr>
        <p:txBody>
          <a:bodyPr/>
          <a:lstStyle/>
          <a:p>
            <a:r>
              <a:rPr lang="en-US" dirty="0"/>
              <a:t>In this session, go through the writing tips and see how the example for each was revised using conversation design principles that you just learned</a:t>
            </a:r>
          </a:p>
        </p:txBody>
      </p:sp>
    </p:spTree>
    <p:extLst>
      <p:ext uri="{BB962C8B-B14F-4D97-AF65-F5344CB8AC3E}">
        <p14:creationId xmlns:p14="http://schemas.microsoft.com/office/powerpoint/2010/main" val="419781490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1/5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1</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Write like you speak</a:t>
              </a:r>
            </a:p>
            <a:p>
              <a:pPr>
                <a:spcAft>
                  <a:spcPts val="600"/>
                </a:spcAft>
              </a:pPr>
              <a:r>
                <a:rPr lang="en-US" sz="1800" spc="0" dirty="0">
                  <a:latin typeface="Segoe UI" panose="020B0502040204020203" pitchFamily="34" charset="0"/>
                  <a:cs typeface="Segoe UI" panose="020B0502040204020203" pitchFamily="34" charset="0"/>
                </a:rPr>
                <a:t>Read your text aloud. Does it sound like something a real person would say? Be friendly and conversational. No. Robot. Words.</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207429"/>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731520">
                <a:tc>
                  <a:txBody>
                    <a:bodyPr/>
                    <a:lstStyle/>
                    <a:p>
                      <a:r>
                        <a:rPr lang="en-US" sz="1800" kern="1200">
                          <a:solidFill>
                            <a:schemeClr val="tx1"/>
                          </a:solidFill>
                          <a:latin typeface="Segoe UI"/>
                          <a:ea typeface="+mn-ea"/>
                          <a:cs typeface="Segoe UI"/>
                        </a:rPr>
                        <a:t>Invalid ID</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u="sng" dirty="0">
                        <a:solidFill>
                          <a:schemeClr val="tx2"/>
                        </a:solidFill>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22" name="TextBox 21">
            <a:extLst>
              <a:ext uri="{FF2B5EF4-FFF2-40B4-BE49-F238E27FC236}">
                <a16:creationId xmlns:a16="http://schemas.microsoft.com/office/drawing/2014/main" id="{6F1313A8-A27C-452D-A220-0806C0881F89}"/>
              </a:ext>
            </a:extLst>
          </p:cNvPr>
          <p:cNvSpPr txBox="1"/>
          <p:nvPr/>
        </p:nvSpPr>
        <p:spPr>
          <a:xfrm>
            <a:off x="6200776" y="4321142"/>
            <a:ext cx="5105934" cy="553998"/>
          </a:xfrm>
          <a:prstGeom prst="rect">
            <a:avLst/>
          </a:prstGeom>
          <a:noFill/>
        </p:spPr>
        <p:txBody>
          <a:bodyPr wrap="square" lIns="0" tIns="0" rIns="0" bIns="0" rtlCol="0">
            <a:spAutoFit/>
          </a:bodyPr>
          <a:lstStyle/>
          <a:p>
            <a:r>
              <a:rPr lang="en-US" sz="1800">
                <a:cs typeface="Segoe UI"/>
              </a:rPr>
              <a:t>You need an ID that looks like this: </a:t>
            </a:r>
            <a:r>
              <a:rPr lang="en-US" sz="1800" u="sng">
                <a:solidFill>
                  <a:schemeClr val="tx2"/>
                </a:solidFill>
                <a:cs typeface="Segoe UI"/>
              </a:rPr>
              <a:t>someone@example.com</a:t>
            </a:r>
          </a:p>
        </p:txBody>
      </p:sp>
      <p:pic>
        <p:nvPicPr>
          <p:cNvPr id="3" name="Picture 2">
            <a:extLst>
              <a:ext uri="{FF2B5EF4-FFF2-40B4-BE49-F238E27FC236}">
                <a16:creationId xmlns:a16="http://schemas.microsoft.com/office/drawing/2014/main" id="{83E55DB0-CB27-4F24-A32B-48C26CDB937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3672405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2/5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2</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a:latin typeface="Segoe UI Semibold" panose="020B0702040204020203" pitchFamily="34" charset="0"/>
                  <a:cs typeface="Segoe UI Semibold" panose="020B0702040204020203" pitchFamily="34" charset="0"/>
                </a:rPr>
                <a:t>Use bigger words, fewer ideas</a:t>
              </a:r>
            </a:p>
            <a:p>
              <a:pPr>
                <a:spcAft>
                  <a:spcPts val="600"/>
                </a:spcAft>
              </a:pPr>
              <a:r>
                <a:rPr lang="en-US" sz="1800" spc="0">
                  <a:latin typeface="Segoe UI" panose="020B0502040204020203" pitchFamily="34" charset="0"/>
                  <a:cs typeface="Segoe UI" panose="020B0502040204020203" pitchFamily="34" charset="0"/>
                </a:rPr>
                <a:t>Our modern design hinges on crisp minimalism. Shorter is always better.</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38851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If you're ready to purchase Office 365 for your organization, contact your Microsoft account representative</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52C4F6FF-A931-48A6-9685-1B504B1B7A7A}"/>
              </a:ext>
            </a:extLst>
          </p:cNvPr>
          <p:cNvSpPr txBox="1"/>
          <p:nvPr/>
        </p:nvSpPr>
        <p:spPr>
          <a:xfrm>
            <a:off x="6200776" y="4321142"/>
            <a:ext cx="5105934" cy="276999"/>
          </a:xfrm>
          <a:prstGeom prst="rect">
            <a:avLst/>
          </a:prstGeom>
          <a:noFill/>
        </p:spPr>
        <p:txBody>
          <a:bodyPr wrap="square" lIns="0" tIns="0" rIns="0" bIns="0" rtlCol="0">
            <a:spAutoFit/>
          </a:bodyPr>
          <a:lstStyle/>
          <a:p>
            <a:r>
              <a:rPr lang="en-US" sz="1800">
                <a:cs typeface="Segoe UI"/>
              </a:rPr>
              <a:t>Ready to buy? Contact us</a:t>
            </a:r>
          </a:p>
        </p:txBody>
      </p:sp>
      <p:pic>
        <p:nvPicPr>
          <p:cNvPr id="3" name="Picture 2">
            <a:extLst>
              <a:ext uri="{FF2B5EF4-FFF2-40B4-BE49-F238E27FC236}">
                <a16:creationId xmlns:a16="http://schemas.microsoft.com/office/drawing/2014/main" id="{D27F95B4-8574-45B0-B8BB-227C0900D04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1234002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3/5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3</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Be brief</a:t>
              </a:r>
            </a:p>
            <a:p>
              <a:pPr>
                <a:spcAft>
                  <a:spcPts val="600"/>
                </a:spcAft>
              </a:pPr>
              <a:r>
                <a:rPr lang="en-US" sz="1800" spc="0" dirty="0">
                  <a:latin typeface="Segoe UI" panose="020B0502040204020203" pitchFamily="34" charset="0"/>
                  <a:cs typeface="Segoe UI" panose="020B0502040204020203" pitchFamily="34" charset="0"/>
                </a:rPr>
                <a:t>Give customers just enough information to make decisions confidently. Prune every excess word.</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66283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The Recommended Charts command on the Insert tab recommends charts that are likely to represent your data well. Use the command when you want to visually present data, and you're not sure how to do it</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146905E3-D162-4109-9284-9F0AC52D4A58}"/>
              </a:ext>
            </a:extLst>
          </p:cNvPr>
          <p:cNvSpPr txBox="1"/>
          <p:nvPr/>
        </p:nvSpPr>
        <p:spPr>
          <a:xfrm>
            <a:off x="6200776" y="4321142"/>
            <a:ext cx="5105934" cy="830997"/>
          </a:xfrm>
          <a:prstGeom prst="rect">
            <a:avLst/>
          </a:prstGeom>
          <a:noFill/>
        </p:spPr>
        <p:txBody>
          <a:bodyPr wrap="square" lIns="0" tIns="0" rIns="0" bIns="0" rtlCol="0">
            <a:spAutoFit/>
          </a:bodyPr>
          <a:lstStyle/>
          <a:p>
            <a:r>
              <a:rPr lang="en-US" sz="1800">
                <a:latin typeface="Segoe UI" panose="020B0502040204020203" pitchFamily="34" charset="0"/>
                <a:cs typeface="Segoe UI" panose="020B0502040204020203" pitchFamily="34" charset="0"/>
              </a:rPr>
              <a:t>Create a chart that’s just right for your data by using the Recommend Charts command on the Insert tab</a:t>
            </a:r>
          </a:p>
        </p:txBody>
      </p:sp>
      <p:pic>
        <p:nvPicPr>
          <p:cNvPr id="3" name="Picture 2">
            <a:extLst>
              <a:ext uri="{FF2B5EF4-FFF2-40B4-BE49-F238E27FC236}">
                <a16:creationId xmlns:a16="http://schemas.microsoft.com/office/drawing/2014/main" id="{6A2A1C4D-AE6B-4E91-8008-27E7C3B3BE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52937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4/5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4</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Get to the point fast</a:t>
              </a:r>
            </a:p>
            <a:p>
              <a:pPr>
                <a:spcAft>
                  <a:spcPts val="600"/>
                </a:spcAft>
              </a:pPr>
              <a:r>
                <a:rPr lang="en-US" sz="1800" spc="0" dirty="0">
                  <a:latin typeface="Segoe UI" panose="020B0502040204020203" pitchFamily="34" charset="0"/>
                  <a:cs typeface="Segoe UI" panose="020B0502040204020203" pitchFamily="34" charset="0"/>
                </a:rPr>
                <a:t>Lead with what’s most important. Front-load keywords for scanning. Make customer choices and next steps obvious.</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93715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dirty="0">
                          <a:solidFill>
                            <a:schemeClr val="tx1"/>
                          </a:solidFill>
                          <a:latin typeface="+mn-lt"/>
                          <a:ea typeface="+mn-ea"/>
                          <a:cs typeface="Segoe UI"/>
                        </a:rPr>
                        <a:t>Templates provide a starting point for creating new documents. A template can include the styles, formats, and page layouts you use frequently. Consider creating a template if you often use the same page layout and style for documents.</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C15599CF-8B39-4B84-A467-9FCF395439E7}"/>
              </a:ext>
            </a:extLst>
          </p:cNvPr>
          <p:cNvSpPr txBox="1"/>
          <p:nvPr/>
        </p:nvSpPr>
        <p:spPr>
          <a:xfrm>
            <a:off x="6200776" y="4321142"/>
            <a:ext cx="5105934" cy="1107996"/>
          </a:xfrm>
          <a:prstGeom prst="rect">
            <a:avLst/>
          </a:prstGeom>
          <a:noFill/>
        </p:spPr>
        <p:txBody>
          <a:bodyPr wrap="square" lIns="0" tIns="0" rIns="0" bIns="0" rtlCol="0">
            <a:spAutoFit/>
          </a:bodyPr>
          <a:lstStyle/>
          <a:p>
            <a:r>
              <a:rPr lang="en-US" sz="1800">
                <a:latin typeface="Segoe UI" panose="020B0502040204020203" pitchFamily="34" charset="0"/>
                <a:cs typeface="Segoe UI" panose="020B0502040204020203" pitchFamily="34" charset="0"/>
              </a:rPr>
              <a:t>Save time by creating a document template that includes the styles, formats, and page layouts you use most often. Then use the template whenever you create a new document</a:t>
            </a:r>
          </a:p>
        </p:txBody>
      </p:sp>
      <p:pic>
        <p:nvPicPr>
          <p:cNvPr id="3" name="Picture 2">
            <a:extLst>
              <a:ext uri="{FF2B5EF4-FFF2-40B4-BE49-F238E27FC236}">
                <a16:creationId xmlns:a16="http://schemas.microsoft.com/office/drawing/2014/main" id="{EF0D508F-EA5F-4C54-800F-674EB5F497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160872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5/5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Segoe UI Semibold" panose="020B0702040204020203" pitchFamily="34" charset="0"/>
                    <a:cs typeface="Segoe UI Semibold" panose="020B0702040204020203" pitchFamily="34" charset="0"/>
                  </a:rPr>
                  <a:t>5</a:t>
                </a:r>
                <a:endParaRPr lang="en-IN" sz="2000" dirty="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Project friendliness</a:t>
              </a:r>
            </a:p>
            <a:p>
              <a:pPr>
                <a:spcAft>
                  <a:spcPts val="600"/>
                </a:spcAft>
              </a:pPr>
              <a:r>
                <a:rPr lang="en-US" sz="1800" spc="0" dirty="0">
                  <a:latin typeface="Segoe UI" panose="020B0502040204020203" pitchFamily="34" charset="0"/>
                  <a:cs typeface="Segoe UI" panose="020B0502040204020203" pitchFamily="34" charset="0"/>
                </a:rPr>
                <a:t>Use contractions: </a:t>
              </a:r>
              <a:r>
                <a:rPr lang="en-US" sz="1800" i="1" spc="0" dirty="0">
                  <a:latin typeface="Segoe UI" panose="020B0502040204020203" pitchFamily="34" charset="0"/>
                  <a:cs typeface="Segoe UI" panose="020B0502040204020203" pitchFamily="34" charset="0"/>
                </a:rPr>
                <a:t>It’s, you’ll, you’re, we’re, let’s. . . </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66283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To help you avoid traffic, remember anniversaries, and in general do more, Cortana needs to know what you are interested in, what is on your calendar, and who you are doing things with</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spcAft>
                          <a:spcPts val="600"/>
                        </a:spcAft>
                      </a:pPr>
                      <a:endParaRPr lang="en-US" sz="1800" dirty="0">
                        <a:gradFill>
                          <a:gsLst>
                            <a:gs pos="2917">
                              <a:schemeClr val="tx1"/>
                            </a:gs>
                            <a:gs pos="30000">
                              <a:schemeClr val="tx1"/>
                            </a:gs>
                          </a:gsLst>
                          <a:lin ang="5400000" scaled="0"/>
                        </a:gra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41575A95-8F68-4B7C-B380-A53D29A6C3F1}"/>
              </a:ext>
            </a:extLst>
          </p:cNvPr>
          <p:cNvSpPr txBox="1"/>
          <p:nvPr/>
        </p:nvSpPr>
        <p:spPr>
          <a:xfrm>
            <a:off x="6200776" y="4321142"/>
            <a:ext cx="5105934" cy="997196"/>
          </a:xfrm>
          <a:prstGeom prst="rect">
            <a:avLst/>
          </a:prstGeom>
          <a:noFill/>
        </p:spPr>
        <p:txBody>
          <a:bodyPr wrap="square" lIns="0" tIns="0" rIns="0" bIns="0" rtlCol="0">
            <a:spAutoFit/>
          </a:bodyPr>
          <a:lstStyle/>
          <a:p>
            <a:pPr>
              <a:lnSpc>
                <a:spcPct val="90000"/>
              </a:lnSpc>
              <a:spcAft>
                <a:spcPts val="600"/>
              </a:spcAft>
            </a:pPr>
            <a:r>
              <a:rPr lang="en-US" sz="1800">
                <a:cs typeface="Segoe UI"/>
              </a:rPr>
              <a:t>To help you avoid traffic, remember anniversaries, and in general do more, Cortana needs to know what you</a:t>
            </a:r>
            <a:r>
              <a:rPr lang="en-US" sz="1800" b="1">
                <a:solidFill>
                  <a:schemeClr val="tx2"/>
                </a:solidFill>
                <a:cs typeface="Segoe UI"/>
              </a:rPr>
              <a:t>’re</a:t>
            </a:r>
            <a:r>
              <a:rPr lang="en-US" sz="1800">
                <a:cs typeface="Segoe UI"/>
              </a:rPr>
              <a:t> interested in, what</a:t>
            </a:r>
            <a:r>
              <a:rPr lang="en-US" sz="1800" b="1">
                <a:solidFill>
                  <a:schemeClr val="tx2"/>
                </a:solidFill>
                <a:cs typeface="Segoe UI"/>
              </a:rPr>
              <a:t>’s</a:t>
            </a:r>
            <a:r>
              <a:rPr lang="en-US" sz="1800" b="1">
                <a:cs typeface="Segoe UI"/>
              </a:rPr>
              <a:t> </a:t>
            </a:r>
            <a:r>
              <a:rPr lang="en-US" sz="1800">
                <a:cs typeface="Segoe UI"/>
              </a:rPr>
              <a:t>on your calendar, and who you</a:t>
            </a:r>
            <a:r>
              <a:rPr lang="en-US" sz="1800" b="1">
                <a:solidFill>
                  <a:schemeClr val="tx2"/>
                </a:solidFill>
                <a:cs typeface="Segoe UI"/>
              </a:rPr>
              <a:t>’re</a:t>
            </a:r>
            <a:r>
              <a:rPr lang="en-US" sz="1800" b="1">
                <a:cs typeface="Segoe UI"/>
              </a:rPr>
              <a:t> </a:t>
            </a:r>
            <a:r>
              <a:rPr lang="en-US" sz="1800">
                <a:cs typeface="Segoe UI"/>
              </a:rPr>
              <a:t>doing things with</a:t>
            </a:r>
            <a:endParaRPr lang="en-US" sz="18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E3B526E-4EA1-41A7-84EF-0B2749E327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96254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12F5F4-5B0A-4A5B-9CCD-FAD3E48E1AFD}"/>
              </a:ext>
            </a:extLst>
          </p:cNvPr>
          <p:cNvSpPr>
            <a:spLocks noGrp="1"/>
          </p:cNvSpPr>
          <p:nvPr>
            <p:ph type="title"/>
          </p:nvPr>
        </p:nvSpPr>
        <p:spPr>
          <a:xfrm>
            <a:off x="455995" y="620428"/>
            <a:ext cx="11306469" cy="492443"/>
          </a:xfrm>
        </p:spPr>
        <p:txBody>
          <a:bodyPr/>
          <a:lstStyle/>
          <a:p>
            <a:r>
              <a:rPr lang="en-US" dirty="0">
                <a:solidFill>
                  <a:schemeClr val="tx1"/>
                </a:solidFill>
              </a:rPr>
              <a:t>Power Virtual Agents is designed for everyone</a:t>
            </a:r>
            <a:endParaRPr lang="en-IN" dirty="0">
              <a:solidFill>
                <a:schemeClr val="tx1"/>
              </a:solidFill>
            </a:endParaRPr>
          </a:p>
        </p:txBody>
      </p:sp>
      <p:sp>
        <p:nvSpPr>
          <p:cNvPr id="50" name="Rectangle 49">
            <a:extLst>
              <a:ext uri="{FF2B5EF4-FFF2-40B4-BE49-F238E27FC236}">
                <a16:creationId xmlns:a16="http://schemas.microsoft.com/office/drawing/2014/main" id="{8D44C26D-A060-4145-B0D1-9B213D83728D}"/>
              </a:ext>
            </a:extLst>
          </p:cNvPr>
          <p:cNvSpPr/>
          <p:nvPr/>
        </p:nvSpPr>
        <p:spPr>
          <a:xfrm>
            <a:off x="455995" y="1235247"/>
            <a:ext cx="6352698" cy="307777"/>
          </a:xfrm>
          <a:prstGeom prst="rect">
            <a:avLst/>
          </a:prstGeom>
        </p:spPr>
        <p:txBody>
          <a:bodyPr wrap="square" lIns="0" tIns="0" rIns="0" bIns="0">
            <a:spAutoFit/>
          </a:bodyPr>
          <a:lstStyle/>
          <a:p>
            <a:r>
              <a:rPr lang="en-US" sz="2000" spc="-49" dirty="0">
                <a:ln w="3175">
                  <a:noFill/>
                </a:ln>
                <a:solidFill>
                  <a:srgbClr val="0B556A"/>
                </a:solidFill>
                <a:cs typeface="Segoe UI" pitchFamily="34" charset="0"/>
              </a:rPr>
              <a:t>The chatbot service that enhances everyone’s experience</a:t>
            </a:r>
            <a:endParaRPr lang="en-IN" sz="1600" dirty="0">
              <a:solidFill>
                <a:srgbClr val="0B556A"/>
              </a:solidFill>
            </a:endParaRPr>
          </a:p>
        </p:txBody>
      </p:sp>
      <p:grpSp>
        <p:nvGrpSpPr>
          <p:cNvPr id="10" name="Group 9">
            <a:extLst>
              <a:ext uri="{FF2B5EF4-FFF2-40B4-BE49-F238E27FC236}">
                <a16:creationId xmlns:a16="http://schemas.microsoft.com/office/drawing/2014/main" id="{184F53DC-898A-4F6A-B333-823C0E4B0323}"/>
              </a:ext>
              <a:ext uri="{C183D7F6-B498-43B3-948B-1728B52AA6E4}">
                <adec:decorative xmlns:adec="http://schemas.microsoft.com/office/drawing/2017/decorative" val="1"/>
              </a:ext>
            </a:extLst>
          </p:cNvPr>
          <p:cNvGrpSpPr/>
          <p:nvPr/>
        </p:nvGrpSpPr>
        <p:grpSpPr>
          <a:xfrm>
            <a:off x="2262109" y="2705684"/>
            <a:ext cx="1380976" cy="1380976"/>
            <a:chOff x="2639481" y="2705684"/>
            <a:chExt cx="1380976" cy="1380976"/>
          </a:xfrm>
        </p:grpSpPr>
        <p:sp>
          <p:nvSpPr>
            <p:cNvPr id="26" name="Flowchart: Connector 25">
              <a:extLst>
                <a:ext uri="{FF2B5EF4-FFF2-40B4-BE49-F238E27FC236}">
                  <a16:creationId xmlns:a16="http://schemas.microsoft.com/office/drawing/2014/main" id="{7C0EB76B-4387-4161-AFA5-D804BB1E2F16}"/>
                </a:ext>
                <a:ext uri="{C183D7F6-B498-43B3-948B-1728B52AA6E4}">
                  <adec:decorative xmlns:adec="http://schemas.microsoft.com/office/drawing/2017/decorative" val="1"/>
                </a:ext>
              </a:extLst>
            </p:cNvPr>
            <p:cNvSpPr/>
            <p:nvPr/>
          </p:nvSpPr>
          <p:spPr bwMode="auto">
            <a:xfrm>
              <a:off x="2639481"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people_12" title="Icon of three people">
              <a:extLst>
                <a:ext uri="{FF2B5EF4-FFF2-40B4-BE49-F238E27FC236}">
                  <a16:creationId xmlns:a16="http://schemas.microsoft.com/office/drawing/2014/main" id="{ADE951A7-056E-4F4B-B4D5-686AEE1B41C4}"/>
                </a:ext>
              </a:extLst>
            </p:cNvPr>
            <p:cNvSpPr>
              <a:spLocks noChangeAspect="1" noEditPoints="1"/>
            </p:cNvSpPr>
            <p:nvPr/>
          </p:nvSpPr>
          <p:spPr bwMode="auto">
            <a:xfrm>
              <a:off x="2992813" y="3108519"/>
              <a:ext cx="674312" cy="5753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TextBox 71">
            <a:extLst>
              <a:ext uri="{FF2B5EF4-FFF2-40B4-BE49-F238E27FC236}">
                <a16:creationId xmlns:a16="http://schemas.microsoft.com/office/drawing/2014/main" id="{FF6C9661-14EB-4209-8AD5-DD08A0FE6802}"/>
              </a:ext>
            </a:extLst>
          </p:cNvPr>
          <p:cNvSpPr txBox="1"/>
          <p:nvPr/>
        </p:nvSpPr>
        <p:spPr>
          <a:xfrm>
            <a:off x="1557855" y="4369496"/>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Your Customers</a:t>
            </a:r>
          </a:p>
        </p:txBody>
      </p:sp>
      <p:grpSp>
        <p:nvGrpSpPr>
          <p:cNvPr id="17" name="Group 16">
            <a:extLst>
              <a:ext uri="{FF2B5EF4-FFF2-40B4-BE49-F238E27FC236}">
                <a16:creationId xmlns:a16="http://schemas.microsoft.com/office/drawing/2014/main" id="{F5B02964-79FC-45F1-BC49-8CC4301DDC42}"/>
              </a:ext>
              <a:ext uri="{C183D7F6-B498-43B3-948B-1728B52AA6E4}">
                <adec:decorative xmlns:adec="http://schemas.microsoft.com/office/drawing/2017/decorative" val="1"/>
              </a:ext>
            </a:extLst>
          </p:cNvPr>
          <p:cNvGrpSpPr/>
          <p:nvPr/>
        </p:nvGrpSpPr>
        <p:grpSpPr>
          <a:xfrm>
            <a:off x="6073737" y="2705684"/>
            <a:ext cx="1380976" cy="1380976"/>
            <a:chOff x="6073737" y="2705684"/>
            <a:chExt cx="1380976" cy="1380976"/>
          </a:xfrm>
        </p:grpSpPr>
        <p:sp>
          <p:nvSpPr>
            <p:cNvPr id="82" name="Flowchart: Connector 81">
              <a:extLst>
                <a:ext uri="{FF2B5EF4-FFF2-40B4-BE49-F238E27FC236}">
                  <a16:creationId xmlns:a16="http://schemas.microsoft.com/office/drawing/2014/main" id="{D5F6B137-647C-4F6A-96A8-8CB707714A1C}"/>
                </a:ext>
                <a:ext uri="{C183D7F6-B498-43B3-948B-1728B52AA6E4}">
                  <adec:decorative xmlns:adec="http://schemas.microsoft.com/office/drawing/2017/decorative" val="1"/>
                </a:ext>
              </a:extLst>
            </p:cNvPr>
            <p:cNvSpPr/>
            <p:nvPr/>
          </p:nvSpPr>
          <p:spPr bwMode="auto">
            <a:xfrm>
              <a:off x="6073737"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icon of a person with tools">
              <a:extLst>
                <a:ext uri="{FF2B5EF4-FFF2-40B4-BE49-F238E27FC236}">
                  <a16:creationId xmlns:a16="http://schemas.microsoft.com/office/drawing/2014/main" id="{CF481432-809D-44B8-8732-19D32CE5A48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467045" y="3063178"/>
              <a:ext cx="594360" cy="665988"/>
            </a:xfrm>
            <a:prstGeom prst="rect">
              <a:avLst/>
            </a:prstGeom>
          </p:spPr>
        </p:pic>
      </p:grpSp>
      <p:sp>
        <p:nvSpPr>
          <p:cNvPr id="70" name="TextBox 69">
            <a:extLst>
              <a:ext uri="{FF2B5EF4-FFF2-40B4-BE49-F238E27FC236}">
                <a16:creationId xmlns:a16="http://schemas.microsoft.com/office/drawing/2014/main" id="{E1082AA5-AEA8-436B-B89C-74052D4B092E}"/>
              </a:ext>
            </a:extLst>
          </p:cNvPr>
          <p:cNvSpPr txBox="1"/>
          <p:nvPr/>
        </p:nvSpPr>
        <p:spPr>
          <a:xfrm>
            <a:off x="5230150" y="4369496"/>
            <a:ext cx="3068151"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Subject Matter Experts</a:t>
            </a:r>
          </a:p>
        </p:txBody>
      </p:sp>
      <p:grpSp>
        <p:nvGrpSpPr>
          <p:cNvPr id="16" name="Group 15">
            <a:extLst>
              <a:ext uri="{FF2B5EF4-FFF2-40B4-BE49-F238E27FC236}">
                <a16:creationId xmlns:a16="http://schemas.microsoft.com/office/drawing/2014/main" id="{B14E9E06-867E-48A2-A31F-A8329D207AEE}"/>
              </a:ext>
              <a:ext uri="{C183D7F6-B498-43B3-948B-1728B52AA6E4}">
                <adec:decorative xmlns:adec="http://schemas.microsoft.com/office/drawing/2017/decorative" val="1"/>
              </a:ext>
            </a:extLst>
          </p:cNvPr>
          <p:cNvGrpSpPr/>
          <p:nvPr/>
        </p:nvGrpSpPr>
        <p:grpSpPr>
          <a:xfrm>
            <a:off x="9578781" y="2705684"/>
            <a:ext cx="1380976" cy="1380976"/>
            <a:chOff x="9578781" y="2705684"/>
            <a:chExt cx="1380976" cy="1380976"/>
          </a:xfrm>
        </p:grpSpPr>
        <p:sp>
          <p:nvSpPr>
            <p:cNvPr id="83" name="Flowchart: Connector 82">
              <a:extLst>
                <a:ext uri="{FF2B5EF4-FFF2-40B4-BE49-F238E27FC236}">
                  <a16:creationId xmlns:a16="http://schemas.microsoft.com/office/drawing/2014/main" id="{374662D6-4241-42FB-8DCA-13E173792EF8}"/>
                </a:ext>
                <a:ext uri="{C183D7F6-B498-43B3-948B-1728B52AA6E4}">
                  <adec:decorative xmlns:adec="http://schemas.microsoft.com/office/drawing/2017/decorative" val="1"/>
                </a:ext>
              </a:extLst>
            </p:cNvPr>
            <p:cNvSpPr/>
            <p:nvPr/>
          </p:nvSpPr>
          <p:spPr bwMode="auto">
            <a:xfrm>
              <a:off x="9578781"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icon of a person with a desktop">
              <a:extLst>
                <a:ext uri="{FF2B5EF4-FFF2-40B4-BE49-F238E27FC236}">
                  <a16:creationId xmlns:a16="http://schemas.microsoft.com/office/drawing/2014/main" id="{B1C2BA94-9F82-46B6-896A-3AB4BD922CFA}"/>
                </a:ext>
              </a:extLst>
            </p:cNvPr>
            <p:cNvPicPr>
              <a:picLocks noChangeAspect="1"/>
            </p:cNvPicPr>
            <p:nvPr/>
          </p:nvPicPr>
          <p:blipFill>
            <a:blip r:embed="rId4"/>
            <a:stretch>
              <a:fillRect/>
            </a:stretch>
          </p:blipFill>
          <p:spPr>
            <a:xfrm>
              <a:off x="9986567" y="3078418"/>
              <a:ext cx="565404" cy="635508"/>
            </a:xfrm>
            <a:prstGeom prst="rect">
              <a:avLst/>
            </a:prstGeom>
          </p:spPr>
        </p:pic>
      </p:grpSp>
      <p:sp>
        <p:nvSpPr>
          <p:cNvPr id="71" name="TextBox 70">
            <a:extLst>
              <a:ext uri="{FF2B5EF4-FFF2-40B4-BE49-F238E27FC236}">
                <a16:creationId xmlns:a16="http://schemas.microsoft.com/office/drawing/2014/main" id="{41EA7DE3-C032-4CB0-8C0E-C523F3F717D9}"/>
              </a:ext>
            </a:extLst>
          </p:cNvPr>
          <p:cNvSpPr txBox="1"/>
          <p:nvPr/>
        </p:nvSpPr>
        <p:spPr>
          <a:xfrm>
            <a:off x="9181111" y="4369496"/>
            <a:ext cx="2176317"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IT Admin/Dev</a:t>
            </a:r>
          </a:p>
        </p:txBody>
      </p:sp>
      <p:pic>
        <p:nvPicPr>
          <p:cNvPr id="19" name="Picture 18">
            <a:extLst>
              <a:ext uri="{FF2B5EF4-FFF2-40B4-BE49-F238E27FC236}">
                <a16:creationId xmlns:a16="http://schemas.microsoft.com/office/drawing/2014/main" id="{C4ECC7FC-1B85-4713-98D1-CA80EEC5B51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1338834"/>
            <a:ext cx="1703832" cy="4180332"/>
          </a:xfrm>
          <a:prstGeom prst="rect">
            <a:avLst/>
          </a:prstGeom>
        </p:spPr>
      </p:pic>
      <p:grpSp>
        <p:nvGrpSpPr>
          <p:cNvPr id="43" name="Group 42">
            <a:extLst>
              <a:ext uri="{FF2B5EF4-FFF2-40B4-BE49-F238E27FC236}">
                <a16:creationId xmlns:a16="http://schemas.microsoft.com/office/drawing/2014/main" id="{43968CCF-2D00-4146-87D4-04A13C9863E9}"/>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44" name="Freeform: Shape 43">
              <a:extLst>
                <a:ext uri="{FF2B5EF4-FFF2-40B4-BE49-F238E27FC236}">
                  <a16:creationId xmlns:a16="http://schemas.microsoft.com/office/drawing/2014/main" id="{CF838411-AC3F-4837-A8B9-0054881029A5}"/>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AE0269E-6597-4C95-9826-B123FAB7944F}"/>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28697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anim calcmode="lin" valueType="num">
                                      <p:cBhvr>
                                        <p:cTn id="18" dur="500" fill="hold"/>
                                        <p:tgtEl>
                                          <p:spTgt spid="71"/>
                                        </p:tgtEl>
                                        <p:attrNameLst>
                                          <p:attrName>ppt_x</p:attrName>
                                        </p:attrNameLst>
                                      </p:cBhvr>
                                      <p:tavLst>
                                        <p:tav tm="0">
                                          <p:val>
                                            <p:strVal val="#ppt_x"/>
                                          </p:val>
                                        </p:tav>
                                        <p:tav tm="100000">
                                          <p:val>
                                            <p:strVal val="#ppt_x"/>
                                          </p:val>
                                        </p:tav>
                                      </p:tavLst>
                                    </p:anim>
                                    <p:anim calcmode="lin" valueType="num">
                                      <p:cBhvr>
                                        <p:cTn id="19"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0" grpId="0"/>
      <p:bldP spid="7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EF049-5ADC-4EF0-A2EA-FD7283772E12}"/>
              </a:ext>
            </a:extLst>
          </p:cNvPr>
          <p:cNvSpPr>
            <a:spLocks noGrp="1"/>
          </p:cNvSpPr>
          <p:nvPr>
            <p:ph type="title" idx="4294967295"/>
          </p:nvPr>
        </p:nvSpPr>
        <p:spPr>
          <a:xfrm>
            <a:off x="1466850" y="1864835"/>
            <a:ext cx="8141607" cy="2303708"/>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Analytics, monitoring</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and chatbot performance improvements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26120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7"/>
          <p:cNvSpPr>
            <a:spLocks noGrp="1"/>
          </p:cNvSpPr>
          <p:nvPr>
            <p:ph type="title"/>
          </p:nvPr>
        </p:nvSpPr>
        <p:spPr>
          <a:xfrm>
            <a:off x="455995" y="620428"/>
            <a:ext cx="11306469" cy="492443"/>
          </a:xfrm>
        </p:spPr>
        <p:txBody>
          <a:bodyPr/>
          <a:lstStyle/>
          <a:p>
            <a:pPr lvl="0"/>
            <a:r>
              <a:rPr lang="en-US" dirty="0"/>
              <a:t>Understanding the Analytics dashboard</a:t>
            </a:r>
          </a:p>
        </p:txBody>
      </p:sp>
      <p:grpSp>
        <p:nvGrpSpPr>
          <p:cNvPr id="19" name="Group 18">
            <a:extLst>
              <a:ext uri="{FF2B5EF4-FFF2-40B4-BE49-F238E27FC236}">
                <a16:creationId xmlns:a16="http://schemas.microsoft.com/office/drawing/2014/main" id="{7BC4E8F4-980E-4506-AE58-99E884B78658}"/>
              </a:ext>
              <a:ext uri="{C183D7F6-B498-43B3-948B-1728B52AA6E4}">
                <adec:decorative xmlns:adec="http://schemas.microsoft.com/office/drawing/2017/decorative" val="1"/>
              </a:ext>
            </a:extLst>
          </p:cNvPr>
          <p:cNvGrpSpPr/>
          <p:nvPr/>
        </p:nvGrpSpPr>
        <p:grpSpPr>
          <a:xfrm>
            <a:off x="458201" y="1615061"/>
            <a:ext cx="6608900" cy="4699791"/>
            <a:chOff x="458201" y="1615061"/>
            <a:chExt cx="6608900" cy="4699791"/>
          </a:xfrm>
        </p:grpSpPr>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615061"/>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GAIN VISIBILITY OF MANY PARAMETERS</a:t>
              </a:r>
            </a:p>
          </p:txBody>
        </p:sp>
        <p:grpSp>
          <p:nvGrpSpPr>
            <p:cNvPr id="18" name="Group 17">
              <a:extLst>
                <a:ext uri="{FF2B5EF4-FFF2-40B4-BE49-F238E27FC236}">
                  <a16:creationId xmlns:a16="http://schemas.microsoft.com/office/drawing/2014/main" id="{B4F99B18-6B94-4F49-90B2-F8A71E45C6A7}"/>
                </a:ext>
                <a:ext uri="{C183D7F6-B498-43B3-948B-1728B52AA6E4}">
                  <adec:decorative xmlns:adec="http://schemas.microsoft.com/office/drawing/2017/decorative" val="1"/>
                </a:ext>
              </a:extLst>
            </p:cNvPr>
            <p:cNvGrpSpPr/>
            <p:nvPr/>
          </p:nvGrpSpPr>
          <p:grpSpPr>
            <a:xfrm>
              <a:off x="612842" y="2357487"/>
              <a:ext cx="5303971" cy="460248"/>
              <a:chOff x="612842" y="2357487"/>
              <a:chExt cx="5303971" cy="460248"/>
            </a:xfrm>
          </p:grpSpPr>
          <p:pic>
            <p:nvPicPr>
              <p:cNvPr id="7" name="Picture 6" descr="Icon of a document">
                <a:extLst>
                  <a:ext uri="{FF2B5EF4-FFF2-40B4-BE49-F238E27FC236}">
                    <a16:creationId xmlns:a16="http://schemas.microsoft.com/office/drawing/2014/main" id="{5A56779E-2E5C-4F73-8484-F80AD8F4D96E}"/>
                  </a:ext>
                </a:extLst>
              </p:cNvPr>
              <p:cNvPicPr>
                <a:picLocks noChangeAspect="1"/>
              </p:cNvPicPr>
              <p:nvPr/>
            </p:nvPicPr>
            <p:blipFill>
              <a:blip r:embed="rId3"/>
              <a:stretch>
                <a:fillRect/>
              </a:stretch>
            </p:blipFill>
            <p:spPr>
              <a:xfrm>
                <a:off x="612842" y="2357487"/>
                <a:ext cx="406908" cy="460248"/>
              </a:xfrm>
              <a:prstGeom prst="rect">
                <a:avLst/>
              </a:prstGeom>
            </p:spPr>
          </p:pic>
          <p:sp>
            <p:nvSpPr>
              <p:cNvPr id="31" name="Rectangle 30">
                <a:extLst>
                  <a:ext uri="{FF2B5EF4-FFF2-40B4-BE49-F238E27FC236}">
                    <a16:creationId xmlns:a16="http://schemas.microsoft.com/office/drawing/2014/main" id="{ECEFB23E-9F08-4593-B87A-E4B9D4C76E74}"/>
                  </a:ext>
                </a:extLst>
              </p:cNvPr>
              <p:cNvSpPr/>
              <p:nvPr/>
            </p:nvSpPr>
            <p:spPr>
              <a:xfrm>
                <a:off x="1375928" y="245891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76436"/>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8E2D8D3-D130-4D5B-9083-BC03E13C2A89}"/>
                </a:ext>
                <a:ext uri="{C183D7F6-B498-43B3-948B-1728B52AA6E4}">
                  <adec:decorative xmlns:adec="http://schemas.microsoft.com/office/drawing/2017/decorative" val="1"/>
                </a:ext>
              </a:extLst>
            </p:cNvPr>
            <p:cNvGrpSpPr/>
            <p:nvPr/>
          </p:nvGrpSpPr>
          <p:grpSpPr>
            <a:xfrm>
              <a:off x="559239" y="3135137"/>
              <a:ext cx="5357574" cy="394852"/>
              <a:chOff x="559239" y="3120390"/>
              <a:chExt cx="5357574" cy="394852"/>
            </a:xfrm>
          </p:grpSpPr>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120390"/>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84056FA8-DFA1-4EE5-840B-41BC090A9782}"/>
                  </a:ext>
                </a:extLst>
              </p:cNvPr>
              <p:cNvSpPr/>
              <p:nvPr/>
            </p:nvSpPr>
            <p:spPr>
              <a:xfrm>
                <a:off x="1375928" y="318911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8869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A0E62B7-5DA3-40A2-87F8-3F987676092B}"/>
                </a:ext>
                <a:ext uri="{C183D7F6-B498-43B3-948B-1728B52AA6E4}">
                  <adec:decorative xmlns:adec="http://schemas.microsoft.com/office/drawing/2017/decorative" val="1"/>
                </a:ext>
              </a:extLst>
            </p:cNvPr>
            <p:cNvGrpSpPr/>
            <p:nvPr/>
          </p:nvGrpSpPr>
          <p:grpSpPr>
            <a:xfrm>
              <a:off x="612841" y="3847391"/>
              <a:ext cx="5303972" cy="396212"/>
              <a:chOff x="612841" y="3808303"/>
              <a:chExt cx="5303972" cy="396212"/>
            </a:xfrm>
          </p:grpSpPr>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808303"/>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62723C3-C035-4525-ADDB-4218617B17F0}"/>
                  </a:ext>
                </a:extLst>
              </p:cNvPr>
              <p:cNvSpPr/>
              <p:nvPr/>
            </p:nvSpPr>
            <p:spPr>
              <a:xfrm>
                <a:off x="1375928" y="38777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40230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123EF56-1CA6-4E1A-AB07-9DA07EBAD29A}"/>
                </a:ext>
                <a:ext uri="{C183D7F6-B498-43B3-948B-1728B52AA6E4}">
                  <adec:decorative xmlns:adec="http://schemas.microsoft.com/office/drawing/2017/decorative" val="1"/>
                </a:ext>
              </a:extLst>
            </p:cNvPr>
            <p:cNvGrpSpPr/>
            <p:nvPr/>
          </p:nvGrpSpPr>
          <p:grpSpPr>
            <a:xfrm>
              <a:off x="559239" y="4561005"/>
              <a:ext cx="5357574" cy="341322"/>
              <a:chOff x="559239" y="4528582"/>
              <a:chExt cx="5357574" cy="341322"/>
            </a:xfrm>
          </p:grpSpPr>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28582"/>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E5BD09C3-C264-4CA5-8191-92C4EE931A0C}"/>
                  </a:ext>
                </a:extLst>
              </p:cNvPr>
              <p:cNvSpPr/>
              <p:nvPr/>
            </p:nvSpPr>
            <p:spPr>
              <a:xfrm>
                <a:off x="1375928" y="457054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6102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01B0F08-8EBD-47E7-854C-423D165ACB50}"/>
                </a:ext>
                <a:ext uri="{C183D7F6-B498-43B3-948B-1728B52AA6E4}">
                  <adec:decorative xmlns:adec="http://schemas.microsoft.com/office/drawing/2017/decorative" val="1"/>
                </a:ext>
              </a:extLst>
            </p:cNvPr>
            <p:cNvGrpSpPr/>
            <p:nvPr/>
          </p:nvGrpSpPr>
          <p:grpSpPr>
            <a:xfrm>
              <a:off x="606722" y="5219729"/>
              <a:ext cx="5310091" cy="365758"/>
              <a:chOff x="606722" y="5221180"/>
              <a:chExt cx="5310091" cy="365758"/>
            </a:xfrm>
          </p:grpSpPr>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221180"/>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20DFFE58-ADE3-4C25-89A6-7FDF99470B69}"/>
                  </a:ext>
                </a:extLst>
              </p:cNvPr>
              <p:cNvSpPr/>
              <p:nvPr/>
            </p:nvSpPr>
            <p:spPr>
              <a:xfrm>
                <a:off x="1375928" y="527535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a:cxnSpLocks/>
            </p:cNvCxnSpPr>
            <p:nvPr/>
          </p:nvCxnSpPr>
          <p:spPr>
            <a:xfrm>
              <a:off x="1375928" y="574418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57416B-EE9C-4F19-81F0-719E6D82C29C}"/>
                </a:ext>
                <a:ext uri="{C183D7F6-B498-43B3-948B-1728B52AA6E4}">
                  <adec:decorative xmlns:adec="http://schemas.microsoft.com/office/drawing/2017/decorative" val="1"/>
                </a:ext>
              </a:extLst>
            </p:cNvPr>
            <p:cNvGrpSpPr/>
            <p:nvPr/>
          </p:nvGrpSpPr>
          <p:grpSpPr>
            <a:xfrm>
              <a:off x="605190" y="5902892"/>
              <a:ext cx="5311623" cy="411960"/>
              <a:chOff x="605190" y="5902892"/>
              <a:chExt cx="5311623" cy="411960"/>
            </a:xfrm>
          </p:grpSpPr>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902892"/>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F2A0F23D-9646-4900-8FE4-C8BFF3BED53B}"/>
                  </a:ext>
                </a:extLst>
              </p:cNvPr>
              <p:cNvSpPr/>
              <p:nvPr/>
            </p:nvSpPr>
            <p:spPr>
              <a:xfrm>
                <a:off x="1375928" y="5980172"/>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grpSp>
      <p:grpSp>
        <p:nvGrpSpPr>
          <p:cNvPr id="3" name="Group 2" descr="A screenshot of Power Virtual Agents charts">
            <a:extLst>
              <a:ext uri="{FF2B5EF4-FFF2-40B4-BE49-F238E27FC236}">
                <a16:creationId xmlns:a16="http://schemas.microsoft.com/office/drawing/2014/main" id="{46FCC29A-D0C2-4CA0-83DB-1FAEDCD7C90D}"/>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Power Virtual Agents charts">
              <a:extLst>
                <a:ext uri="{FF2B5EF4-FFF2-40B4-BE49-F238E27FC236}">
                  <a16:creationId xmlns:a16="http://schemas.microsoft.com/office/drawing/2014/main" id="{B56160B8-5667-4173-8CF9-373B65441819}"/>
                </a:ext>
              </a:extLst>
            </p:cNvPr>
            <p:cNvPicPr>
              <a:picLocks noChangeAspect="1"/>
            </p:cNvPicPr>
            <p:nvPr/>
          </p:nvPicPr>
          <p:blipFill rotWithShape="1">
            <a:blip r:embed="rId10"/>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177912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42" presetClass="path" presetSubtype="0" decel="100000" fill="hold" nodeType="withEffect">
                                  <p:stCondLst>
                                    <p:cond delay="0"/>
                                  </p:stCondLst>
                                  <p:childTnLst>
                                    <p:animMotion origin="layout" path="M -3.75E-6 1.11111E-6 L -0.0345 -0.00093 " pathEditMode="relative" rAng="0" ptsTypes="AA">
                                      <p:cBhvr>
                                        <p:cTn id="17" dur="700" spd="-100000" fill="hold"/>
                                        <p:tgtEl>
                                          <p:spTgt spid="1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BBBE09-810B-4C1E-8C92-66FB8F02A69C}"/>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dirty="0"/>
              <a:t>Monitor the ‘Session outcomes over time’ chart for trend changes</a:t>
            </a:r>
          </a:p>
        </p:txBody>
      </p:sp>
      <p:pic>
        <p:nvPicPr>
          <p:cNvPr id="7" name="Content Placeholder 8" descr="A screenshot of a Session outcomes over time chart &#10;">
            <a:extLst>
              <a:ext uri="{FF2B5EF4-FFF2-40B4-BE49-F238E27FC236}">
                <a16:creationId xmlns:a16="http://schemas.microsoft.com/office/drawing/2014/main" id="{83008DB2-970E-43ED-91D0-0DB4431CE509}"/>
              </a:ext>
            </a:extLst>
          </p:cNvPr>
          <p:cNvPicPr>
            <a:picLocks noChangeAspect="1"/>
          </p:cNvPicPr>
          <p:nvPr/>
        </p:nvPicPr>
        <p:blipFill rotWithShape="1">
          <a:blip r:embed="rId2"/>
          <a:srcRect t="4628" b="24746"/>
          <a:stretch/>
        </p:blipFill>
        <p:spPr>
          <a:xfrm>
            <a:off x="1003574" y="1701734"/>
            <a:ext cx="10647139" cy="3668552"/>
          </a:xfrm>
          <a:prstGeom prst="rect">
            <a:avLst/>
          </a:prstGeom>
        </p:spPr>
      </p:pic>
    </p:spTree>
    <p:extLst>
      <p:ext uri="{BB962C8B-B14F-4D97-AF65-F5344CB8AC3E}">
        <p14:creationId xmlns:p14="http://schemas.microsoft.com/office/powerpoint/2010/main" val="429371930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8D95F5-BD47-4E69-BD02-16721456F89E}"/>
              </a:ext>
              <a:ext uri="{C183D7F6-B498-43B3-948B-1728B52AA6E4}">
                <adec:decorative xmlns:adec="http://schemas.microsoft.com/office/drawing/2017/decorative" val="1"/>
              </a:ext>
            </a:extLst>
          </p:cNvPr>
          <p:cNvGrpSpPr/>
          <p:nvPr/>
        </p:nvGrpSpPr>
        <p:grpSpPr>
          <a:xfrm>
            <a:off x="1" y="-1"/>
            <a:ext cx="12640677" cy="6858002"/>
            <a:chOff x="1" y="-1"/>
            <a:chExt cx="12640677" cy="6858002"/>
          </a:xfrm>
        </p:grpSpPr>
        <p:sp>
          <p:nvSpPr>
            <p:cNvPr id="7" name="Freeform: Shape 6">
              <a:extLst>
                <a:ext uri="{FF2B5EF4-FFF2-40B4-BE49-F238E27FC236}">
                  <a16:creationId xmlns:a16="http://schemas.microsoft.com/office/drawing/2014/main" id="{BCA3B329-6017-46CF-B72D-C09182570167}"/>
                </a:ext>
                <a:ext uri="{C183D7F6-B498-43B3-948B-1728B52AA6E4}">
                  <adec:decorative xmlns:adec="http://schemas.microsoft.com/office/drawing/2017/decorative" val="1"/>
                </a:ext>
              </a:extLst>
            </p:cNvPr>
            <p:cNvSpPr/>
            <p:nvPr/>
          </p:nvSpPr>
          <p:spPr bwMode="auto">
            <a:xfrm>
              <a:off x="400050" y="5635499"/>
              <a:ext cx="2523746" cy="1222501"/>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9F3BEB7D-53F3-4848-8E0D-26ED684CA651}"/>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F9E708C-E7D7-4486-B215-182EBD97C2BD}"/>
                </a:ext>
                <a:ext uri="{C183D7F6-B498-43B3-948B-1728B52AA6E4}">
                  <adec:decorative xmlns:adec="http://schemas.microsoft.com/office/drawing/2017/decorative" val="1"/>
                </a:ext>
              </a:extLst>
            </p:cNvPr>
            <p:cNvGrpSpPr/>
            <p:nvPr/>
          </p:nvGrpSpPr>
          <p:grpSpPr>
            <a:xfrm rot="10800000">
              <a:off x="10064632" y="-1"/>
              <a:ext cx="2576046" cy="989556"/>
              <a:chOff x="9198052" y="5708828"/>
              <a:chExt cx="2991567" cy="1149173"/>
            </a:xfrm>
          </p:grpSpPr>
          <p:sp>
            <p:nvSpPr>
              <p:cNvPr id="14" name="Freeform: Shape 13">
                <a:extLst>
                  <a:ext uri="{FF2B5EF4-FFF2-40B4-BE49-F238E27FC236}">
                    <a16:creationId xmlns:a16="http://schemas.microsoft.com/office/drawing/2014/main" id="{EC83B50D-C0FC-4662-AB6B-4845940847F4}"/>
                  </a:ext>
                  <a:ext uri="{C183D7F6-B498-43B3-948B-1728B52AA6E4}">
                    <adec:decorative xmlns:adec="http://schemas.microsoft.com/office/drawing/2017/decorative" val="1"/>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97F755C-DC20-4959-929B-CB6C40C5C7E3}"/>
                  </a:ext>
                  <a:ext uri="{C183D7F6-B498-43B3-948B-1728B52AA6E4}">
                    <adec:decorative xmlns:adec="http://schemas.microsoft.com/office/drawing/2017/decorative" val="1"/>
                  </a:ext>
                </a:extLst>
              </p:cNvPr>
              <p:cNvSpPr/>
              <p:nvPr/>
            </p:nvSpPr>
            <p:spPr bwMode="auto">
              <a:xfrm>
                <a:off x="9198052" y="5708828"/>
                <a:ext cx="2372367" cy="1149173"/>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dirty="0"/>
              <a:t>Pay attention to the purple line – Abandon</a:t>
            </a:r>
            <a:br>
              <a:rPr lang="en-US" dirty="0"/>
            </a:br>
            <a:r>
              <a:rPr lang="en-US" dirty="0"/>
              <a:t>rate is increasing!</a:t>
            </a:r>
          </a:p>
        </p:txBody>
      </p:sp>
      <p:grpSp>
        <p:nvGrpSpPr>
          <p:cNvPr id="3" name="Group 2" descr="A set of  session outcomes over time screenshot">
            <a:extLst>
              <a:ext uri="{FF2B5EF4-FFF2-40B4-BE49-F238E27FC236}">
                <a16:creationId xmlns:a16="http://schemas.microsoft.com/office/drawing/2014/main" id="{CDA6B1FF-C3FB-4718-89A5-B5EA03767F1E}"/>
              </a:ext>
            </a:extLst>
          </p:cNvPr>
          <p:cNvGrpSpPr/>
          <p:nvPr/>
        </p:nvGrpSpPr>
        <p:grpSpPr>
          <a:xfrm>
            <a:off x="643254" y="1865474"/>
            <a:ext cx="10982025" cy="3112926"/>
            <a:chOff x="773883" y="2102149"/>
            <a:chExt cx="10643028" cy="3016835"/>
          </a:xfrm>
        </p:grpSpPr>
        <p:pic>
          <p:nvPicPr>
            <p:cNvPr id="12" name="Content Placeholder 4" descr="A screenshot of a session outcomes over time">
              <a:extLst>
                <a:ext uri="{FF2B5EF4-FFF2-40B4-BE49-F238E27FC236}">
                  <a16:creationId xmlns:a16="http://schemas.microsoft.com/office/drawing/2014/main" id="{FE294F5D-AF0A-4AA8-A115-B5B531D5A89F}"/>
                </a:ext>
              </a:extLst>
            </p:cNvPr>
            <p:cNvPicPr>
              <a:picLocks noChangeAspect="1"/>
            </p:cNvPicPr>
            <p:nvPr/>
          </p:nvPicPr>
          <p:blipFill rotWithShape="1">
            <a:blip r:embed="rId3"/>
            <a:srcRect l="462" t="3977"/>
            <a:stretch/>
          </p:blipFill>
          <p:spPr>
            <a:xfrm>
              <a:off x="773883" y="2102149"/>
              <a:ext cx="8309921" cy="3016835"/>
            </a:xfrm>
            <a:prstGeom prst="rect">
              <a:avLst/>
            </a:prstGeom>
            <a:ln>
              <a:noFill/>
            </a:ln>
          </p:spPr>
        </p:pic>
        <p:pic>
          <p:nvPicPr>
            <p:cNvPr id="11" name="Content Placeholder 5" descr="A screenshot of a session outcomes over time">
              <a:extLst>
                <a:ext uri="{FF2B5EF4-FFF2-40B4-BE49-F238E27FC236}">
                  <a16:creationId xmlns:a16="http://schemas.microsoft.com/office/drawing/2014/main" id="{4DD84639-5612-4B70-B9A9-0BF53E24AB2B}"/>
                </a:ext>
              </a:extLst>
            </p:cNvPr>
            <p:cNvPicPr>
              <a:picLocks noChangeAspect="1"/>
            </p:cNvPicPr>
            <p:nvPr/>
          </p:nvPicPr>
          <p:blipFill rotWithShape="1">
            <a:blip r:embed="rId4"/>
            <a:srcRect l="63021" t="48973" r="10719"/>
            <a:stretch/>
          </p:blipFill>
          <p:spPr>
            <a:xfrm>
              <a:off x="9283310" y="2879096"/>
              <a:ext cx="2133601" cy="1462941"/>
            </a:xfrm>
            <a:prstGeom prst="rect">
              <a:avLst/>
            </a:prstGeom>
          </p:spPr>
        </p:pic>
      </p:grpSp>
    </p:spTree>
    <p:extLst>
      <p:ext uri="{BB962C8B-B14F-4D97-AF65-F5344CB8AC3E}">
        <p14:creationId xmlns:p14="http://schemas.microsoft.com/office/powerpoint/2010/main" val="92030351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6972AA-01AF-4635-B3EF-E51471BA94E9}"/>
              </a:ext>
            </a:extLst>
          </p:cNvPr>
          <p:cNvSpPr>
            <a:spLocks noGrp="1"/>
          </p:cNvSpPr>
          <p:nvPr>
            <p:ph type="title"/>
          </p:nvPr>
        </p:nvSpPr>
        <p:spPr>
          <a:xfrm>
            <a:off x="455995" y="302817"/>
            <a:ext cx="11306469" cy="486172"/>
          </a:xfrm>
        </p:spPr>
        <p:txBody>
          <a:bodyPr anchor="ctr"/>
          <a:lstStyle/>
          <a:p>
            <a:r>
              <a:rPr lang="en-US" sz="3200" dirty="0"/>
              <a:t>Enter title name here</a:t>
            </a:r>
            <a:endParaRPr lang="en-IN" sz="3200" dirty="0"/>
          </a:p>
        </p:txBody>
      </p:sp>
      <p:sp>
        <p:nvSpPr>
          <p:cNvPr id="20" name="Freeform: Shape 19">
            <a:extLst>
              <a:ext uri="{FF2B5EF4-FFF2-40B4-BE49-F238E27FC236}">
                <a16:creationId xmlns:a16="http://schemas.microsoft.com/office/drawing/2014/main" id="{D1B92A33-9959-447B-A5D0-7B631419AEF5}"/>
              </a:ext>
            </a:extLst>
          </p:cNvPr>
          <p:cNvSpPr/>
          <p:nvPr/>
        </p:nvSpPr>
        <p:spPr>
          <a:xfrm>
            <a:off x="457200" y="905828"/>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1"/>
          </a:solidFill>
          <a:ln w="635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n-ea"/>
                <a:cs typeface="+mn-cs"/>
              </a:rPr>
              <a:t>1. Identify high impact topics driving the abandon rate </a:t>
            </a:r>
          </a:p>
        </p:txBody>
      </p:sp>
      <p:sp>
        <p:nvSpPr>
          <p:cNvPr id="21" name="Freeform: Shape 20">
            <a:extLst>
              <a:ext uri="{FF2B5EF4-FFF2-40B4-BE49-F238E27FC236}">
                <a16:creationId xmlns:a16="http://schemas.microsoft.com/office/drawing/2014/main" id="{7E3EF8DB-42D7-4F9E-9E3C-2805B0BAA13E}"/>
              </a:ext>
            </a:extLst>
          </p:cNvPr>
          <p:cNvSpPr/>
          <p:nvPr/>
        </p:nvSpPr>
        <p:spPr>
          <a:xfrm>
            <a:off x="455996" y="1392000"/>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accent2"/>
          </a:solidFill>
          <a:ln w="6350">
            <a:solidFill>
              <a:schemeClr val="accent2"/>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2. Find more information about a topic by clicking ‘Detail’ </a:t>
            </a:r>
          </a:p>
        </p:txBody>
      </p:sp>
      <p:sp>
        <p:nvSpPr>
          <p:cNvPr id="22" name="Freeform: Shape 21">
            <a:extLst>
              <a:ext uri="{FF2B5EF4-FFF2-40B4-BE49-F238E27FC236}">
                <a16:creationId xmlns:a16="http://schemas.microsoft.com/office/drawing/2014/main" id="{25D00693-20D4-441E-B963-97AA2BE0AFB4}"/>
              </a:ext>
            </a:extLst>
          </p:cNvPr>
          <p:cNvSpPr/>
          <p:nvPr/>
        </p:nvSpPr>
        <p:spPr>
          <a:xfrm>
            <a:off x="457200" y="1878172"/>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4"/>
          </a:solidFill>
          <a:ln w="63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3. Download and read the transcript history for this topic</a:t>
            </a:r>
          </a:p>
        </p:txBody>
      </p:sp>
      <p:sp>
        <p:nvSpPr>
          <p:cNvPr id="23" name="Freeform: Shape 22">
            <a:extLst>
              <a:ext uri="{FF2B5EF4-FFF2-40B4-BE49-F238E27FC236}">
                <a16:creationId xmlns:a16="http://schemas.microsoft.com/office/drawing/2014/main" id="{40E17498-B073-4822-B963-257CAE9AF581}"/>
              </a:ext>
            </a:extLst>
          </p:cNvPr>
          <p:cNvSpPr/>
          <p:nvPr/>
        </p:nvSpPr>
        <p:spPr>
          <a:xfrm>
            <a:off x="455996" y="2364344"/>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tx2">
              <a:lumMod val="75000"/>
            </a:schemeClr>
          </a:solidFill>
          <a:ln w="6350">
            <a:solidFill>
              <a:schemeClr val="tx2">
                <a:lumMod val="75000"/>
              </a:schemeClr>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4. Click 'Setup' to improve the topic content</a:t>
            </a:r>
          </a:p>
        </p:txBody>
      </p:sp>
      <p:sp>
        <p:nvSpPr>
          <p:cNvPr id="18" name="Rectangle 17">
            <a:extLst>
              <a:ext uri="{FF2B5EF4-FFF2-40B4-BE49-F238E27FC236}">
                <a16:creationId xmlns:a16="http://schemas.microsoft.com/office/drawing/2014/main" id="{E0E08C1A-EFB8-466A-A79B-A756BD7A7150}"/>
              </a:ext>
              <a:ext uri="{C183D7F6-B498-43B3-948B-1728B52AA6E4}">
                <adec:decorative xmlns:adec="http://schemas.microsoft.com/office/drawing/2017/decorative" val="1"/>
              </a:ext>
            </a:extLst>
          </p:cNvPr>
          <p:cNvSpPr/>
          <p:nvPr/>
        </p:nvSpPr>
        <p:spPr bwMode="auto">
          <a:xfrm>
            <a:off x="455995" y="2850516"/>
            <a:ext cx="11278805" cy="333532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6">
            <a:extLst>
              <a:ext uri="{FF2B5EF4-FFF2-40B4-BE49-F238E27FC236}">
                <a16:creationId xmlns:a16="http://schemas.microsoft.com/office/drawing/2014/main" id="{D9733FB5-532E-48B9-87D6-1DDF59A9DCF3}"/>
              </a:ext>
              <a:ext uri="{C183D7F6-B498-43B3-948B-1728B52AA6E4}">
                <adec:decorative xmlns:adec="http://schemas.microsoft.com/office/drawing/2017/decorative" val="1"/>
              </a:ext>
            </a:extLst>
          </p:cNvPr>
          <p:cNvSpPr/>
          <p:nvPr/>
        </p:nvSpPr>
        <p:spPr bwMode="auto">
          <a:xfrm>
            <a:off x="455995" y="2850515"/>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descr="A set of screenshot picture">
            <a:extLst>
              <a:ext uri="{FF2B5EF4-FFF2-40B4-BE49-F238E27FC236}">
                <a16:creationId xmlns:a16="http://schemas.microsoft.com/office/drawing/2014/main" id="{F5EE1BC0-B13C-4871-9890-CE0ED2F803FD}"/>
              </a:ext>
            </a:extLst>
          </p:cNvPr>
          <p:cNvGrpSpPr/>
          <p:nvPr/>
        </p:nvGrpSpPr>
        <p:grpSpPr>
          <a:xfrm>
            <a:off x="700758" y="3053605"/>
            <a:ext cx="10789278" cy="2929143"/>
            <a:chOff x="669926" y="2854120"/>
            <a:chExt cx="10789278" cy="2929143"/>
          </a:xfrm>
        </p:grpSpPr>
        <p:pic>
          <p:nvPicPr>
            <p:cNvPr id="25" name="Picture 24" descr="A screenshot of an Abandon rate drivers graph">
              <a:extLst>
                <a:ext uri="{FF2B5EF4-FFF2-40B4-BE49-F238E27FC236}">
                  <a16:creationId xmlns:a16="http://schemas.microsoft.com/office/drawing/2014/main" id="{E49C2675-FEFC-414A-8F9E-C7290ACA2174}"/>
                </a:ext>
              </a:extLst>
            </p:cNvPr>
            <p:cNvPicPr>
              <a:picLocks noChangeAspect="1"/>
            </p:cNvPicPr>
            <p:nvPr/>
          </p:nvPicPr>
          <p:blipFill>
            <a:blip r:embed="rId2"/>
            <a:stretch>
              <a:fillRect/>
            </a:stretch>
          </p:blipFill>
          <p:spPr>
            <a:xfrm>
              <a:off x="669926" y="2854121"/>
              <a:ext cx="5133987" cy="2929142"/>
            </a:xfrm>
            <a:prstGeom prst="rect">
              <a:avLst/>
            </a:prstGeom>
          </p:spPr>
        </p:pic>
        <p:pic>
          <p:nvPicPr>
            <p:cNvPr id="26" name="Picture 25" descr="A screenshot showing the graph of an issue with placing order">
              <a:extLst>
                <a:ext uri="{FF2B5EF4-FFF2-40B4-BE49-F238E27FC236}">
                  <a16:creationId xmlns:a16="http://schemas.microsoft.com/office/drawing/2014/main" id="{0C4B0EE0-220F-4E78-A026-2579E1F74989}"/>
                </a:ext>
              </a:extLst>
            </p:cNvPr>
            <p:cNvPicPr>
              <a:picLocks noChangeAspect="1"/>
            </p:cNvPicPr>
            <p:nvPr/>
          </p:nvPicPr>
          <p:blipFill>
            <a:blip r:embed="rId3"/>
            <a:stretch>
              <a:fillRect/>
            </a:stretch>
          </p:blipFill>
          <p:spPr>
            <a:xfrm>
              <a:off x="6017844" y="2854120"/>
              <a:ext cx="5441360" cy="2929141"/>
            </a:xfrm>
            <a:prstGeom prst="rect">
              <a:avLst/>
            </a:prstGeom>
          </p:spPr>
        </p:pic>
      </p:grpSp>
      <p:sp>
        <p:nvSpPr>
          <p:cNvPr id="13" name="Freeform: Shape 12">
            <a:extLst>
              <a:ext uri="{FF2B5EF4-FFF2-40B4-BE49-F238E27FC236}">
                <a16:creationId xmlns:a16="http://schemas.microsoft.com/office/drawing/2014/main" id="{42D45796-2187-4B1B-95C6-FAF9B644CAD0}"/>
              </a:ext>
              <a:ext uri="{C183D7F6-B498-43B3-948B-1728B52AA6E4}">
                <adec:decorative xmlns:adec="http://schemas.microsoft.com/office/drawing/2017/decorative" val="1"/>
              </a:ext>
            </a:extLst>
          </p:cNvPr>
          <p:cNvSpPr/>
          <p:nvPr/>
        </p:nvSpPr>
        <p:spPr bwMode="auto">
          <a:xfrm rot="10800000" flipV="1">
            <a:off x="-700802" y="6130192"/>
            <a:ext cx="1550907" cy="75125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8625558-F3D9-408C-BF93-095EF2CEDF79}"/>
              </a:ext>
              <a:ext uri="{C183D7F6-B498-43B3-948B-1728B52AA6E4}">
                <adec:decorative xmlns:adec="http://schemas.microsoft.com/office/drawing/2017/decorative" val="1"/>
              </a:ext>
            </a:extLst>
          </p:cNvPr>
          <p:cNvGrpSpPr/>
          <p:nvPr/>
        </p:nvGrpSpPr>
        <p:grpSpPr>
          <a:xfrm>
            <a:off x="11042934" y="-1190122"/>
            <a:ext cx="1599621" cy="2816775"/>
            <a:chOff x="11318706" y="3309307"/>
            <a:chExt cx="1599621" cy="2816775"/>
          </a:xfrm>
        </p:grpSpPr>
        <p:cxnSp>
          <p:nvCxnSpPr>
            <p:cNvPr id="32" name="Straight Connector 31">
              <a:extLst>
                <a:ext uri="{FF2B5EF4-FFF2-40B4-BE49-F238E27FC236}">
                  <a16:creationId xmlns:a16="http://schemas.microsoft.com/office/drawing/2014/main" id="{37355378-C6A5-430B-ACFD-C8DDFD9392A0}"/>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F7EBA9-BC38-462A-930B-120F804041B7}"/>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294417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19CE2-17D7-4568-BDFC-838A6852AAA7}"/>
              </a:ext>
            </a:extLst>
          </p:cNvPr>
          <p:cNvSpPr>
            <a:spLocks noGrp="1"/>
          </p:cNvSpPr>
          <p:nvPr>
            <p:ph type="title" idx="4294967295"/>
          </p:nvPr>
        </p:nvSpPr>
        <p:spPr>
          <a:xfrm>
            <a:off x="776288" y="2571750"/>
            <a:ext cx="8832850" cy="968375"/>
          </a:xfrm>
          <a:prstGeom prst="rect">
            <a:avLst/>
          </a:prstGeom>
          <a:noFill/>
          <a:ln>
            <a:noFill/>
            <a:prst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6000" b="0" i="0" u="none" strike="noStrike" kern="1200" cap="none" spc="-49" normalizeH="0" baseline="0" noProof="0" dirty="0">
                <a:ln>
                  <a:noFill/>
                </a:ln>
                <a:solidFill>
                  <a:schemeClr val="tx2"/>
                </a:solidFill>
                <a:effectLst/>
                <a:uLnTx/>
                <a:uFillTx/>
                <a:latin typeface="+mj-lt"/>
                <a:ea typeface="+mn-ea"/>
                <a:cs typeface="+mn-cs"/>
              </a:rPr>
              <a:t>Quiz time… 2/2</a:t>
            </a:r>
          </a:p>
        </p:txBody>
      </p:sp>
    </p:spTree>
    <p:extLst>
      <p:ext uri="{BB962C8B-B14F-4D97-AF65-F5344CB8AC3E}">
        <p14:creationId xmlns:p14="http://schemas.microsoft.com/office/powerpoint/2010/main" val="103887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A93A18-2274-4515-BC24-0C8D53DE4C7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Q1: Which of the following answers is correct?</a:t>
            </a:r>
          </a:p>
        </p:txBody>
      </p:sp>
      <p:sp>
        <p:nvSpPr>
          <p:cNvPr id="19" name="Rectangle 18">
            <a:extLst>
              <a:ext uri="{FF2B5EF4-FFF2-40B4-BE49-F238E27FC236}">
                <a16:creationId xmlns:a16="http://schemas.microsoft.com/office/drawing/2014/main" id="{A6084467-6E55-415B-9FA8-B6D6A3E00EB4}"/>
              </a:ext>
              <a:ext uri="{C183D7F6-B498-43B3-948B-1728B52AA6E4}">
                <adec:decorative xmlns:adec="http://schemas.microsoft.com/office/drawing/2017/decorative" val="0"/>
              </a:ext>
            </a:extLst>
          </p:cNvPr>
          <p:cNvSpPr/>
          <p:nvPr/>
        </p:nvSpPr>
        <p:spPr>
          <a:xfrm>
            <a:off x="449263" y="3778540"/>
            <a:ext cx="2661773" cy="120032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2"/>
                </a:solidFill>
                <a:effectLst/>
                <a:uLnTx/>
                <a:uFillTx/>
                <a:latin typeface="Segoe UI"/>
                <a:ea typeface="+mn-ea"/>
                <a:cs typeface="+mn-cs"/>
              </a:rPr>
              <a:t>If abandon rate increases, which rate will decrease?</a:t>
            </a:r>
          </a:p>
        </p:txBody>
      </p:sp>
      <p:grpSp>
        <p:nvGrpSpPr>
          <p:cNvPr id="9" name="Group 8">
            <a:extLst>
              <a:ext uri="{FF2B5EF4-FFF2-40B4-BE49-F238E27FC236}">
                <a16:creationId xmlns:a16="http://schemas.microsoft.com/office/drawing/2014/main" id="{75023209-CA54-43DE-8428-891AB8632301}"/>
              </a:ext>
              <a:ext uri="{C183D7F6-B498-43B3-948B-1728B52AA6E4}">
                <adec:decorative xmlns:adec="http://schemas.microsoft.com/office/drawing/2017/decorative" val="1"/>
              </a:ext>
            </a:extLst>
          </p:cNvPr>
          <p:cNvGrpSpPr/>
          <p:nvPr/>
        </p:nvGrpSpPr>
        <p:grpSpPr>
          <a:xfrm>
            <a:off x="2717622" y="2105209"/>
            <a:ext cx="8226822" cy="580525"/>
            <a:chOff x="2717622" y="2105209"/>
            <a:chExt cx="8226822" cy="580525"/>
          </a:xfrm>
        </p:grpSpPr>
        <p:sp>
          <p:nvSpPr>
            <p:cNvPr id="6" name="Oval 5">
              <a:extLst>
                <a:ext uri="{FF2B5EF4-FFF2-40B4-BE49-F238E27FC236}">
                  <a16:creationId xmlns:a16="http://schemas.microsoft.com/office/drawing/2014/main" id="{06074430-E88F-4E64-9F2C-F1A28CDAA460}"/>
                </a:ext>
              </a:extLst>
            </p:cNvPr>
            <p:cNvSpPr/>
            <p:nvPr/>
          </p:nvSpPr>
          <p:spPr bwMode="auto">
            <a:xfrm>
              <a:off x="2717622" y="210520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381467" y="210888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Engagement rate</a:t>
              </a:r>
            </a:p>
          </p:txBody>
        </p:sp>
      </p:grpSp>
      <p:grpSp>
        <p:nvGrpSpPr>
          <p:cNvPr id="10" name="Group 9">
            <a:extLst>
              <a:ext uri="{FF2B5EF4-FFF2-40B4-BE49-F238E27FC236}">
                <a16:creationId xmlns:a16="http://schemas.microsoft.com/office/drawing/2014/main" id="{9DAB3263-FF22-47A6-B1D7-566E48B0E2D7}"/>
              </a:ext>
              <a:ext uri="{C183D7F6-B498-43B3-948B-1728B52AA6E4}">
                <adec:decorative xmlns:adec="http://schemas.microsoft.com/office/drawing/2017/decorative" val="1"/>
              </a:ext>
            </a:extLst>
          </p:cNvPr>
          <p:cNvGrpSpPr/>
          <p:nvPr/>
        </p:nvGrpSpPr>
        <p:grpSpPr>
          <a:xfrm>
            <a:off x="3147255" y="3146324"/>
            <a:ext cx="8226822" cy="580525"/>
            <a:chOff x="3147255" y="3146324"/>
            <a:chExt cx="8226822" cy="580525"/>
          </a:xfrm>
        </p:grpSpPr>
        <p:sp>
          <p:nvSpPr>
            <p:cNvPr id="28" name="Oval 27">
              <a:extLst>
                <a:ext uri="{FF2B5EF4-FFF2-40B4-BE49-F238E27FC236}">
                  <a16:creationId xmlns:a16="http://schemas.microsoft.com/office/drawing/2014/main" id="{D0F7B89F-DDE5-40FC-BAA7-C2855076C33B}"/>
                </a:ext>
              </a:extLst>
            </p:cNvPr>
            <p:cNvSpPr/>
            <p:nvPr/>
          </p:nvSpPr>
          <p:spPr bwMode="auto">
            <a:xfrm>
              <a:off x="3147255" y="31463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B</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1635494B-E719-440E-A6D7-797E23D7F159}"/>
                </a:ext>
              </a:extLst>
            </p:cNvPr>
            <p:cNvSpPr/>
            <p:nvPr/>
          </p:nvSpPr>
          <p:spPr bwMode="auto">
            <a:xfrm>
              <a:off x="3811100" y="314999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latin typeface="+mj-lt"/>
                </a:rPr>
                <a:t>Either</a:t>
              </a:r>
              <a:r>
                <a:rPr lang="en-US" sz="2000" dirty="0">
                  <a:solidFill>
                    <a:schemeClr val="tx1"/>
                  </a:solidFill>
                </a:rPr>
                <a:t> Resolution rate </a:t>
              </a:r>
              <a:r>
                <a:rPr lang="en-US" sz="2000" dirty="0">
                  <a:solidFill>
                    <a:schemeClr val="tx1"/>
                  </a:solidFill>
                  <a:latin typeface="+mj-lt"/>
                </a:rPr>
                <a:t>or</a:t>
              </a:r>
              <a:r>
                <a:rPr lang="en-US" sz="2000" dirty="0">
                  <a:solidFill>
                    <a:schemeClr val="tx1"/>
                  </a:solidFill>
                </a:rPr>
                <a:t> Escalation rate</a:t>
              </a:r>
            </a:p>
          </p:txBody>
        </p:sp>
      </p:grpSp>
      <p:grpSp>
        <p:nvGrpSpPr>
          <p:cNvPr id="11" name="Group 10">
            <a:extLst>
              <a:ext uri="{FF2B5EF4-FFF2-40B4-BE49-F238E27FC236}">
                <a16:creationId xmlns:a16="http://schemas.microsoft.com/office/drawing/2014/main" id="{0E63A505-FE56-44CD-B40F-A60216AB85CC}"/>
              </a:ext>
              <a:ext uri="{C183D7F6-B498-43B3-948B-1728B52AA6E4}">
                <adec:decorative xmlns:adec="http://schemas.microsoft.com/office/drawing/2017/decorative" val="1"/>
              </a:ext>
            </a:extLst>
          </p:cNvPr>
          <p:cNvGrpSpPr/>
          <p:nvPr/>
        </p:nvGrpSpPr>
        <p:grpSpPr>
          <a:xfrm>
            <a:off x="3585409" y="4187439"/>
            <a:ext cx="8226822" cy="580525"/>
            <a:chOff x="3585409" y="4187439"/>
            <a:chExt cx="8226822" cy="580525"/>
          </a:xfrm>
        </p:grpSpPr>
        <p:sp>
          <p:nvSpPr>
            <p:cNvPr id="35" name="Oval 34">
              <a:extLst>
                <a:ext uri="{FF2B5EF4-FFF2-40B4-BE49-F238E27FC236}">
                  <a16:creationId xmlns:a16="http://schemas.microsoft.com/office/drawing/2014/main" id="{4C65AE8F-1C20-4E2A-89BE-46F90ECE4C36}"/>
                </a:ext>
              </a:extLst>
            </p:cNvPr>
            <p:cNvSpPr/>
            <p:nvPr/>
          </p:nvSpPr>
          <p:spPr bwMode="auto">
            <a:xfrm>
              <a:off x="3585409" y="418743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C</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33">
              <a:extLst>
                <a:ext uri="{FF2B5EF4-FFF2-40B4-BE49-F238E27FC236}">
                  <a16:creationId xmlns:a16="http://schemas.microsoft.com/office/drawing/2014/main" id="{60194EC2-27FA-4E2B-8E32-55B8A003AF0B}"/>
                </a:ext>
              </a:extLst>
            </p:cNvPr>
            <p:cNvSpPr/>
            <p:nvPr/>
          </p:nvSpPr>
          <p:spPr bwMode="auto">
            <a:xfrm>
              <a:off x="4249254" y="419111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latin typeface="+mj-lt"/>
                </a:rPr>
                <a:t>Both</a:t>
              </a:r>
              <a:r>
                <a:rPr lang="en-US" sz="2000">
                  <a:solidFill>
                    <a:schemeClr val="tx1"/>
                  </a:solidFill>
                </a:rPr>
                <a:t> Resolution rate and Escalation rate</a:t>
              </a:r>
            </a:p>
          </p:txBody>
        </p:sp>
      </p:grpSp>
      <p:grpSp>
        <p:nvGrpSpPr>
          <p:cNvPr id="13" name="Group 12">
            <a:extLst>
              <a:ext uri="{FF2B5EF4-FFF2-40B4-BE49-F238E27FC236}">
                <a16:creationId xmlns:a16="http://schemas.microsoft.com/office/drawing/2014/main" id="{732E7AF0-D3C1-4071-9C94-9F57E39C140A}"/>
              </a:ext>
              <a:ext uri="{C183D7F6-B498-43B3-948B-1728B52AA6E4}">
                <adec:decorative xmlns:adec="http://schemas.microsoft.com/office/drawing/2017/decorative" val="1"/>
              </a:ext>
            </a:extLst>
          </p:cNvPr>
          <p:cNvGrpSpPr/>
          <p:nvPr/>
        </p:nvGrpSpPr>
        <p:grpSpPr>
          <a:xfrm>
            <a:off x="4013155" y="5228554"/>
            <a:ext cx="8226822" cy="580525"/>
            <a:chOff x="4013155" y="5228554"/>
            <a:chExt cx="8226822" cy="580525"/>
          </a:xfrm>
        </p:grpSpPr>
        <p:sp>
          <p:nvSpPr>
            <p:cNvPr id="41" name="Oval 40">
              <a:extLst>
                <a:ext uri="{FF2B5EF4-FFF2-40B4-BE49-F238E27FC236}">
                  <a16:creationId xmlns:a16="http://schemas.microsoft.com/office/drawing/2014/main" id="{9ABF7E4F-5BF6-46B0-8AF8-FB0863B7778B}"/>
                </a:ext>
              </a:extLst>
            </p:cNvPr>
            <p:cNvSpPr/>
            <p:nvPr/>
          </p:nvSpPr>
          <p:spPr bwMode="auto">
            <a:xfrm>
              <a:off x="4013155" y="522855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D</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16B7267-3999-436A-96F3-545A690C0275}"/>
                </a:ext>
              </a:extLst>
            </p:cNvPr>
            <p:cNvSpPr/>
            <p:nvPr/>
          </p:nvSpPr>
          <p:spPr bwMode="auto">
            <a:xfrm>
              <a:off x="4677000" y="523222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Non-engagement rate</a:t>
              </a:r>
            </a:p>
          </p:txBody>
        </p:sp>
      </p:gr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79815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3">
            <a:extLst>
              <a:ext uri="{FF2B5EF4-FFF2-40B4-BE49-F238E27FC236}">
                <a16:creationId xmlns:a16="http://schemas.microsoft.com/office/drawing/2014/main" id="{F2E6DA93-73A0-413D-9F31-650827F279CA}"/>
              </a:ext>
              <a:ext uri="{C183D7F6-B498-43B3-948B-1728B52AA6E4}">
                <adec:decorative xmlns:adec="http://schemas.microsoft.com/office/drawing/2017/decorative" val="1"/>
              </a:ext>
            </a:extLst>
          </p:cNvPr>
          <p:cNvSpPr txBox="1">
            <a:spLocks/>
          </p:cNvSpPr>
          <p:nvPr/>
        </p:nvSpPr>
        <p:spPr>
          <a:xfrm>
            <a:off x="3585409" y="5889487"/>
            <a:ext cx="8606591" cy="646331"/>
          </a:xfrm>
          <a:prstGeom prst="rect">
            <a:avLst/>
          </a:prstGeom>
          <a:solidFill>
            <a:schemeClr val="tx2">
              <a:lumMod val="20000"/>
              <a:lumOff val="80000"/>
            </a:schemeClr>
          </a:solidFill>
          <a:ln w="6350">
            <a:noFill/>
          </a:ln>
        </p:spPr>
        <p:txBody>
          <a:bodyPr wrap="square" lIns="1645920" anchor="ctr">
            <a:noAutofit/>
          </a:bodyPr>
          <a:lstStyle>
            <a:defPPr>
              <a:defRPr lang="en-US"/>
            </a:defPPr>
            <a:lvl1pPr marR="0" lvl="0" indent="0" algn="ctr" fontAlgn="auto">
              <a:lnSpc>
                <a:spcPct val="100000"/>
              </a:lnSpc>
              <a:spcBef>
                <a:spcPts val="0"/>
              </a:spcBef>
              <a:spcAft>
                <a:spcPts val="0"/>
              </a:spcAft>
              <a:buClrTx/>
              <a:buSzPct val="90000"/>
              <a:buFont typeface="Wingdings" panose="05000000000000000000" pitchFamily="2" charset="2"/>
              <a:buNone/>
              <a:tabLst/>
              <a:defRPr kumimoji="0" sz="1800" b="0" i="0" u="none" strike="noStrike" cap="none" spc="-49" normalizeH="0" baseline="0">
                <a:ln>
                  <a:noFill/>
                </a:ln>
                <a:solidFill>
                  <a:schemeClr val="tx2"/>
                </a:solidFill>
                <a:effectLst/>
                <a:uLnTx/>
                <a:uFillTx/>
                <a:latin typeface="Segoe UI Semibold"/>
                <a:cs typeface="Calibri"/>
              </a:defRPr>
            </a:lvl1pPr>
            <a:lvl2pPr marL="0" marR="0" indent="0" fontAlgn="auto">
              <a:lnSpc>
                <a:spcPct val="100000"/>
              </a:lnSpc>
              <a:spcBef>
                <a:spcPts val="0"/>
              </a:spcBef>
              <a:spcAft>
                <a:spcPts val="0"/>
              </a:spcAft>
              <a:buClrTx/>
              <a:buSzPct val="90000"/>
              <a:buFont typeface="Wingdings" panose="05000000000000000000" pitchFamily="2" charset="2"/>
              <a:buNone/>
              <a:tabLst/>
              <a:defRPr sz="1961"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176" b="1" spc="0" baseline="0"/>
            </a:lvl5pPr>
            <a:lvl6pPr marL="2285916" indent="0">
              <a:spcBef>
                <a:spcPct val="20000"/>
              </a:spcBef>
              <a:buFont typeface="Arial" pitchFamily="34" charset="0"/>
              <a:buNone/>
              <a:defRPr sz="1961"/>
            </a:lvl6pPr>
            <a:lvl7pPr marL="0" indent="0">
              <a:lnSpc>
                <a:spcPct val="100000"/>
              </a:lnSpc>
              <a:spcBef>
                <a:spcPts val="0"/>
              </a:spcBef>
              <a:spcAft>
                <a:spcPts val="0"/>
              </a:spcAft>
              <a:buFont typeface="Arial" pitchFamily="34" charset="0"/>
              <a:buNone/>
              <a:defRPr sz="1176"/>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algn="l"/>
            <a:endParaRPr lang="en-US" dirty="0"/>
          </a:p>
        </p:txBody>
      </p:sp>
      <p:pic>
        <p:nvPicPr>
          <p:cNvPr id="31" name="Picture 30">
            <a:extLst>
              <a:ext uri="{FF2B5EF4-FFF2-40B4-BE49-F238E27FC236}">
                <a16:creationId xmlns:a16="http://schemas.microsoft.com/office/drawing/2014/main" id="{577933C7-4CF6-48FF-9C94-393551044D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1/3</a:t>
            </a:r>
          </a:p>
        </p:txBody>
      </p:sp>
      <p:sp>
        <p:nvSpPr>
          <p:cNvPr id="19" name="Rectangle 18">
            <a:extLst>
              <a:ext uri="{FF2B5EF4-FFF2-40B4-BE49-F238E27FC236}">
                <a16:creationId xmlns:a16="http://schemas.microsoft.com/office/drawing/2014/main" id="{A6084467-6E55-415B-9FA8-B6D6A3E00EB4}"/>
              </a:ext>
            </a:extLst>
          </p:cNvPr>
          <p:cNvSpPr/>
          <p:nvPr/>
        </p:nvSpPr>
        <p:spPr>
          <a:xfrm>
            <a:off x="449263" y="3778540"/>
            <a:ext cx="2661773" cy="120032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2"/>
                </a:solidFill>
                <a:effectLst/>
                <a:uLnTx/>
                <a:uFillTx/>
                <a:latin typeface="Segoe UI"/>
                <a:ea typeface="+mn-ea"/>
                <a:cs typeface="+mn-cs"/>
              </a:rPr>
              <a:t>If abandon rate increases, which rate will decrease?</a:t>
            </a:r>
          </a:p>
        </p:txBody>
      </p:sp>
      <p:grpSp>
        <p:nvGrpSpPr>
          <p:cNvPr id="29" name="Group 28">
            <a:extLst>
              <a:ext uri="{FF2B5EF4-FFF2-40B4-BE49-F238E27FC236}">
                <a16:creationId xmlns:a16="http://schemas.microsoft.com/office/drawing/2014/main" id="{93A00268-60A4-428E-A366-4B6E0F0D2AC2}"/>
              </a:ext>
              <a:ext uri="{C183D7F6-B498-43B3-948B-1728B52AA6E4}">
                <adec:decorative xmlns:adec="http://schemas.microsoft.com/office/drawing/2017/decorative" val="1"/>
              </a:ext>
            </a:extLst>
          </p:cNvPr>
          <p:cNvGrpSpPr/>
          <p:nvPr/>
        </p:nvGrpSpPr>
        <p:grpSpPr>
          <a:xfrm>
            <a:off x="2717622" y="2105209"/>
            <a:ext cx="8226822" cy="580525"/>
            <a:chOff x="2717622" y="2105209"/>
            <a:chExt cx="8226822" cy="580525"/>
          </a:xfrm>
        </p:grpSpPr>
        <p:sp>
          <p:nvSpPr>
            <p:cNvPr id="6" name="Oval 5">
              <a:extLst>
                <a:ext uri="{FF2B5EF4-FFF2-40B4-BE49-F238E27FC236}">
                  <a16:creationId xmlns:a16="http://schemas.microsoft.com/office/drawing/2014/main" id="{06074430-E88F-4E64-9F2C-F1A28CDAA460}"/>
                </a:ext>
              </a:extLst>
            </p:cNvPr>
            <p:cNvSpPr/>
            <p:nvPr/>
          </p:nvSpPr>
          <p:spPr bwMode="auto">
            <a:xfrm>
              <a:off x="2717622" y="210520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381467" y="210888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Engagement rate</a:t>
              </a:r>
            </a:p>
          </p:txBody>
        </p:sp>
      </p:grpSp>
      <p:grpSp>
        <p:nvGrpSpPr>
          <p:cNvPr id="32" name="Group 31">
            <a:extLst>
              <a:ext uri="{FF2B5EF4-FFF2-40B4-BE49-F238E27FC236}">
                <a16:creationId xmlns:a16="http://schemas.microsoft.com/office/drawing/2014/main" id="{515E5324-A28E-47F8-B48D-6F5E261009BE}"/>
              </a:ext>
              <a:ext uri="{C183D7F6-B498-43B3-948B-1728B52AA6E4}">
                <adec:decorative xmlns:adec="http://schemas.microsoft.com/office/drawing/2017/decorative" val="1"/>
              </a:ext>
            </a:extLst>
          </p:cNvPr>
          <p:cNvGrpSpPr/>
          <p:nvPr/>
        </p:nvGrpSpPr>
        <p:grpSpPr>
          <a:xfrm>
            <a:off x="3147255" y="3146324"/>
            <a:ext cx="8226822" cy="580525"/>
            <a:chOff x="3147255" y="3146324"/>
            <a:chExt cx="8226822" cy="580525"/>
          </a:xfrm>
        </p:grpSpPr>
        <p:sp>
          <p:nvSpPr>
            <p:cNvPr id="28" name="Oval 27">
              <a:extLst>
                <a:ext uri="{FF2B5EF4-FFF2-40B4-BE49-F238E27FC236}">
                  <a16:creationId xmlns:a16="http://schemas.microsoft.com/office/drawing/2014/main" id="{D0F7B89F-DDE5-40FC-BAA7-C2855076C33B}"/>
                </a:ext>
              </a:extLst>
            </p:cNvPr>
            <p:cNvSpPr/>
            <p:nvPr/>
          </p:nvSpPr>
          <p:spPr bwMode="auto">
            <a:xfrm>
              <a:off x="3147255" y="3146324"/>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1635494B-E719-440E-A6D7-797E23D7F159}"/>
                </a:ext>
              </a:extLst>
            </p:cNvPr>
            <p:cNvSpPr/>
            <p:nvPr/>
          </p:nvSpPr>
          <p:spPr bwMode="auto">
            <a:xfrm>
              <a:off x="3811100" y="314999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accent4">
                      <a:lumMod val="60000"/>
                      <a:lumOff val="40000"/>
                    </a:schemeClr>
                  </a:solidFill>
                  <a:latin typeface="+mj-lt"/>
                </a:rPr>
                <a:t>Either Resolution rate or Escalation rate</a:t>
              </a:r>
            </a:p>
          </p:txBody>
        </p:sp>
      </p:grpSp>
      <p:grpSp>
        <p:nvGrpSpPr>
          <p:cNvPr id="43" name="Group 42">
            <a:extLst>
              <a:ext uri="{FF2B5EF4-FFF2-40B4-BE49-F238E27FC236}">
                <a16:creationId xmlns:a16="http://schemas.microsoft.com/office/drawing/2014/main" id="{8EE8ECE3-A2CF-441C-93C5-E0233336B7C7}"/>
              </a:ext>
              <a:ext uri="{C183D7F6-B498-43B3-948B-1728B52AA6E4}">
                <adec:decorative xmlns:adec="http://schemas.microsoft.com/office/drawing/2017/decorative" val="1"/>
              </a:ext>
            </a:extLst>
          </p:cNvPr>
          <p:cNvGrpSpPr/>
          <p:nvPr/>
        </p:nvGrpSpPr>
        <p:grpSpPr>
          <a:xfrm>
            <a:off x="3585409" y="4187439"/>
            <a:ext cx="8226822" cy="580525"/>
            <a:chOff x="3585409" y="4187439"/>
            <a:chExt cx="8226822" cy="580525"/>
          </a:xfrm>
        </p:grpSpPr>
        <p:sp>
          <p:nvSpPr>
            <p:cNvPr id="35" name="Oval 34">
              <a:extLst>
                <a:ext uri="{FF2B5EF4-FFF2-40B4-BE49-F238E27FC236}">
                  <a16:creationId xmlns:a16="http://schemas.microsoft.com/office/drawing/2014/main" id="{4C65AE8F-1C20-4E2A-89BE-46F90ECE4C36}"/>
                </a:ext>
              </a:extLst>
            </p:cNvPr>
            <p:cNvSpPr/>
            <p:nvPr/>
          </p:nvSpPr>
          <p:spPr bwMode="auto">
            <a:xfrm>
              <a:off x="3585409" y="418743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C</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33">
              <a:extLst>
                <a:ext uri="{FF2B5EF4-FFF2-40B4-BE49-F238E27FC236}">
                  <a16:creationId xmlns:a16="http://schemas.microsoft.com/office/drawing/2014/main" id="{60194EC2-27FA-4E2B-8E32-55B8A003AF0B}"/>
                </a:ext>
              </a:extLst>
            </p:cNvPr>
            <p:cNvSpPr/>
            <p:nvPr/>
          </p:nvSpPr>
          <p:spPr bwMode="auto">
            <a:xfrm>
              <a:off x="4249254" y="419111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latin typeface="+mj-lt"/>
                </a:rPr>
                <a:t>Both</a:t>
              </a:r>
              <a:r>
                <a:rPr lang="en-US" sz="2000">
                  <a:solidFill>
                    <a:schemeClr val="tx1"/>
                  </a:solidFill>
                </a:rPr>
                <a:t> Resolution rate and Escalation rate</a:t>
              </a:r>
            </a:p>
          </p:txBody>
        </p:sp>
      </p:grpSp>
      <p:grpSp>
        <p:nvGrpSpPr>
          <p:cNvPr id="45" name="Group 44">
            <a:extLst>
              <a:ext uri="{FF2B5EF4-FFF2-40B4-BE49-F238E27FC236}">
                <a16:creationId xmlns:a16="http://schemas.microsoft.com/office/drawing/2014/main" id="{24747CCB-AF40-43B1-BAB9-619163D64F8D}"/>
              </a:ext>
              <a:ext uri="{C183D7F6-B498-43B3-948B-1728B52AA6E4}">
                <adec:decorative xmlns:adec="http://schemas.microsoft.com/office/drawing/2017/decorative" val="1"/>
              </a:ext>
            </a:extLst>
          </p:cNvPr>
          <p:cNvGrpSpPr/>
          <p:nvPr/>
        </p:nvGrpSpPr>
        <p:grpSpPr>
          <a:xfrm>
            <a:off x="4013155" y="5228554"/>
            <a:ext cx="8226822" cy="580525"/>
            <a:chOff x="4013155" y="5228554"/>
            <a:chExt cx="8226822" cy="580525"/>
          </a:xfrm>
        </p:grpSpPr>
        <p:sp>
          <p:nvSpPr>
            <p:cNvPr id="41" name="Oval 40">
              <a:extLst>
                <a:ext uri="{FF2B5EF4-FFF2-40B4-BE49-F238E27FC236}">
                  <a16:creationId xmlns:a16="http://schemas.microsoft.com/office/drawing/2014/main" id="{9ABF7E4F-5BF6-46B0-8AF8-FB0863B7778B}"/>
                </a:ext>
              </a:extLst>
            </p:cNvPr>
            <p:cNvSpPr/>
            <p:nvPr/>
          </p:nvSpPr>
          <p:spPr bwMode="auto">
            <a:xfrm>
              <a:off x="4013155" y="522855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D</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16B7267-3999-436A-96F3-545A690C0275}"/>
                </a:ext>
              </a:extLst>
            </p:cNvPr>
            <p:cNvSpPr/>
            <p:nvPr/>
          </p:nvSpPr>
          <p:spPr bwMode="auto">
            <a:xfrm>
              <a:off x="4677000" y="523222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Non-engagement rate</a:t>
              </a:r>
            </a:p>
          </p:txBody>
        </p:sp>
      </p:grpSp>
      <p:sp>
        <p:nvSpPr>
          <p:cNvPr id="25" name="Content Placeholder 3">
            <a:extLst>
              <a:ext uri="{FF2B5EF4-FFF2-40B4-BE49-F238E27FC236}">
                <a16:creationId xmlns:a16="http://schemas.microsoft.com/office/drawing/2014/main" id="{A94173B8-AB20-406E-8E23-2AF07B94EAAF}"/>
              </a:ext>
              <a:ext uri="{C183D7F6-B498-43B3-948B-1728B52AA6E4}">
                <adec:decorative xmlns:adec="http://schemas.microsoft.com/office/drawing/2017/decorative" val="0"/>
              </a:ext>
            </a:extLst>
          </p:cNvPr>
          <p:cNvSpPr txBox="1">
            <a:spLocks/>
          </p:cNvSpPr>
          <p:nvPr/>
        </p:nvSpPr>
        <p:spPr>
          <a:xfrm>
            <a:off x="4931808" y="5889487"/>
            <a:ext cx="6810250" cy="646331"/>
          </a:xfrm>
          <a:prstGeom prst="rect">
            <a:avLst/>
          </a:prstGeom>
          <a:noFill/>
          <a:ln w="6350">
            <a:noFill/>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Pct val="90000"/>
              <a:buFont typeface="Wingdings" panose="05000000000000000000" pitchFamily="2" charset="2"/>
              <a:buNone/>
              <a:tabLst/>
              <a:defRPr kumimoji="0" sz="1800" b="0" i="0" u="none" strike="noStrike" cap="none" spc="-49" normalizeH="0" baseline="0">
                <a:ln>
                  <a:noFill/>
                </a:ln>
                <a:solidFill>
                  <a:schemeClr val="tx2"/>
                </a:solidFill>
                <a:effectLst/>
                <a:uLnTx/>
                <a:uFillTx/>
                <a:latin typeface="Segoe UI Semibold"/>
                <a:cs typeface="Calibri"/>
              </a:defRPr>
            </a:lvl1pPr>
            <a:lvl2pPr marL="0" marR="0" indent="0" fontAlgn="auto">
              <a:lnSpc>
                <a:spcPct val="100000"/>
              </a:lnSpc>
              <a:spcBef>
                <a:spcPts val="0"/>
              </a:spcBef>
              <a:spcAft>
                <a:spcPts val="0"/>
              </a:spcAft>
              <a:buClrTx/>
              <a:buSzPct val="90000"/>
              <a:buFont typeface="Wingdings" panose="05000000000000000000" pitchFamily="2" charset="2"/>
              <a:buNone/>
              <a:tabLst/>
              <a:defRPr sz="1961"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176" b="1" spc="0" baseline="0"/>
            </a:lvl5pPr>
            <a:lvl6pPr marL="2285916" indent="0">
              <a:spcBef>
                <a:spcPct val="20000"/>
              </a:spcBef>
              <a:buFont typeface="Arial" pitchFamily="34" charset="0"/>
              <a:buNone/>
              <a:defRPr sz="1961"/>
            </a:lvl6pPr>
            <a:lvl7pPr marL="0" indent="0">
              <a:lnSpc>
                <a:spcPct val="100000"/>
              </a:lnSpc>
              <a:spcBef>
                <a:spcPts val="0"/>
              </a:spcBef>
              <a:spcAft>
                <a:spcPts val="0"/>
              </a:spcAft>
              <a:buFont typeface="Arial" pitchFamily="34" charset="0"/>
              <a:buNone/>
              <a:defRPr sz="1176"/>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en-US" dirty="0"/>
              <a:t>Abandon rate + Resolution rate + escalation rate = 1</a:t>
            </a:r>
          </a:p>
        </p:txBody>
      </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09779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F1E2AB-BFF8-404C-9E79-9C2D327AA07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Q2: How would you improve this session?</a:t>
            </a:r>
          </a:p>
        </p:txBody>
      </p:sp>
      <p:pic>
        <p:nvPicPr>
          <p:cNvPr id="26" name="Content Placeholder 4" descr="A screenshot of a conversation between two people">
            <a:extLst>
              <a:ext uri="{FF2B5EF4-FFF2-40B4-BE49-F238E27FC236}">
                <a16:creationId xmlns:a16="http://schemas.microsoft.com/office/drawing/2014/main" id="{D05FD4B3-57BA-4D45-8A31-39E652BE4D82}"/>
              </a:ext>
            </a:extLst>
          </p:cNvPr>
          <p:cNvPicPr>
            <a:picLocks noChangeAspect="1"/>
          </p:cNvPicPr>
          <p:nvPr/>
        </p:nvPicPr>
        <p:blipFill rotWithShape="1">
          <a:blip r:embed="rId3"/>
          <a:srcRect r="1427"/>
          <a:stretch/>
        </p:blipFill>
        <p:spPr>
          <a:xfrm>
            <a:off x="466607" y="2177143"/>
            <a:ext cx="3079360" cy="4374988"/>
          </a:xfrm>
          <a:prstGeom prst="rect">
            <a:avLst/>
          </a:prstGeom>
        </p:spPr>
      </p:pic>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8" y="273245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new topics</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Re-design this topic</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382502"/>
            <a:ext cx="45396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Add more trigger phrases</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395180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44EDCF-6E55-4EE7-A8E4-0D562858CA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2/3</a:t>
            </a:r>
          </a:p>
        </p:txBody>
      </p:sp>
      <p:pic>
        <p:nvPicPr>
          <p:cNvPr id="26" name="Content Placeholder 4" descr="A screenshot of a conversation between two people">
            <a:extLst>
              <a:ext uri="{FF2B5EF4-FFF2-40B4-BE49-F238E27FC236}">
                <a16:creationId xmlns:a16="http://schemas.microsoft.com/office/drawing/2014/main" id="{D05FD4B3-57BA-4D45-8A31-39E652BE4D82}"/>
              </a:ext>
            </a:extLst>
          </p:cNvPr>
          <p:cNvPicPr>
            <a:picLocks noChangeAspect="1"/>
          </p:cNvPicPr>
          <p:nvPr/>
        </p:nvPicPr>
        <p:blipFill rotWithShape="1">
          <a:blip r:embed="rId3"/>
          <a:srcRect r="1427"/>
          <a:stretch/>
        </p:blipFill>
        <p:spPr>
          <a:xfrm>
            <a:off x="466607" y="2177143"/>
            <a:ext cx="3079360" cy="4374988"/>
          </a:xfrm>
          <a:prstGeom prst="rect">
            <a:avLst/>
          </a:prstGeom>
        </p:spPr>
      </p:pic>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A</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9" y="2732458"/>
            <a:ext cx="5454130"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defRPr/>
            </a:pPr>
            <a:r>
              <a:rPr lang="en-US" sz="2000" dirty="0">
                <a:solidFill>
                  <a:schemeClr val="accent4">
                    <a:lumMod val="60000"/>
                    <a:lumOff val="40000"/>
                  </a:schemeClr>
                </a:solidFill>
                <a:latin typeface="+mj-lt"/>
              </a:rPr>
              <a:t>Add new topics</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Re-design this topic</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C</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382502"/>
            <a:ext cx="45396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defRPr/>
            </a:pPr>
            <a:r>
              <a:rPr lang="en-US" sz="2000">
                <a:solidFill>
                  <a:schemeClr val="accent4">
                    <a:lumMod val="60000"/>
                    <a:lumOff val="40000"/>
                  </a:schemeClr>
                </a:solidFill>
                <a:latin typeface="+mj-lt"/>
              </a:rPr>
              <a:t>Add more trigger phrases</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36119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82C8917-E48F-4F65-BA37-70C4439E37DC}"/>
              </a:ext>
            </a:extLst>
          </p:cNvPr>
          <p:cNvSpPr txBox="1">
            <a:spLocks noGrp="1"/>
          </p:cNvSpPr>
          <p:nvPr>
            <p:ph type="title" idx="4294967295"/>
          </p:nvPr>
        </p:nvSpPr>
        <p:spPr>
          <a:xfrm>
            <a:off x="463777" y="307055"/>
            <a:ext cx="4419620"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Power Virtual Agents </a:t>
            </a:r>
            <a:b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Lifecycle</a:t>
            </a:r>
          </a:p>
        </p:txBody>
      </p:sp>
      <p:pic>
        <p:nvPicPr>
          <p:cNvPr id="18" name="Graphic 17" descr="Icon of a rocket">
            <a:extLst>
              <a:ext uri="{FF2B5EF4-FFF2-40B4-BE49-F238E27FC236}">
                <a16:creationId xmlns:a16="http://schemas.microsoft.com/office/drawing/2014/main" id="{289299D2-EC7B-43B0-96F8-759FC0F08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2255" y="2503182"/>
            <a:ext cx="1874776" cy="1746804"/>
          </a:xfrm>
          <a:prstGeom prst="rect">
            <a:avLst/>
          </a:prstGeom>
        </p:spPr>
      </p:pic>
      <p:sp>
        <p:nvSpPr>
          <p:cNvPr id="19" name="Arc 18" descr="A group of arcs connecting all the points in circular motion">
            <a:extLst>
              <a:ext uri="{FF2B5EF4-FFF2-40B4-BE49-F238E27FC236}">
                <a16:creationId xmlns:a16="http://schemas.microsoft.com/office/drawing/2014/main" id="{DC75B61F-02DE-4A5F-8FF8-2B296D71B8C7}"/>
              </a:ext>
            </a:extLst>
          </p:cNvPr>
          <p:cNvSpPr/>
          <p:nvPr/>
        </p:nvSpPr>
        <p:spPr bwMode="auto">
          <a:xfrm rot="18790168">
            <a:off x="4643689" y="2085468"/>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337B1018-AA26-4019-A73E-26776AFC7C91}"/>
              </a:ext>
              <a:ext uri="{C183D7F6-B498-43B3-948B-1728B52AA6E4}">
                <adec:decorative xmlns:adec="http://schemas.microsoft.com/office/drawing/2017/decorative" val="1"/>
              </a:ext>
            </a:extLst>
          </p:cNvPr>
          <p:cNvGrpSpPr/>
          <p:nvPr/>
        </p:nvGrpSpPr>
        <p:grpSpPr>
          <a:xfrm>
            <a:off x="5064815" y="292100"/>
            <a:ext cx="2029655" cy="1902128"/>
            <a:chOff x="5064815" y="292100"/>
            <a:chExt cx="2029655" cy="1902128"/>
          </a:xfrm>
        </p:grpSpPr>
        <p:sp>
          <p:nvSpPr>
            <p:cNvPr id="26" name="Rectangle 25">
              <a:extLst>
                <a:ext uri="{FF2B5EF4-FFF2-40B4-BE49-F238E27FC236}">
                  <a16:creationId xmlns:a16="http://schemas.microsoft.com/office/drawing/2014/main" id="{4BC84AFC-CF30-467B-8CAA-DBF4D5809F92}"/>
                </a:ext>
              </a:extLst>
            </p:cNvPr>
            <p:cNvSpPr/>
            <p:nvPr/>
          </p:nvSpPr>
          <p:spPr bwMode="auto">
            <a:xfrm>
              <a:off x="5158668" y="1525187"/>
              <a:ext cx="1841950" cy="365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pPr>
              <a:r>
                <a:rPr lang="en-IN" sz="1200" dirty="0">
                  <a:solidFill>
                    <a:schemeClr val="tx1"/>
                  </a:solidFill>
                  <a:latin typeface="+mj-lt"/>
                  <a:ea typeface="Segoe UI" pitchFamily="34" charset="0"/>
                  <a:cs typeface="Segoe UI" pitchFamily="34" charset="0"/>
                </a:rPr>
                <a:t>Create Bot using simple, graphical interface</a:t>
              </a:r>
            </a:p>
          </p:txBody>
        </p:sp>
        <p:pic>
          <p:nvPicPr>
            <p:cNvPr id="27" name="Picture 26" descr="A screenshot of Power Virtual Agents of creating a new bot">
              <a:extLst>
                <a:ext uri="{FF2B5EF4-FFF2-40B4-BE49-F238E27FC236}">
                  <a16:creationId xmlns:a16="http://schemas.microsoft.com/office/drawing/2014/main" id="{12B04EBF-CE0D-4AE7-BDE8-E72E6003878C}"/>
                </a:ext>
              </a:extLst>
            </p:cNvPr>
            <p:cNvPicPr>
              <a:picLocks noChangeAspect="1"/>
            </p:cNvPicPr>
            <p:nvPr/>
          </p:nvPicPr>
          <p:blipFill rotWithShape="1">
            <a:blip r:embed="rId5"/>
            <a:srcRect l="42184" t="4754" r="42184" b="79648"/>
            <a:stretch/>
          </p:blipFill>
          <p:spPr>
            <a:xfrm>
              <a:off x="5064815" y="292100"/>
              <a:ext cx="2029655" cy="1139194"/>
            </a:xfrm>
            <a:prstGeom prst="rect">
              <a:avLst/>
            </a:prstGeom>
          </p:spPr>
        </p:pic>
        <p:sp>
          <p:nvSpPr>
            <p:cNvPr id="28" name="Freeform: Shape 27">
              <a:extLst>
                <a:ext uri="{FF2B5EF4-FFF2-40B4-BE49-F238E27FC236}">
                  <a16:creationId xmlns:a16="http://schemas.microsoft.com/office/drawing/2014/main" id="{E87C6FE1-D1BD-4648-9BFF-C36B52F9EA21}"/>
                </a:ext>
                <a:ext uri="{C183D7F6-B498-43B3-948B-1728B52AA6E4}">
                  <adec:decorative xmlns:adec="http://schemas.microsoft.com/office/drawing/2017/decorative" val="1"/>
                </a:ext>
              </a:extLst>
            </p:cNvPr>
            <p:cNvSpPr/>
            <p:nvPr/>
          </p:nvSpPr>
          <p:spPr>
            <a:xfrm>
              <a:off x="5970881" y="1976704"/>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spcBef>
                  <a:spcPct val="0"/>
                </a:spcBef>
                <a:buNone/>
              </a:pPr>
              <a:endParaRPr lang="en-US" sz="3100" kern="1200">
                <a:solidFill>
                  <a:schemeClr val="tx1"/>
                </a:solidFill>
              </a:endParaRPr>
            </a:p>
          </p:txBody>
        </p:sp>
      </p:grpSp>
      <p:grpSp>
        <p:nvGrpSpPr>
          <p:cNvPr id="29" name="Group 28">
            <a:extLst>
              <a:ext uri="{FF2B5EF4-FFF2-40B4-BE49-F238E27FC236}">
                <a16:creationId xmlns:a16="http://schemas.microsoft.com/office/drawing/2014/main" id="{11B2754E-E1FE-4D61-95B7-A3F37C3DAD5C}"/>
              </a:ext>
              <a:ext uri="{C183D7F6-B498-43B3-948B-1728B52AA6E4}">
                <adec:decorative xmlns:adec="http://schemas.microsoft.com/office/drawing/2017/decorative" val="1"/>
              </a:ext>
            </a:extLst>
          </p:cNvPr>
          <p:cNvGrpSpPr/>
          <p:nvPr/>
        </p:nvGrpSpPr>
        <p:grpSpPr>
          <a:xfrm>
            <a:off x="7021929" y="1889571"/>
            <a:ext cx="4816695" cy="1158367"/>
            <a:chOff x="7021929" y="1889571"/>
            <a:chExt cx="4816695" cy="1158367"/>
          </a:xfrm>
        </p:grpSpPr>
        <p:sp>
          <p:nvSpPr>
            <p:cNvPr id="30" name="Rectangle 29">
              <a:extLst>
                <a:ext uri="{FF2B5EF4-FFF2-40B4-BE49-F238E27FC236}">
                  <a16:creationId xmlns:a16="http://schemas.microsoft.com/office/drawing/2014/main" id="{511C76A3-99BD-44DE-979E-C0CFD314BE5D}"/>
                </a:ext>
              </a:extLst>
            </p:cNvPr>
            <p:cNvSpPr/>
            <p:nvPr/>
          </p:nvSpPr>
          <p:spPr bwMode="auto">
            <a:xfrm>
              <a:off x="7511580" y="2354417"/>
              <a:ext cx="2225142" cy="427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Get starter topics to build upon (from FAQs, sites, etc)</a:t>
              </a:r>
            </a:p>
          </p:txBody>
        </p:sp>
        <p:pic>
          <p:nvPicPr>
            <p:cNvPr id="31" name="Picture 30" descr="A screenshot of Power Virtual Agents creating a topic">
              <a:extLst>
                <a:ext uri="{FF2B5EF4-FFF2-40B4-BE49-F238E27FC236}">
                  <a16:creationId xmlns:a16="http://schemas.microsoft.com/office/drawing/2014/main" id="{8D24A6E5-64D8-4DDB-BA52-E139560F0BD1}"/>
                </a:ext>
              </a:extLst>
            </p:cNvPr>
            <p:cNvPicPr>
              <a:picLocks noChangeAspect="1"/>
            </p:cNvPicPr>
            <p:nvPr/>
          </p:nvPicPr>
          <p:blipFill rotWithShape="1">
            <a:blip r:embed="rId6"/>
            <a:srcRect l="70029" t="24209" r="14443" b="59627"/>
            <a:stretch/>
          </p:blipFill>
          <p:spPr>
            <a:xfrm>
              <a:off x="9860287" y="1889571"/>
              <a:ext cx="1978337" cy="1158367"/>
            </a:xfrm>
            <a:prstGeom prst="rect">
              <a:avLst/>
            </a:prstGeom>
          </p:spPr>
        </p:pic>
        <p:sp>
          <p:nvSpPr>
            <p:cNvPr id="32" name="Freeform: Shape 31">
              <a:extLst>
                <a:ext uri="{FF2B5EF4-FFF2-40B4-BE49-F238E27FC236}">
                  <a16:creationId xmlns:a16="http://schemas.microsoft.com/office/drawing/2014/main" id="{B42CCADB-4A21-41D1-AF1C-E3A7412AE557}"/>
                </a:ext>
                <a:ext uri="{C183D7F6-B498-43B3-948B-1728B52AA6E4}">
                  <adec:decorative xmlns:adec="http://schemas.microsoft.com/office/drawing/2017/decorative" val="1"/>
                </a:ext>
              </a:extLst>
            </p:cNvPr>
            <p:cNvSpPr/>
            <p:nvPr/>
          </p:nvSpPr>
          <p:spPr>
            <a:xfrm>
              <a:off x="7021929"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33" name="Group 32">
            <a:extLst>
              <a:ext uri="{FF2B5EF4-FFF2-40B4-BE49-F238E27FC236}">
                <a16:creationId xmlns:a16="http://schemas.microsoft.com/office/drawing/2014/main" id="{18775367-EB11-426A-8463-4DF8AF7A8D5E}"/>
              </a:ext>
              <a:ext uri="{C183D7F6-B498-43B3-948B-1728B52AA6E4}">
                <adec:decorative xmlns:adec="http://schemas.microsoft.com/office/drawing/2017/decorative" val="1"/>
              </a:ext>
            </a:extLst>
          </p:cNvPr>
          <p:cNvGrpSpPr/>
          <p:nvPr/>
        </p:nvGrpSpPr>
        <p:grpSpPr>
          <a:xfrm>
            <a:off x="7402819" y="3339395"/>
            <a:ext cx="4435805" cy="1111833"/>
            <a:chOff x="7402819" y="3339395"/>
            <a:chExt cx="4435805" cy="1111833"/>
          </a:xfrm>
        </p:grpSpPr>
        <p:sp>
          <p:nvSpPr>
            <p:cNvPr id="34" name="Rectangle 33">
              <a:extLst>
                <a:ext uri="{FF2B5EF4-FFF2-40B4-BE49-F238E27FC236}">
                  <a16:creationId xmlns:a16="http://schemas.microsoft.com/office/drawing/2014/main" id="{8913AD5C-55E3-4E5A-A8E6-02804347DDBC}"/>
                </a:ext>
              </a:extLst>
            </p:cNvPr>
            <p:cNvSpPr/>
            <p:nvPr/>
          </p:nvSpPr>
          <p:spPr bwMode="auto">
            <a:xfrm>
              <a:off x="7765828" y="3444965"/>
              <a:ext cx="2225142" cy="388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Author topics with NL, slot extraction, variables, etc</a:t>
              </a:r>
            </a:p>
          </p:txBody>
        </p:sp>
        <p:pic>
          <p:nvPicPr>
            <p:cNvPr id="35" name="Picture 34" descr="A screenshot of Power Virtual Agents coding the bot">
              <a:extLst>
                <a:ext uri="{FF2B5EF4-FFF2-40B4-BE49-F238E27FC236}">
                  <a16:creationId xmlns:a16="http://schemas.microsoft.com/office/drawing/2014/main" id="{B5107152-602B-4351-B1E3-DD5625B29210}"/>
                </a:ext>
              </a:extLst>
            </p:cNvPr>
            <p:cNvPicPr>
              <a:picLocks noChangeAspect="1"/>
            </p:cNvPicPr>
            <p:nvPr/>
          </p:nvPicPr>
          <p:blipFill rotWithShape="1">
            <a:blip r:embed="rId7"/>
            <a:srcRect l="74945" t="54277" r="9321" b="30003"/>
            <a:stretch/>
          </p:blipFill>
          <p:spPr>
            <a:xfrm>
              <a:off x="9860287" y="3339395"/>
              <a:ext cx="1978337" cy="1111833"/>
            </a:xfrm>
            <a:prstGeom prst="rect">
              <a:avLst/>
            </a:prstGeom>
          </p:spPr>
        </p:pic>
        <p:sp>
          <p:nvSpPr>
            <p:cNvPr id="36" name="Freeform: Shape 35">
              <a:extLst>
                <a:ext uri="{FF2B5EF4-FFF2-40B4-BE49-F238E27FC236}">
                  <a16:creationId xmlns:a16="http://schemas.microsoft.com/office/drawing/2014/main" id="{11E1C0B2-BE4C-4A17-A781-29A1135F5E60}"/>
                </a:ext>
                <a:ext uri="{C183D7F6-B498-43B3-948B-1728B52AA6E4}">
                  <adec:decorative xmlns:adec="http://schemas.microsoft.com/office/drawing/2017/decorative" val="1"/>
                </a:ext>
              </a:extLst>
            </p:cNvPr>
            <p:cNvSpPr/>
            <p:nvPr/>
          </p:nvSpPr>
          <p:spPr>
            <a:xfrm>
              <a:off x="7402819"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2" name="Group 1">
            <a:extLst>
              <a:ext uri="{FF2B5EF4-FFF2-40B4-BE49-F238E27FC236}">
                <a16:creationId xmlns:a16="http://schemas.microsoft.com/office/drawing/2014/main" id="{2A428244-20BF-4AD9-AD9E-2FCC34F225F3}"/>
              </a:ext>
              <a:ext uri="{C183D7F6-B498-43B3-948B-1728B52AA6E4}">
                <adec:decorative xmlns:adec="http://schemas.microsoft.com/office/drawing/2017/decorative" val="1"/>
              </a:ext>
            </a:extLst>
          </p:cNvPr>
          <p:cNvGrpSpPr/>
          <p:nvPr/>
        </p:nvGrpSpPr>
        <p:grpSpPr>
          <a:xfrm>
            <a:off x="6788981" y="4592811"/>
            <a:ext cx="2084421" cy="1972418"/>
            <a:chOff x="6788981" y="4592811"/>
            <a:chExt cx="2084421" cy="1972418"/>
          </a:xfrm>
        </p:grpSpPr>
        <p:sp>
          <p:nvSpPr>
            <p:cNvPr id="40" name="Rectangle 39">
              <a:extLst>
                <a:ext uri="{FF2B5EF4-FFF2-40B4-BE49-F238E27FC236}">
                  <a16:creationId xmlns:a16="http://schemas.microsoft.com/office/drawing/2014/main" id="{7C1902ED-3351-4CFF-AB26-4E9C0D593684}"/>
                </a:ext>
              </a:extLst>
            </p:cNvPr>
            <p:cNvSpPr/>
            <p:nvPr/>
          </p:nvSpPr>
          <p:spPr bwMode="auto">
            <a:xfrm>
              <a:off x="6809979" y="4905797"/>
              <a:ext cx="2007037" cy="3793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Integrate Bot with backend APIs using MS Flow</a:t>
              </a:r>
            </a:p>
          </p:txBody>
        </p:sp>
        <p:pic>
          <p:nvPicPr>
            <p:cNvPr id="38" name="Picture 37" descr="A screenshot of Power Virtual Agents integrating MS Flow">
              <a:extLst>
                <a:ext uri="{FF2B5EF4-FFF2-40B4-BE49-F238E27FC236}">
                  <a16:creationId xmlns:a16="http://schemas.microsoft.com/office/drawing/2014/main" id="{2EF71150-50DC-49EC-ADF8-8783F4F0AA5B}"/>
                </a:ext>
              </a:extLst>
            </p:cNvPr>
            <p:cNvPicPr>
              <a:picLocks noChangeAspect="1"/>
            </p:cNvPicPr>
            <p:nvPr/>
          </p:nvPicPr>
          <p:blipFill rotWithShape="1">
            <a:blip r:embed="rId8"/>
            <a:srcRect l="55097" t="78982" r="29263" b="5289"/>
            <a:stretch/>
          </p:blipFill>
          <p:spPr>
            <a:xfrm>
              <a:off x="6807983" y="5396859"/>
              <a:ext cx="2065419" cy="1168370"/>
            </a:xfrm>
            <a:prstGeom prst="rect">
              <a:avLst/>
            </a:prstGeom>
          </p:spPr>
        </p:pic>
        <p:sp>
          <p:nvSpPr>
            <p:cNvPr id="41" name="Freeform: Shape 40">
              <a:extLst>
                <a:ext uri="{FF2B5EF4-FFF2-40B4-BE49-F238E27FC236}">
                  <a16:creationId xmlns:a16="http://schemas.microsoft.com/office/drawing/2014/main" id="{6B04E952-47BD-42AA-BF9B-7E2EE7743E65}"/>
                </a:ext>
                <a:ext uri="{C183D7F6-B498-43B3-948B-1728B52AA6E4}">
                  <adec:decorative xmlns:adec="http://schemas.microsoft.com/office/drawing/2017/decorative" val="1"/>
                </a:ext>
              </a:extLst>
            </p:cNvPr>
            <p:cNvSpPr/>
            <p:nvPr/>
          </p:nvSpPr>
          <p:spPr>
            <a:xfrm>
              <a:off x="6788981"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50" name="Group 49">
            <a:extLst>
              <a:ext uri="{FF2B5EF4-FFF2-40B4-BE49-F238E27FC236}">
                <a16:creationId xmlns:a16="http://schemas.microsoft.com/office/drawing/2014/main" id="{83935CF6-497E-47B8-AF94-F63F8747B66E}"/>
              </a:ext>
              <a:ext uri="{C183D7F6-B498-43B3-948B-1728B52AA6E4}">
                <adec:decorative xmlns:adec="http://schemas.microsoft.com/office/drawing/2017/decorative" val="1"/>
              </a:ext>
            </a:extLst>
          </p:cNvPr>
          <p:cNvGrpSpPr/>
          <p:nvPr/>
        </p:nvGrpSpPr>
        <p:grpSpPr>
          <a:xfrm>
            <a:off x="3408480" y="4592811"/>
            <a:ext cx="1996489" cy="1973089"/>
            <a:chOff x="3408480" y="4592811"/>
            <a:chExt cx="1996489" cy="1973089"/>
          </a:xfrm>
        </p:grpSpPr>
        <p:sp>
          <p:nvSpPr>
            <p:cNvPr id="51" name="Rectangle 50">
              <a:extLst>
                <a:ext uri="{FF2B5EF4-FFF2-40B4-BE49-F238E27FC236}">
                  <a16:creationId xmlns:a16="http://schemas.microsoft.com/office/drawing/2014/main" id="{C7B62BD1-F1DF-45F8-ABAF-DAA43CD34CEF}"/>
                </a:ext>
              </a:extLst>
            </p:cNvPr>
            <p:cNvSpPr/>
            <p:nvPr/>
          </p:nvSpPr>
          <p:spPr bwMode="auto">
            <a:xfrm>
              <a:off x="3569732" y="4905797"/>
              <a:ext cx="1835236" cy="356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Extend Bot with BF Skills</a:t>
              </a:r>
              <a:br>
                <a:rPr lang="en-IN" sz="1200" dirty="0">
                  <a:solidFill>
                    <a:schemeClr val="tx1"/>
                  </a:solidFill>
                  <a:latin typeface="+mj-lt"/>
                  <a:ea typeface="Segoe UI" pitchFamily="34" charset="0"/>
                  <a:cs typeface="Segoe UI" pitchFamily="34" charset="0"/>
                </a:rPr>
              </a:br>
              <a:r>
                <a:rPr lang="en-IN" sz="1200" dirty="0">
                  <a:solidFill>
                    <a:schemeClr val="tx1"/>
                  </a:solidFill>
                  <a:latin typeface="+mj-lt"/>
                  <a:ea typeface="Segoe UI" pitchFamily="34" charset="0"/>
                  <a:cs typeface="Segoe UI" pitchFamily="34" charset="0"/>
                </a:rPr>
                <a:t>for complex scenarios</a:t>
              </a:r>
            </a:p>
          </p:txBody>
        </p:sp>
        <p:pic>
          <p:nvPicPr>
            <p:cNvPr id="52" name="Picture 51" descr="A screenshot of Power Virtual Agents coding for complex scenarios">
              <a:extLst>
                <a:ext uri="{FF2B5EF4-FFF2-40B4-BE49-F238E27FC236}">
                  <a16:creationId xmlns:a16="http://schemas.microsoft.com/office/drawing/2014/main" id="{63FF1F12-2540-462B-B3CF-FB62972C9E64}"/>
                </a:ext>
              </a:extLst>
            </p:cNvPr>
            <p:cNvPicPr>
              <a:picLocks noChangeAspect="1"/>
            </p:cNvPicPr>
            <p:nvPr/>
          </p:nvPicPr>
          <p:blipFill rotWithShape="1">
            <a:blip r:embed="rId9"/>
            <a:srcRect l="29454" t="78981" r="54869" b="4699"/>
            <a:stretch/>
          </p:blipFill>
          <p:spPr>
            <a:xfrm>
              <a:off x="3408480" y="5396859"/>
              <a:ext cx="1996489" cy="1169041"/>
            </a:xfrm>
            <a:prstGeom prst="rect">
              <a:avLst/>
            </a:prstGeom>
          </p:spPr>
        </p:pic>
        <p:sp>
          <p:nvSpPr>
            <p:cNvPr id="53" name="Freeform: Shape 52">
              <a:extLst>
                <a:ext uri="{FF2B5EF4-FFF2-40B4-BE49-F238E27FC236}">
                  <a16:creationId xmlns:a16="http://schemas.microsoft.com/office/drawing/2014/main" id="{E6724B3F-B4EC-487D-B8A3-A712EBFA3A59}"/>
                </a:ext>
                <a:ext uri="{C183D7F6-B498-43B3-948B-1728B52AA6E4}">
                  <adec:decorative xmlns:adec="http://schemas.microsoft.com/office/drawing/2017/decorative" val="1"/>
                </a:ext>
              </a:extLst>
            </p:cNvPr>
            <p:cNvSpPr/>
            <p:nvPr/>
          </p:nvSpPr>
          <p:spPr>
            <a:xfrm flipH="1">
              <a:off x="5139770"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46" name="Group 45">
            <a:extLst>
              <a:ext uri="{FF2B5EF4-FFF2-40B4-BE49-F238E27FC236}">
                <a16:creationId xmlns:a16="http://schemas.microsoft.com/office/drawing/2014/main" id="{F79DDB13-A03B-48E4-B2FD-21CC0FA9991D}"/>
              </a:ext>
              <a:ext uri="{C183D7F6-B498-43B3-948B-1728B52AA6E4}">
                <adec:decorative xmlns:adec="http://schemas.microsoft.com/office/drawing/2017/decorative" val="1"/>
              </a:ext>
            </a:extLst>
          </p:cNvPr>
          <p:cNvGrpSpPr/>
          <p:nvPr/>
        </p:nvGrpSpPr>
        <p:grpSpPr>
          <a:xfrm>
            <a:off x="353376" y="3339395"/>
            <a:ext cx="4390081" cy="1139193"/>
            <a:chOff x="353376" y="3339395"/>
            <a:chExt cx="4390081" cy="1139193"/>
          </a:xfrm>
        </p:grpSpPr>
        <p:sp>
          <p:nvSpPr>
            <p:cNvPr id="47" name="Rectangle 46">
              <a:extLst>
                <a:ext uri="{FF2B5EF4-FFF2-40B4-BE49-F238E27FC236}">
                  <a16:creationId xmlns:a16="http://schemas.microsoft.com/office/drawing/2014/main" id="{CB8EA60A-C7A9-4915-B0A3-A90333605C60}"/>
                </a:ext>
              </a:extLst>
            </p:cNvPr>
            <p:cNvSpPr/>
            <p:nvPr/>
          </p:nvSpPr>
          <p:spPr bwMode="auto">
            <a:xfrm>
              <a:off x="2391442" y="3444965"/>
              <a:ext cx="1996489" cy="410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Public Bot to BF channels</a:t>
              </a:r>
            </a:p>
          </p:txBody>
        </p:sp>
        <p:pic>
          <p:nvPicPr>
            <p:cNvPr id="48" name="Picture 47" descr="A screenshot of Power Virtual Agents having different channels">
              <a:extLst>
                <a:ext uri="{FF2B5EF4-FFF2-40B4-BE49-F238E27FC236}">
                  <a16:creationId xmlns:a16="http://schemas.microsoft.com/office/drawing/2014/main" id="{78AC0EA6-F928-4ABC-B42B-62C8B0EE81BF}"/>
                </a:ext>
              </a:extLst>
            </p:cNvPr>
            <p:cNvPicPr>
              <a:picLocks noChangeAspect="1"/>
            </p:cNvPicPr>
            <p:nvPr/>
          </p:nvPicPr>
          <p:blipFill rotWithShape="1">
            <a:blip r:embed="rId10"/>
            <a:srcRect l="12007" t="53697" r="72327" b="29992"/>
            <a:stretch/>
          </p:blipFill>
          <p:spPr>
            <a:xfrm>
              <a:off x="353376" y="3339395"/>
              <a:ext cx="1945087" cy="1139193"/>
            </a:xfrm>
            <a:prstGeom prst="rect">
              <a:avLst/>
            </a:prstGeom>
          </p:spPr>
        </p:pic>
        <p:sp>
          <p:nvSpPr>
            <p:cNvPr id="49" name="Freeform: Shape 48">
              <a:extLst>
                <a:ext uri="{FF2B5EF4-FFF2-40B4-BE49-F238E27FC236}">
                  <a16:creationId xmlns:a16="http://schemas.microsoft.com/office/drawing/2014/main" id="{5F300F51-92DB-400E-8F54-F4CCBFCC5AB7}"/>
                </a:ext>
                <a:ext uri="{C183D7F6-B498-43B3-948B-1728B52AA6E4}">
                  <adec:decorative xmlns:adec="http://schemas.microsoft.com/office/drawing/2017/decorative" val="1"/>
                </a:ext>
              </a:extLst>
            </p:cNvPr>
            <p:cNvSpPr/>
            <p:nvPr/>
          </p:nvSpPr>
          <p:spPr>
            <a:xfrm flipH="1">
              <a:off x="4525933"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42" name="Group 41">
            <a:extLst>
              <a:ext uri="{FF2B5EF4-FFF2-40B4-BE49-F238E27FC236}">
                <a16:creationId xmlns:a16="http://schemas.microsoft.com/office/drawing/2014/main" id="{DCB5A349-C85A-4457-B6A4-05C24E1C10C4}"/>
              </a:ext>
              <a:ext uri="{C183D7F6-B498-43B3-948B-1728B52AA6E4}">
                <adec:decorative xmlns:adec="http://schemas.microsoft.com/office/drawing/2017/decorative" val="1"/>
              </a:ext>
            </a:extLst>
          </p:cNvPr>
          <p:cNvGrpSpPr/>
          <p:nvPr/>
        </p:nvGrpSpPr>
        <p:grpSpPr>
          <a:xfrm>
            <a:off x="353376" y="1884949"/>
            <a:ext cx="4770970" cy="1096880"/>
            <a:chOff x="353376" y="1884949"/>
            <a:chExt cx="4770970" cy="1096880"/>
          </a:xfrm>
        </p:grpSpPr>
        <p:sp>
          <p:nvSpPr>
            <p:cNvPr id="43" name="Rectangle 42">
              <a:extLst>
                <a:ext uri="{FF2B5EF4-FFF2-40B4-BE49-F238E27FC236}">
                  <a16:creationId xmlns:a16="http://schemas.microsoft.com/office/drawing/2014/main" id="{9A6B3FF2-9D4C-4F00-B84B-45C6D566AE7A}"/>
                </a:ext>
              </a:extLst>
            </p:cNvPr>
            <p:cNvSpPr/>
            <p:nvPr/>
          </p:nvSpPr>
          <p:spPr bwMode="auto">
            <a:xfrm>
              <a:off x="2726157" y="2354417"/>
              <a:ext cx="1925202" cy="360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Monitor Bot performance</a:t>
              </a:r>
              <a:br>
                <a:rPr lang="en-IN" sz="1200" dirty="0">
                  <a:solidFill>
                    <a:schemeClr val="tx1"/>
                  </a:solidFill>
                  <a:latin typeface="+mj-lt"/>
                  <a:ea typeface="Segoe UI" pitchFamily="34" charset="0"/>
                  <a:cs typeface="Segoe UI" pitchFamily="34" charset="0"/>
                </a:rPr>
              </a:br>
              <a:r>
                <a:rPr lang="en-IN" sz="1200" dirty="0">
                  <a:solidFill>
                    <a:schemeClr val="tx1"/>
                  </a:solidFill>
                  <a:latin typeface="+mj-lt"/>
                  <a:ea typeface="Segoe UI" pitchFamily="34" charset="0"/>
                  <a:cs typeface="Segoe UI" pitchFamily="34" charset="0"/>
                </a:rPr>
                <a:t>and improve</a:t>
              </a:r>
            </a:p>
          </p:txBody>
        </p:sp>
        <p:pic>
          <p:nvPicPr>
            <p:cNvPr id="44" name="Picture 43" descr="A screenshot of Power Virtual Agents with analytics of the bot">
              <a:extLst>
                <a:ext uri="{FF2B5EF4-FFF2-40B4-BE49-F238E27FC236}">
                  <a16:creationId xmlns:a16="http://schemas.microsoft.com/office/drawing/2014/main" id="{7C070CAA-5EEB-44CB-9483-FA858867B640}"/>
                </a:ext>
              </a:extLst>
            </p:cNvPr>
            <p:cNvPicPr>
              <a:picLocks noChangeAspect="1"/>
            </p:cNvPicPr>
            <p:nvPr/>
          </p:nvPicPr>
          <p:blipFill rotWithShape="1">
            <a:blip r:embed="rId11"/>
            <a:srcRect l="14839" t="24691" r="69559" b="59506"/>
            <a:stretch/>
          </p:blipFill>
          <p:spPr>
            <a:xfrm>
              <a:off x="353376" y="1884949"/>
              <a:ext cx="1925187" cy="1096880"/>
            </a:xfrm>
            <a:prstGeom prst="rect">
              <a:avLst/>
            </a:prstGeom>
          </p:spPr>
        </p:pic>
        <p:sp>
          <p:nvSpPr>
            <p:cNvPr id="45" name="Freeform: Shape 44">
              <a:extLst>
                <a:ext uri="{FF2B5EF4-FFF2-40B4-BE49-F238E27FC236}">
                  <a16:creationId xmlns:a16="http://schemas.microsoft.com/office/drawing/2014/main" id="{24995718-D221-4D9F-B5E5-C5C134954ED1}"/>
                </a:ext>
                <a:ext uri="{C183D7F6-B498-43B3-948B-1728B52AA6E4}">
                  <adec:decorative xmlns:adec="http://schemas.microsoft.com/office/drawing/2017/decorative" val="1"/>
                </a:ext>
              </a:extLst>
            </p:cNvPr>
            <p:cNvSpPr/>
            <p:nvPr/>
          </p:nvSpPr>
          <p:spPr>
            <a:xfrm flipH="1">
              <a:off x="4906822"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sp>
        <p:nvSpPr>
          <p:cNvPr id="20" name="Arc 19">
            <a:extLst>
              <a:ext uri="{FF2B5EF4-FFF2-40B4-BE49-F238E27FC236}">
                <a16:creationId xmlns:a16="http://schemas.microsoft.com/office/drawing/2014/main" id="{820398A7-2B79-4B5D-8275-3B1728AC36A3}"/>
              </a:ext>
              <a:ext uri="{C183D7F6-B498-43B3-948B-1728B52AA6E4}">
                <adec:decorative xmlns:adec="http://schemas.microsoft.com/office/drawing/2017/decorative" val="1"/>
              </a:ext>
            </a:extLst>
          </p:cNvPr>
          <p:cNvSpPr/>
          <p:nvPr/>
        </p:nvSpPr>
        <p:spPr bwMode="auto">
          <a:xfrm rot="15946204">
            <a:off x="4643689" y="2085467"/>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1" name="Arc 20">
            <a:extLst>
              <a:ext uri="{FF2B5EF4-FFF2-40B4-BE49-F238E27FC236}">
                <a16:creationId xmlns:a16="http://schemas.microsoft.com/office/drawing/2014/main" id="{506FE37F-46C3-4DF8-A83D-F1FBDB8F695E}"/>
              </a:ext>
              <a:ext uri="{C183D7F6-B498-43B3-948B-1728B52AA6E4}">
                <adec:decorative xmlns:adec="http://schemas.microsoft.com/office/drawing/2017/decorative" val="1"/>
              </a:ext>
            </a:extLst>
          </p:cNvPr>
          <p:cNvSpPr/>
          <p:nvPr/>
        </p:nvSpPr>
        <p:spPr bwMode="auto">
          <a:xfrm rot="13106036">
            <a:off x="4643688" y="2085468"/>
            <a:ext cx="2871909" cy="2871908"/>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2" name="Arc 21">
            <a:extLst>
              <a:ext uri="{FF2B5EF4-FFF2-40B4-BE49-F238E27FC236}">
                <a16:creationId xmlns:a16="http://schemas.microsoft.com/office/drawing/2014/main" id="{4D236F05-2CAC-4C41-82EC-71A7525685C3}"/>
              </a:ext>
              <a:ext uri="{C183D7F6-B498-43B3-948B-1728B52AA6E4}">
                <adec:decorative xmlns:adec="http://schemas.microsoft.com/office/drawing/2017/decorative" val="1"/>
              </a:ext>
            </a:extLst>
          </p:cNvPr>
          <p:cNvSpPr/>
          <p:nvPr/>
        </p:nvSpPr>
        <p:spPr bwMode="auto">
          <a:xfrm rot="5908351">
            <a:off x="4643689" y="2085466"/>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3" name="Arc 22">
            <a:extLst>
              <a:ext uri="{FF2B5EF4-FFF2-40B4-BE49-F238E27FC236}">
                <a16:creationId xmlns:a16="http://schemas.microsoft.com/office/drawing/2014/main" id="{5EF8EB61-8757-4043-9E09-69E8939A85F8}"/>
              </a:ext>
              <a:ext uri="{C183D7F6-B498-43B3-948B-1728B52AA6E4}">
                <adec:decorative xmlns:adec="http://schemas.microsoft.com/office/drawing/2017/decorative" val="1"/>
              </a:ext>
            </a:extLst>
          </p:cNvPr>
          <p:cNvSpPr/>
          <p:nvPr/>
        </p:nvSpPr>
        <p:spPr bwMode="auto">
          <a:xfrm rot="2876968">
            <a:off x="4643689" y="2085465"/>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4" name="Arc 23">
            <a:extLst>
              <a:ext uri="{FF2B5EF4-FFF2-40B4-BE49-F238E27FC236}">
                <a16:creationId xmlns:a16="http://schemas.microsoft.com/office/drawing/2014/main" id="{A2C2F7E2-C6CE-4B6E-ACAE-E2198FD46767}"/>
              </a:ext>
              <a:ext uri="{C183D7F6-B498-43B3-948B-1728B52AA6E4}">
                <adec:decorative xmlns:adec="http://schemas.microsoft.com/office/drawing/2017/decorative" val="1"/>
              </a:ext>
            </a:extLst>
          </p:cNvPr>
          <p:cNvSpPr/>
          <p:nvPr/>
        </p:nvSpPr>
        <p:spPr bwMode="auto">
          <a:xfrm>
            <a:off x="4643688" y="2085466"/>
            <a:ext cx="2871909" cy="2871908"/>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54" name="Arc 53">
            <a:extLst>
              <a:ext uri="{FF2B5EF4-FFF2-40B4-BE49-F238E27FC236}">
                <a16:creationId xmlns:a16="http://schemas.microsoft.com/office/drawing/2014/main" id="{2D41F63C-0EA1-4850-AD65-2B5DBD2CF748}"/>
              </a:ext>
              <a:ext uri="{C183D7F6-B498-43B3-948B-1728B52AA6E4}">
                <adec:decorative xmlns:adec="http://schemas.microsoft.com/office/drawing/2017/decorative" val="1"/>
              </a:ext>
            </a:extLst>
          </p:cNvPr>
          <p:cNvSpPr/>
          <p:nvPr/>
        </p:nvSpPr>
        <p:spPr bwMode="auto">
          <a:xfrm rot="10063328">
            <a:off x="4643688" y="2085467"/>
            <a:ext cx="2871909" cy="2871908"/>
          </a:xfrm>
          <a:prstGeom prst="arc">
            <a:avLst>
              <a:gd name="adj1" fmla="val 15177789"/>
              <a:gd name="adj2" fmla="val 18725186"/>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D3E2981A-677E-4520-8939-7CA18ED89162}"/>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59" name="Freeform: Shape 58">
              <a:extLst>
                <a:ext uri="{FF2B5EF4-FFF2-40B4-BE49-F238E27FC236}">
                  <a16:creationId xmlns:a16="http://schemas.microsoft.com/office/drawing/2014/main" id="{07A1701C-2F5D-4EE6-8784-195841779AE1}"/>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24C1EB87-4EDB-4CE4-BEDC-D582C124C342}"/>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AC539BFC-7414-49C3-9E3E-54A0C81DF617}"/>
              </a:ext>
              <a:ext uri="{C183D7F6-B498-43B3-948B-1728B52AA6E4}">
                <adec:decorative xmlns:adec="http://schemas.microsoft.com/office/drawing/2017/decorative" val="1"/>
              </a:ext>
            </a:extLst>
          </p:cNvPr>
          <p:cNvGrpSpPr/>
          <p:nvPr/>
        </p:nvGrpSpPr>
        <p:grpSpPr>
          <a:xfrm rot="16200000" flipH="1" flipV="1">
            <a:off x="-505038" y="5602705"/>
            <a:ext cx="1614975" cy="604899"/>
            <a:chOff x="10314145" y="6155531"/>
            <a:chExt cx="1875474" cy="702470"/>
          </a:xfrm>
        </p:grpSpPr>
        <p:sp>
          <p:nvSpPr>
            <p:cNvPr id="62" name="Freeform: Shape 61">
              <a:extLst>
                <a:ext uri="{FF2B5EF4-FFF2-40B4-BE49-F238E27FC236}">
                  <a16:creationId xmlns:a16="http://schemas.microsoft.com/office/drawing/2014/main" id="{324A459B-C10A-4108-BB4C-127BEE280FC7}"/>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6A4626F-5380-4B9C-8950-AA3521247D2A}"/>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9824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right)">
                                      <p:cBhvr>
                                        <p:cTn id="39" dur="500"/>
                                        <p:tgtEl>
                                          <p:spTgt spid="5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down)">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5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7D8575-585D-4C64-B707-34EA9CC45F4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Q3: Which of the following statements is correct?</a:t>
            </a:r>
          </a:p>
        </p:txBody>
      </p:sp>
      <p:sp>
        <p:nvSpPr>
          <p:cNvPr id="21" name="question" title="Icon of a question mark">
            <a:extLst>
              <a:ext uri="{FF2B5EF4-FFF2-40B4-BE49-F238E27FC236}">
                <a16:creationId xmlns:a16="http://schemas.microsoft.com/office/drawing/2014/main" id="{6F3C31F4-E025-49CB-9AE8-93148D0F8635}"/>
              </a:ext>
            </a:extLst>
          </p:cNvPr>
          <p:cNvSpPr>
            <a:spLocks noChangeAspect="1" noEditPoints="1"/>
          </p:cNvSpPr>
          <p:nvPr/>
        </p:nvSpPr>
        <p:spPr bwMode="auto">
          <a:xfrm>
            <a:off x="1098715" y="2536518"/>
            <a:ext cx="2000085" cy="3755877"/>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9" y="2732458"/>
            <a:ext cx="6503298"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Adding a good variety of trigger phrases can help increase the resolution rate.</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3838074"/>
            <a:ext cx="5908617"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dirty="0">
                <a:solidFill>
                  <a:schemeClr val="tx1"/>
                </a:solidFill>
              </a:rPr>
              <a:t>If the user reaches the ‘End of conversation’ but he/she does not respond to the survey, this will decrease the resolution rate.</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163096"/>
            <a:ext cx="4539681"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Adding more escalate nodes in the conversation can increase the resolution rate.</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7186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9044BBC-38F8-4129-83C3-3444C568A8B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3/3</a:t>
            </a:r>
          </a:p>
        </p:txBody>
      </p:sp>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A</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22" name="Rectangle 21">
            <a:extLst>
              <a:ext uri="{FF2B5EF4-FFF2-40B4-BE49-F238E27FC236}">
                <a16:creationId xmlns:a16="http://schemas.microsoft.com/office/drawing/2014/main" id="{282BA7DA-B9D7-4B7E-B651-20E3C452A5C8}"/>
              </a:ext>
            </a:extLst>
          </p:cNvPr>
          <p:cNvSpPr/>
          <p:nvPr/>
        </p:nvSpPr>
        <p:spPr bwMode="auto">
          <a:xfrm>
            <a:off x="4815409" y="2732458"/>
            <a:ext cx="6503298"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accent4">
                    <a:lumMod val="60000"/>
                    <a:lumOff val="40000"/>
                  </a:schemeClr>
                </a:solidFill>
                <a:latin typeface="+mj-lt"/>
              </a:rPr>
              <a:t>Adding a good variety of trigger phrases can help increase the resolution rate.</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35B01E82-9291-415A-8279-E37BAA540F71}"/>
              </a:ext>
            </a:extLst>
          </p:cNvPr>
          <p:cNvSpPr/>
          <p:nvPr/>
        </p:nvSpPr>
        <p:spPr bwMode="auto">
          <a:xfrm>
            <a:off x="5379019" y="3838074"/>
            <a:ext cx="5908617"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If the user reaches the ‘End of conversation’ but he/she does not respond to the survey, this will decrease the resolution rate.</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cs typeface="Segoe UI" pitchFamily="34" charset="0"/>
              </a:rPr>
              <a:t>C</a:t>
            </a:r>
            <a:endParaRPr lang="en-IN" sz="2400" err="1">
              <a:gradFill>
                <a:gsLst>
                  <a:gs pos="0">
                    <a:srgbClr val="FFFFFF"/>
                  </a:gs>
                  <a:gs pos="100000">
                    <a:srgbClr val="FFFFFF"/>
                  </a:gs>
                </a:gsLst>
                <a:lin ang="5400000" scaled="0"/>
              </a:gradFill>
              <a:latin typeface="+mj-lt"/>
              <a:cs typeface="Segoe UI" pitchFamily="34" charset="0"/>
            </a:endParaRPr>
          </a:p>
        </p:txBody>
      </p:sp>
      <p:sp>
        <p:nvSpPr>
          <p:cNvPr id="24" name="Rectangle 23">
            <a:extLst>
              <a:ext uri="{FF2B5EF4-FFF2-40B4-BE49-F238E27FC236}">
                <a16:creationId xmlns:a16="http://schemas.microsoft.com/office/drawing/2014/main" id="{EEA7D2D5-9885-4FE8-AFFC-41FB090994DB}"/>
              </a:ext>
            </a:extLst>
          </p:cNvPr>
          <p:cNvSpPr/>
          <p:nvPr/>
        </p:nvSpPr>
        <p:spPr bwMode="auto">
          <a:xfrm>
            <a:off x="5925119" y="5163096"/>
            <a:ext cx="4539681"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Adding more escalate nodes in the conversation can increase the resolution rate.</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39751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00479-4699-427C-8632-18DDC45D7B4A}"/>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Closing:</a:t>
            </a:r>
            <a:br>
              <a:rPr kumimoji="0" lang="en-US" sz="5400" b="0" i="0" u="none" strike="noStrike" kern="1200" cap="none" spc="-49" normalizeH="0" baseline="0" noProof="0" dirty="0">
                <a:ln>
                  <a:noFill/>
                </a:ln>
                <a:solidFill>
                  <a:schemeClr val="tx1"/>
                </a:solidFill>
                <a:effectLst/>
                <a:uLnTx/>
                <a:uFillTx/>
                <a:latin typeface="+mj-lt"/>
                <a:ea typeface="+mn-ea"/>
                <a:cs typeface="+mn-cs"/>
              </a:rPr>
            </a:br>
            <a:r>
              <a:rPr kumimoji="0" lang="en-US" sz="5400" b="0" i="0" u="none" strike="noStrike" kern="1200" cap="none" spc="-49" normalizeH="0" baseline="0" noProof="0" dirty="0">
                <a:ln>
                  <a:noFill/>
                </a:ln>
                <a:solidFill>
                  <a:schemeClr val="tx1"/>
                </a:solidFill>
                <a:effectLst/>
                <a:uLnTx/>
                <a:uFillTx/>
                <a:latin typeface="+mj-lt"/>
                <a:ea typeface="+mn-ea"/>
                <a:cs typeface="+mn-cs"/>
              </a:rPr>
              <a:t>Wrap up and next steps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7951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nSpc>
                <a:spcPct val="100000"/>
              </a:lnSpc>
            </a:pPr>
            <a:r>
              <a:rPr lang="en-US" spc="0"/>
              <a:t>The Road Ahead</a:t>
            </a:r>
          </a:p>
        </p:txBody>
      </p:sp>
      <p:grpSp>
        <p:nvGrpSpPr>
          <p:cNvPr id="5" name="Graphic 3" descr="Icon of a direction signboard">
            <a:extLst>
              <a:ext uri="{FF2B5EF4-FFF2-40B4-BE49-F238E27FC236}">
                <a16:creationId xmlns:a16="http://schemas.microsoft.com/office/drawing/2014/main" id="{A32B9812-1A3F-4E79-AD77-6F30EC19104F}"/>
              </a:ext>
            </a:extLst>
          </p:cNvPr>
          <p:cNvGrpSpPr/>
          <p:nvPr/>
        </p:nvGrpSpPr>
        <p:grpSpPr>
          <a:xfrm>
            <a:off x="10160371" y="4383314"/>
            <a:ext cx="925316" cy="1843190"/>
            <a:chOff x="9061177" y="5709556"/>
            <a:chExt cx="118109" cy="235268"/>
          </a:xfrm>
          <a:noFill/>
        </p:grpSpPr>
        <p:sp>
          <p:nvSpPr>
            <p:cNvPr id="6" name="Freeform: Shape 5">
              <a:extLst>
                <a:ext uri="{FF2B5EF4-FFF2-40B4-BE49-F238E27FC236}">
                  <a16:creationId xmlns:a16="http://schemas.microsoft.com/office/drawing/2014/main" id="{6AD98782-0321-4E16-B778-F0E9B48FD68E}"/>
                </a:ext>
                <a:ext uri="{C183D7F6-B498-43B3-948B-1728B52AA6E4}">
                  <adec:decorative xmlns:adec="http://schemas.microsoft.com/office/drawing/2017/decorative" val="1"/>
                </a:ext>
              </a:extLst>
            </p:cNvPr>
            <p:cNvSpPr/>
            <p:nvPr/>
          </p:nvSpPr>
          <p:spPr>
            <a:xfrm>
              <a:off x="9085942" y="5709556"/>
              <a:ext cx="9525" cy="223837"/>
            </a:xfrm>
            <a:custGeom>
              <a:avLst/>
              <a:gdLst>
                <a:gd name="connsiteX0" fmla="*/ 0 w 9525"/>
                <a:gd name="connsiteY0" fmla="*/ 223838 h 223837"/>
                <a:gd name="connsiteX1" fmla="*/ 0 w 9525"/>
                <a:gd name="connsiteY1" fmla="*/ 0 h 223837"/>
              </a:gdLst>
              <a:ahLst/>
              <a:cxnLst>
                <a:cxn ang="0">
                  <a:pos x="connsiteX0" y="connsiteY0"/>
                </a:cxn>
                <a:cxn ang="0">
                  <a:pos x="connsiteX1" y="connsiteY1"/>
                </a:cxn>
              </a:cxnLst>
              <a:rect l="l" t="t" r="r" b="b"/>
              <a:pathLst>
                <a:path w="9525" h="223837">
                  <a:moveTo>
                    <a:pt x="0" y="223838"/>
                  </a:moveTo>
                  <a:lnTo>
                    <a:pt x="0" y="0"/>
                  </a:lnTo>
                </a:path>
              </a:pathLst>
            </a:custGeom>
            <a:ln w="22225" cap="sq">
              <a:solidFill>
                <a:srgbClr val="0B556A"/>
              </a:solidFill>
              <a:prstDash val="solid"/>
              <a:miter/>
            </a:ln>
          </p:spPr>
          <p:txBody>
            <a:bodyPr rtlCol="0" anchor="ctr"/>
            <a:lstStyle/>
            <a:p>
              <a:endParaRPr lang="en-IN"/>
            </a:p>
          </p:txBody>
        </p:sp>
        <p:grpSp>
          <p:nvGrpSpPr>
            <p:cNvPr id="7" name="Graphic 3">
              <a:extLst>
                <a:ext uri="{FF2B5EF4-FFF2-40B4-BE49-F238E27FC236}">
                  <a16:creationId xmlns:a16="http://schemas.microsoft.com/office/drawing/2014/main" id="{A32B9812-1A3F-4E79-AD77-6F30EC19104F}"/>
                </a:ext>
              </a:extLst>
            </p:cNvPr>
            <p:cNvGrpSpPr/>
            <p:nvPr/>
          </p:nvGrpSpPr>
          <p:grpSpPr>
            <a:xfrm>
              <a:off x="9061177" y="5714319"/>
              <a:ext cx="118109" cy="230505"/>
              <a:chOff x="9061177" y="5714319"/>
              <a:chExt cx="118109" cy="230505"/>
            </a:xfrm>
            <a:noFill/>
          </p:grpSpPr>
          <p:sp>
            <p:nvSpPr>
              <p:cNvPr id="8" name="Freeform: Shape 7">
                <a:extLst>
                  <a:ext uri="{FF2B5EF4-FFF2-40B4-BE49-F238E27FC236}">
                    <a16:creationId xmlns:a16="http://schemas.microsoft.com/office/drawing/2014/main" id="{D338C88C-219F-462E-8D4B-FEE57AA681B4}"/>
                  </a:ext>
                  <a:ext uri="{C183D7F6-B498-43B3-948B-1728B52AA6E4}">
                    <adec:decorative xmlns:adec="http://schemas.microsoft.com/office/drawing/2017/decorative" val="1"/>
                  </a:ext>
                </a:extLst>
              </p:cNvPr>
              <p:cNvSpPr/>
              <p:nvPr/>
            </p:nvSpPr>
            <p:spPr>
              <a:xfrm>
                <a:off x="9085942" y="5714319"/>
                <a:ext cx="93344" cy="39052"/>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A43F878-DDDC-45B0-8941-8B595C3066A6}"/>
                  </a:ext>
                  <a:ext uri="{C183D7F6-B498-43B3-948B-1728B52AA6E4}">
                    <adec:decorative xmlns:adec="http://schemas.microsoft.com/office/drawing/2017/decorative" val="1"/>
                  </a:ext>
                </a:extLst>
              </p:cNvPr>
              <p:cNvSpPr/>
              <p:nvPr/>
            </p:nvSpPr>
            <p:spPr>
              <a:xfrm>
                <a:off x="9061177" y="5935299"/>
                <a:ext cx="47625" cy="9525"/>
              </a:xfrm>
              <a:custGeom>
                <a:avLst/>
                <a:gdLst>
                  <a:gd name="connsiteX0" fmla="*/ 0 w 47625"/>
                  <a:gd name="connsiteY0" fmla="*/ 0 h 9525"/>
                  <a:gd name="connsiteX1" fmla="*/ 47625 w 47625"/>
                  <a:gd name="connsiteY1" fmla="*/ 0 h 9525"/>
                </a:gdLst>
                <a:ahLst/>
                <a:cxnLst>
                  <a:cxn ang="0">
                    <a:pos x="connsiteX0" y="connsiteY0"/>
                  </a:cxn>
                  <a:cxn ang="0">
                    <a:pos x="connsiteX1" y="connsiteY1"/>
                  </a:cxn>
                </a:cxnLst>
                <a:rect l="l" t="t" r="r" b="b"/>
                <a:pathLst>
                  <a:path w="47625" h="9525">
                    <a:moveTo>
                      <a:pt x="0" y="0"/>
                    </a:moveTo>
                    <a:lnTo>
                      <a:pt x="47625" y="0"/>
                    </a:lnTo>
                  </a:path>
                </a:pathLst>
              </a:custGeom>
              <a:ln w="22225" cap="sq">
                <a:solidFill>
                  <a:srgbClr val="0B556A"/>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85D1A25-39E3-47A2-A1CC-ACB2A05187EC}"/>
                  </a:ext>
                  <a:ext uri="{C183D7F6-B498-43B3-948B-1728B52AA6E4}">
                    <adec:decorative xmlns:adec="http://schemas.microsoft.com/office/drawing/2017/decorative" val="1"/>
                  </a:ext>
                </a:extLst>
              </p:cNvPr>
              <p:cNvSpPr/>
              <p:nvPr/>
            </p:nvSpPr>
            <p:spPr>
              <a:xfrm>
                <a:off x="9085942" y="5772253"/>
                <a:ext cx="64765" cy="27096"/>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grpSp>
      </p:grpSp>
    </p:spTree>
    <p:extLst>
      <p:ext uri="{BB962C8B-B14F-4D97-AF65-F5344CB8AC3E}">
        <p14:creationId xmlns:p14="http://schemas.microsoft.com/office/powerpoint/2010/main" val="353879652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3013DEE0-FA3B-485D-B4B2-C2EE0346A793}"/>
              </a:ext>
              <a:ext uri="{C183D7F6-B498-43B3-948B-1728B52AA6E4}">
                <adec:decorative xmlns:adec="http://schemas.microsoft.com/office/drawing/2017/decorative" val="1"/>
              </a:ext>
            </a:extLst>
          </p:cNvPr>
          <p:cNvSpPr/>
          <p:nvPr/>
        </p:nvSpPr>
        <p:spPr bwMode="auto">
          <a:xfrm flipH="1">
            <a:off x="1" y="0"/>
            <a:ext cx="9578232" cy="6858001"/>
          </a:xfrm>
          <a:custGeom>
            <a:avLst/>
            <a:gdLst>
              <a:gd name="connsiteX0" fmla="*/ 9578232 w 9578232"/>
              <a:gd name="connsiteY0" fmla="*/ 0 h 6858001"/>
              <a:gd name="connsiteX1" fmla="*/ 6857999 w 9578232"/>
              <a:gd name="connsiteY1" fmla="*/ 0 h 6858001"/>
              <a:gd name="connsiteX2" fmla="*/ 0 w 9578232"/>
              <a:gd name="connsiteY2" fmla="*/ 6858001 h 6858001"/>
              <a:gd name="connsiteX3" fmla="*/ 9578232 w 95782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9578232" h="6858001">
                <a:moveTo>
                  <a:pt x="9578232" y="0"/>
                </a:moveTo>
                <a:lnTo>
                  <a:pt x="6857999" y="0"/>
                </a:lnTo>
                <a:lnTo>
                  <a:pt x="0" y="6858001"/>
                </a:lnTo>
                <a:lnTo>
                  <a:pt x="9578232" y="6858001"/>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CCC57D1E-243C-4CA4-81F1-F9A529D00D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50858" y="942651"/>
            <a:ext cx="5026152" cy="5052060"/>
          </a:xfrm>
          <a:prstGeom prst="rect">
            <a:avLst/>
          </a:prstGeom>
        </p:spPr>
      </p:pic>
      <p:sp>
        <p:nvSpPr>
          <p:cNvPr id="30" name="Freeform: Shape 29">
            <a:extLst>
              <a:ext uri="{FF2B5EF4-FFF2-40B4-BE49-F238E27FC236}">
                <a16:creationId xmlns:a16="http://schemas.microsoft.com/office/drawing/2014/main" id="{2AEF2194-79A2-4C17-AC5B-7AAE3FADBBB2}"/>
              </a:ext>
              <a:ext uri="{C183D7F6-B498-43B3-948B-1728B52AA6E4}">
                <adec:decorative xmlns:adec="http://schemas.microsoft.com/office/drawing/2017/decorative" val="1"/>
              </a:ext>
            </a:extLst>
          </p:cNvPr>
          <p:cNvSpPr/>
          <p:nvPr/>
        </p:nvSpPr>
        <p:spPr bwMode="auto">
          <a:xfrm flipH="1">
            <a:off x="0" y="4958814"/>
            <a:ext cx="3292334" cy="1899187"/>
          </a:xfrm>
          <a:custGeom>
            <a:avLst/>
            <a:gdLst>
              <a:gd name="connsiteX0" fmla="*/ 1899187 w 3292334"/>
              <a:gd name="connsiteY0" fmla="*/ 0 h 1899187"/>
              <a:gd name="connsiteX1" fmla="*/ 3292334 w 3292334"/>
              <a:gd name="connsiteY1" fmla="*/ 1308850 h 1899187"/>
              <a:gd name="connsiteX2" fmla="*/ 3292334 w 3292334"/>
              <a:gd name="connsiteY2" fmla="*/ 1899187 h 1899187"/>
              <a:gd name="connsiteX3" fmla="*/ 0 w 3292334"/>
              <a:gd name="connsiteY3" fmla="*/ 1899187 h 1899187"/>
            </a:gdLst>
            <a:ahLst/>
            <a:cxnLst>
              <a:cxn ang="0">
                <a:pos x="connsiteX0" y="connsiteY0"/>
              </a:cxn>
              <a:cxn ang="0">
                <a:pos x="connsiteX1" y="connsiteY1"/>
              </a:cxn>
              <a:cxn ang="0">
                <a:pos x="connsiteX2" y="connsiteY2"/>
              </a:cxn>
              <a:cxn ang="0">
                <a:pos x="connsiteX3" y="connsiteY3"/>
              </a:cxn>
            </a:cxnLst>
            <a:rect l="l" t="t" r="r" b="b"/>
            <a:pathLst>
              <a:path w="3292334" h="1899187">
                <a:moveTo>
                  <a:pt x="1899187" y="0"/>
                </a:moveTo>
                <a:lnTo>
                  <a:pt x="3292334" y="1308850"/>
                </a:lnTo>
                <a:lnTo>
                  <a:pt x="3292334" y="1899187"/>
                </a:lnTo>
                <a:lnTo>
                  <a:pt x="0" y="189918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840F76E-AA75-4FB4-90B1-F1A3DDBDA190}"/>
              </a:ext>
            </a:extLst>
          </p:cNvPr>
          <p:cNvSpPr>
            <a:spLocks noGrp="1"/>
          </p:cNvSpPr>
          <p:nvPr>
            <p:ph type="title"/>
          </p:nvPr>
        </p:nvSpPr>
        <p:spPr/>
        <p:txBody>
          <a:bodyPr/>
          <a:lstStyle/>
          <a:p>
            <a:r>
              <a:rPr lang="en-IN" dirty="0"/>
              <a:t>Coming</a:t>
            </a:r>
          </a:p>
        </p:txBody>
      </p:sp>
      <p:grpSp>
        <p:nvGrpSpPr>
          <p:cNvPr id="26" name="Group 25">
            <a:extLst>
              <a:ext uri="{FF2B5EF4-FFF2-40B4-BE49-F238E27FC236}">
                <a16:creationId xmlns:a16="http://schemas.microsoft.com/office/drawing/2014/main" id="{E0A2FFF0-B754-4B64-B015-AAEECC0C8EE5}"/>
              </a:ext>
              <a:ext uri="{C183D7F6-B498-43B3-948B-1728B52AA6E4}">
                <adec:decorative xmlns:adec="http://schemas.microsoft.com/office/drawing/2017/decorative" val="1"/>
              </a:ext>
            </a:extLst>
          </p:cNvPr>
          <p:cNvGrpSpPr/>
          <p:nvPr/>
        </p:nvGrpSpPr>
        <p:grpSpPr>
          <a:xfrm>
            <a:off x="4192405" y="527849"/>
            <a:ext cx="4282758" cy="1461768"/>
            <a:chOff x="4192405" y="527849"/>
            <a:chExt cx="4282758" cy="1461768"/>
          </a:xfrm>
        </p:grpSpPr>
        <p:sp>
          <p:nvSpPr>
            <p:cNvPr id="138" name="Move_E7C2" title="Icon of four arrows pointing away from eachother">
              <a:extLst>
                <a:ext uri="{FF2B5EF4-FFF2-40B4-BE49-F238E27FC236}">
                  <a16:creationId xmlns:a16="http://schemas.microsoft.com/office/drawing/2014/main" id="{26E9BCDB-0199-4E48-AD0D-47C0A27DE5ED}"/>
                </a:ext>
              </a:extLst>
            </p:cNvPr>
            <p:cNvSpPr>
              <a:spLocks noChangeAspect="1" noEditPoints="1"/>
            </p:cNvSpPr>
            <p:nvPr/>
          </p:nvSpPr>
          <p:spPr bwMode="auto">
            <a:xfrm>
              <a:off x="4192405" y="1483717"/>
              <a:ext cx="505776" cy="50590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4" name="Rectangle 133">
              <a:extLst>
                <a:ext uri="{FF2B5EF4-FFF2-40B4-BE49-F238E27FC236}">
                  <a16:creationId xmlns:a16="http://schemas.microsoft.com/office/drawing/2014/main" id="{8D03FE3E-8169-4413-8C90-14E22FEBA9E3}"/>
                </a:ext>
              </a:extLst>
            </p:cNvPr>
            <p:cNvSpPr/>
            <p:nvPr/>
          </p:nvSpPr>
          <p:spPr>
            <a:xfrm>
              <a:off x="5011193" y="527849"/>
              <a:ext cx="3463970" cy="62753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dirty="0">
                  <a:solidFill>
                    <a:srgbClr val="0B556A"/>
                  </a:solidFill>
                  <a:cs typeface="Segoe UI Semibold" panose="020B0702040204020203" pitchFamily="34" charset="0"/>
                </a:rPr>
                <a:t>Expand reach with support for new languages, channels, and</a:t>
              </a:r>
              <a:br>
                <a:rPr lang="en-US" sz="2000" kern="0" dirty="0">
                  <a:solidFill>
                    <a:srgbClr val="0B556A"/>
                  </a:solidFill>
                  <a:cs typeface="Segoe UI Semibold" panose="020B0702040204020203" pitchFamily="34" charset="0"/>
                </a:rPr>
              </a:br>
              <a:r>
                <a:rPr lang="en-US" sz="2000" kern="0" dirty="0">
                  <a:solidFill>
                    <a:srgbClr val="0B556A"/>
                  </a:solidFill>
                  <a:cs typeface="Segoe UI Semibold" panose="020B0702040204020203" pitchFamily="34" charset="0"/>
                </a:rPr>
                <a:t>telephony integration</a:t>
              </a:r>
            </a:p>
          </p:txBody>
        </p:sp>
      </p:grpSp>
      <p:grpSp>
        <p:nvGrpSpPr>
          <p:cNvPr id="27" name="Group 26">
            <a:extLst>
              <a:ext uri="{FF2B5EF4-FFF2-40B4-BE49-F238E27FC236}">
                <a16:creationId xmlns:a16="http://schemas.microsoft.com/office/drawing/2014/main" id="{08D23A55-207E-48D9-93DC-463161038E00}"/>
              </a:ext>
              <a:ext uri="{C183D7F6-B498-43B3-948B-1728B52AA6E4}">
                <adec:decorative xmlns:adec="http://schemas.microsoft.com/office/drawing/2017/decorative" val="1"/>
              </a:ext>
            </a:extLst>
          </p:cNvPr>
          <p:cNvGrpSpPr/>
          <p:nvPr/>
        </p:nvGrpSpPr>
        <p:grpSpPr>
          <a:xfrm>
            <a:off x="1200150" y="2691708"/>
            <a:ext cx="4611902" cy="1591062"/>
            <a:chOff x="1200150" y="2691708"/>
            <a:chExt cx="4611902" cy="1591062"/>
          </a:xfrm>
        </p:grpSpPr>
        <p:sp>
          <p:nvSpPr>
            <p:cNvPr id="139" name="speech_5" title="Icon of two overlapping chat bubbles">
              <a:extLst>
                <a:ext uri="{FF2B5EF4-FFF2-40B4-BE49-F238E27FC236}">
                  <a16:creationId xmlns:a16="http://schemas.microsoft.com/office/drawing/2014/main" id="{5DA99A31-C6A3-4EED-883E-7D6A7691FB8F}"/>
                </a:ext>
              </a:extLst>
            </p:cNvPr>
            <p:cNvSpPr>
              <a:spLocks noChangeAspect="1" noEditPoints="1"/>
            </p:cNvSpPr>
            <p:nvPr/>
          </p:nvSpPr>
          <p:spPr bwMode="auto">
            <a:xfrm>
              <a:off x="5344264" y="269170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5" name="Rectangle 134">
              <a:extLst>
                <a:ext uri="{FF2B5EF4-FFF2-40B4-BE49-F238E27FC236}">
                  <a16:creationId xmlns:a16="http://schemas.microsoft.com/office/drawing/2014/main" id="{AA4CFC17-F85B-4751-AC01-2A8793449074}"/>
                </a:ext>
              </a:extLst>
            </p:cNvPr>
            <p:cNvSpPr/>
            <p:nvPr/>
          </p:nvSpPr>
          <p:spPr>
            <a:xfrm>
              <a:off x="1200150" y="3366020"/>
              <a:ext cx="3835399" cy="91675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dirty="0">
                  <a:solidFill>
                    <a:srgbClr val="0B556A"/>
                  </a:solidFill>
                  <a:cs typeface="Segoe UI Semibold" panose="020B0702040204020203" pitchFamily="34" charset="0"/>
                </a:rPr>
                <a:t>Enable chatbots to have more powerful conversations: Using global variables, deeper </a:t>
              </a:r>
              <a:r>
                <a:rPr lang="en-US" sz="2000" kern="0" dirty="0" err="1">
                  <a:solidFill>
                    <a:srgbClr val="0B556A"/>
                  </a:solidFill>
                  <a:cs typeface="Segoe UI Semibold" panose="020B0702040204020203" pitchFamily="34" charset="0"/>
                </a:rPr>
                <a:t>Dataflex</a:t>
              </a:r>
              <a:r>
                <a:rPr lang="en-US" sz="2000" kern="0" dirty="0">
                  <a:solidFill>
                    <a:srgbClr val="0B556A"/>
                  </a:solidFill>
                  <a:cs typeface="Segoe UI Semibold" panose="020B0702040204020203" pitchFamily="34" charset="0"/>
                </a:rPr>
                <a:t> integration, rich responses</a:t>
              </a:r>
            </a:p>
          </p:txBody>
        </p:sp>
      </p:grpSp>
      <p:grpSp>
        <p:nvGrpSpPr>
          <p:cNvPr id="28" name="Group 27">
            <a:extLst>
              <a:ext uri="{FF2B5EF4-FFF2-40B4-BE49-F238E27FC236}">
                <a16:creationId xmlns:a16="http://schemas.microsoft.com/office/drawing/2014/main" id="{333653BC-C3DC-441D-AB4C-6A916EDF5436}"/>
              </a:ext>
              <a:ext uri="{C183D7F6-B498-43B3-948B-1728B52AA6E4}">
                <adec:decorative xmlns:adec="http://schemas.microsoft.com/office/drawing/2017/decorative" val="1"/>
              </a:ext>
            </a:extLst>
          </p:cNvPr>
          <p:cNvGrpSpPr/>
          <p:nvPr/>
        </p:nvGrpSpPr>
        <p:grpSpPr>
          <a:xfrm>
            <a:off x="6477820" y="2855871"/>
            <a:ext cx="4806129" cy="1415118"/>
            <a:chOff x="6477820" y="2855871"/>
            <a:chExt cx="4806129" cy="1415118"/>
          </a:xfrm>
        </p:grpSpPr>
        <p:sp>
          <p:nvSpPr>
            <p:cNvPr id="140" name="building_5" title="Icon of tall buildings">
              <a:extLst>
                <a:ext uri="{FF2B5EF4-FFF2-40B4-BE49-F238E27FC236}">
                  <a16:creationId xmlns:a16="http://schemas.microsoft.com/office/drawing/2014/main" id="{84380197-6044-46E0-9315-C6D2591100FC}"/>
                </a:ext>
              </a:extLst>
            </p:cNvPr>
            <p:cNvSpPr>
              <a:spLocks noChangeAspect="1" noEditPoints="1"/>
            </p:cNvSpPr>
            <p:nvPr/>
          </p:nvSpPr>
          <p:spPr bwMode="auto">
            <a:xfrm>
              <a:off x="6477820" y="3764437"/>
              <a:ext cx="466406" cy="50655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6AF5C251-4CEF-4540-B8EC-861A49F6862D}"/>
                </a:ext>
              </a:extLst>
            </p:cNvPr>
            <p:cNvSpPr/>
            <p:nvPr/>
          </p:nvSpPr>
          <p:spPr>
            <a:xfrm>
              <a:off x="7260344" y="2855871"/>
              <a:ext cx="4023605" cy="61281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dirty="0">
                  <a:solidFill>
                    <a:srgbClr val="0B556A"/>
                  </a:solidFill>
                  <a:cs typeface="Segoe UI Semibold" panose="020B0702040204020203" pitchFamily="34" charset="0"/>
                </a:rPr>
                <a:t>Meet large enterprise needs through better IT manageability: Staging, application lifecycle</a:t>
              </a:r>
            </a:p>
          </p:txBody>
        </p:sp>
      </p:grpSp>
      <p:grpSp>
        <p:nvGrpSpPr>
          <p:cNvPr id="29" name="Group 28">
            <a:extLst>
              <a:ext uri="{FF2B5EF4-FFF2-40B4-BE49-F238E27FC236}">
                <a16:creationId xmlns:a16="http://schemas.microsoft.com/office/drawing/2014/main" id="{4D8BD5C6-322C-4715-B6B1-F29758C97FED}"/>
              </a:ext>
              <a:ext uri="{C183D7F6-B498-43B3-948B-1728B52AA6E4}">
                <adec:decorative xmlns:adec="http://schemas.microsoft.com/office/drawing/2017/decorative" val="1"/>
              </a:ext>
            </a:extLst>
          </p:cNvPr>
          <p:cNvGrpSpPr/>
          <p:nvPr/>
        </p:nvGrpSpPr>
        <p:grpSpPr>
          <a:xfrm>
            <a:off x="2711451" y="4948786"/>
            <a:ext cx="5327225" cy="1457515"/>
            <a:chOff x="2711451" y="4948786"/>
            <a:chExt cx="5327225" cy="1457515"/>
          </a:xfrm>
        </p:grpSpPr>
        <p:sp>
          <p:nvSpPr>
            <p:cNvPr id="141" name="brain_3" title="Icon of a brain">
              <a:extLst>
                <a:ext uri="{FF2B5EF4-FFF2-40B4-BE49-F238E27FC236}">
                  <a16:creationId xmlns:a16="http://schemas.microsoft.com/office/drawing/2014/main" id="{FFE3866C-8FD7-4A19-B03C-196B57D7F597}"/>
                </a:ext>
              </a:extLst>
            </p:cNvPr>
            <p:cNvSpPr>
              <a:spLocks noChangeAspect="1" noEditPoints="1"/>
            </p:cNvSpPr>
            <p:nvPr/>
          </p:nvSpPr>
          <p:spPr bwMode="auto">
            <a:xfrm>
              <a:off x="7649100" y="4948786"/>
              <a:ext cx="389576" cy="41889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a:extLst>
                <a:ext uri="{FF2B5EF4-FFF2-40B4-BE49-F238E27FC236}">
                  <a16:creationId xmlns:a16="http://schemas.microsoft.com/office/drawing/2014/main" id="{537DD267-349A-4490-9A26-51C208D78624}"/>
                </a:ext>
              </a:extLst>
            </p:cNvPr>
            <p:cNvSpPr/>
            <p:nvPr/>
          </p:nvSpPr>
          <p:spPr>
            <a:xfrm>
              <a:off x="2711451" y="5490111"/>
              <a:ext cx="4610012" cy="91619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dirty="0">
                  <a:solidFill>
                    <a:srgbClr val="0B556A"/>
                  </a:solidFill>
                  <a:cs typeface="Segoe UI Semibold" panose="020B0702040204020203" pitchFamily="34" charset="0"/>
                </a:rPr>
                <a:t>Deeper Human + AI collaboration, continually suggesting new topics to automate as the bot gets used </a:t>
              </a:r>
            </a:p>
          </p:txBody>
        </p:sp>
      </p:grpSp>
      <p:cxnSp>
        <p:nvCxnSpPr>
          <p:cNvPr id="44" name="Straight Connector 43">
            <a:extLst>
              <a:ext uri="{FF2B5EF4-FFF2-40B4-BE49-F238E27FC236}">
                <a16:creationId xmlns:a16="http://schemas.microsoft.com/office/drawing/2014/main" id="{657D72FF-5F38-4A79-8246-AC15D8673AFD}"/>
              </a:ext>
              <a:ext uri="{C183D7F6-B498-43B3-948B-1728B52AA6E4}">
                <adec:decorative xmlns:adec="http://schemas.microsoft.com/office/drawing/2017/decorative" val="1"/>
              </a:ext>
            </a:extLst>
          </p:cNvPr>
          <p:cNvCxnSpPr>
            <a:cxnSpLocks/>
          </p:cNvCxnSpPr>
          <p:nvPr/>
        </p:nvCxnSpPr>
        <p:spPr>
          <a:xfrm>
            <a:off x="-44490" y="1214569"/>
            <a:ext cx="878585" cy="1033983"/>
          </a:xfrm>
          <a:prstGeom prst="line">
            <a:avLst/>
          </a:prstGeom>
          <a:ln>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C00F7B-A1B4-4459-8807-4FC804BEBC6A}"/>
              </a:ext>
              <a:ext uri="{C183D7F6-B498-43B3-948B-1728B52AA6E4}">
                <adec:decorative xmlns:adec="http://schemas.microsoft.com/office/drawing/2017/decorative" val="1"/>
              </a:ext>
            </a:extLst>
          </p:cNvPr>
          <p:cNvCxnSpPr>
            <a:cxnSpLocks/>
          </p:cNvCxnSpPr>
          <p:nvPr/>
        </p:nvCxnSpPr>
        <p:spPr>
          <a:xfrm>
            <a:off x="-229769" y="510012"/>
            <a:ext cx="878585" cy="1033983"/>
          </a:xfrm>
          <a:prstGeom prst="line">
            <a:avLst/>
          </a:prstGeom>
          <a:ln>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0F274A-F082-4AE8-A60D-E3C56DEFCB44}"/>
              </a:ext>
              <a:ext uri="{C183D7F6-B498-43B3-948B-1728B52AA6E4}">
                <adec:decorative xmlns:adec="http://schemas.microsoft.com/office/drawing/2017/decorative" val="1"/>
              </a:ext>
            </a:extLst>
          </p:cNvPr>
          <p:cNvCxnSpPr>
            <a:cxnSpLocks/>
          </p:cNvCxnSpPr>
          <p:nvPr/>
        </p:nvCxnSpPr>
        <p:spPr>
          <a:xfrm>
            <a:off x="-577922" y="-423005"/>
            <a:ext cx="878585" cy="103398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1">
            <a:extLst>
              <a:ext uri="{FF2B5EF4-FFF2-40B4-BE49-F238E27FC236}">
                <a16:creationId xmlns:a16="http://schemas.microsoft.com/office/drawing/2014/main" id="{9C41EC60-027D-4534-84E4-57AE345CE98C}"/>
              </a:ext>
              <a:ext uri="{C183D7F6-B498-43B3-948B-1728B52AA6E4}">
                <adec:decorative xmlns:adec="http://schemas.microsoft.com/office/drawing/2017/decorative" val="1"/>
              </a:ext>
            </a:extLst>
          </p:cNvPr>
          <p:cNvGrpSpPr>
            <a:grpSpLocks noChangeAspect="1"/>
          </p:cNvGrpSpPr>
          <p:nvPr/>
        </p:nvGrpSpPr>
        <p:grpSpPr bwMode="auto">
          <a:xfrm>
            <a:off x="9852025" y="0"/>
            <a:ext cx="2339975" cy="2693988"/>
            <a:chOff x="6206" y="0"/>
            <a:chExt cx="1474" cy="1697"/>
          </a:xfrm>
        </p:grpSpPr>
        <p:sp>
          <p:nvSpPr>
            <p:cNvPr id="21" name="AutoShape 10">
              <a:extLst>
                <a:ext uri="{FF2B5EF4-FFF2-40B4-BE49-F238E27FC236}">
                  <a16:creationId xmlns:a16="http://schemas.microsoft.com/office/drawing/2014/main" id="{4E125605-2613-45FE-919A-78A83E700C35}"/>
                </a:ext>
              </a:extLst>
            </p:cNvPr>
            <p:cNvSpPr>
              <a:spLocks noChangeAspect="1" noChangeArrowheads="1" noTextEdit="1"/>
            </p:cNvSpPr>
            <p:nvPr/>
          </p:nvSpPr>
          <p:spPr bwMode="auto">
            <a:xfrm>
              <a:off x="6206" y="0"/>
              <a:ext cx="1474" cy="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2">
              <a:extLst>
                <a:ext uri="{FF2B5EF4-FFF2-40B4-BE49-F238E27FC236}">
                  <a16:creationId xmlns:a16="http://schemas.microsoft.com/office/drawing/2014/main" id="{F13EF7D4-5CA1-4326-9423-2E83F1A2351B}"/>
                </a:ext>
              </a:extLst>
            </p:cNvPr>
            <p:cNvSpPr>
              <a:spLocks/>
            </p:cNvSpPr>
            <p:nvPr/>
          </p:nvSpPr>
          <p:spPr bwMode="auto">
            <a:xfrm>
              <a:off x="6206" y="0"/>
              <a:ext cx="1474" cy="1697"/>
            </a:xfrm>
            <a:custGeom>
              <a:avLst/>
              <a:gdLst>
                <a:gd name="T0" fmla="*/ 0 w 1474"/>
                <a:gd name="T1" fmla="*/ 0 h 1697"/>
                <a:gd name="T2" fmla="*/ 1474 w 1474"/>
                <a:gd name="T3" fmla="*/ 0 h 1697"/>
                <a:gd name="T4" fmla="*/ 1474 w 1474"/>
                <a:gd name="T5" fmla="*/ 1697 h 1697"/>
                <a:gd name="T6" fmla="*/ 0 w 1474"/>
                <a:gd name="T7" fmla="*/ 0 h 1697"/>
              </a:gdLst>
              <a:ahLst/>
              <a:cxnLst>
                <a:cxn ang="0">
                  <a:pos x="T0" y="T1"/>
                </a:cxn>
                <a:cxn ang="0">
                  <a:pos x="T2" y="T3"/>
                </a:cxn>
                <a:cxn ang="0">
                  <a:pos x="T4" y="T5"/>
                </a:cxn>
                <a:cxn ang="0">
                  <a:pos x="T6" y="T7"/>
                </a:cxn>
              </a:cxnLst>
              <a:rect l="0" t="0" r="r" b="b"/>
              <a:pathLst>
                <a:path w="1474" h="1697">
                  <a:moveTo>
                    <a:pt x="0" y="0"/>
                  </a:moveTo>
                  <a:lnTo>
                    <a:pt x="1474" y="0"/>
                  </a:lnTo>
                  <a:lnTo>
                    <a:pt x="1474" y="169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3">
              <a:extLst>
                <a:ext uri="{FF2B5EF4-FFF2-40B4-BE49-F238E27FC236}">
                  <a16:creationId xmlns:a16="http://schemas.microsoft.com/office/drawing/2014/main" id="{DF1891BC-9ABA-4DCA-A18A-65B52563B500}"/>
                </a:ext>
              </a:extLst>
            </p:cNvPr>
            <p:cNvSpPr>
              <a:spLocks/>
            </p:cNvSpPr>
            <p:nvPr/>
          </p:nvSpPr>
          <p:spPr bwMode="auto">
            <a:xfrm>
              <a:off x="6351" y="0"/>
              <a:ext cx="1329" cy="1530"/>
            </a:xfrm>
            <a:custGeom>
              <a:avLst/>
              <a:gdLst>
                <a:gd name="T0" fmla="*/ 0 w 1329"/>
                <a:gd name="T1" fmla="*/ 0 h 1530"/>
                <a:gd name="T2" fmla="*/ 1329 w 1329"/>
                <a:gd name="T3" fmla="*/ 0 h 1530"/>
                <a:gd name="T4" fmla="*/ 1329 w 1329"/>
                <a:gd name="T5" fmla="*/ 1530 h 1530"/>
                <a:gd name="T6" fmla="*/ 0 w 1329"/>
                <a:gd name="T7" fmla="*/ 0 h 1530"/>
              </a:gdLst>
              <a:ahLst/>
              <a:cxnLst>
                <a:cxn ang="0">
                  <a:pos x="T0" y="T1"/>
                </a:cxn>
                <a:cxn ang="0">
                  <a:pos x="T2" y="T3"/>
                </a:cxn>
                <a:cxn ang="0">
                  <a:pos x="T4" y="T5"/>
                </a:cxn>
                <a:cxn ang="0">
                  <a:pos x="T6" y="T7"/>
                </a:cxn>
              </a:cxnLst>
              <a:rect l="0" t="0" r="r" b="b"/>
              <a:pathLst>
                <a:path w="1329" h="1530">
                  <a:moveTo>
                    <a:pt x="0" y="0"/>
                  </a:moveTo>
                  <a:lnTo>
                    <a:pt x="1329" y="0"/>
                  </a:lnTo>
                  <a:lnTo>
                    <a:pt x="1329" y="1530"/>
                  </a:lnTo>
                  <a:lnTo>
                    <a:pt x="0" y="0"/>
                  </a:lnTo>
                  <a:close/>
                </a:path>
              </a:pathLst>
            </a:custGeom>
            <a:solidFill>
              <a:srgbClr val="73E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14">
              <a:extLst>
                <a:ext uri="{FF2B5EF4-FFF2-40B4-BE49-F238E27FC236}">
                  <a16:creationId xmlns:a16="http://schemas.microsoft.com/office/drawing/2014/main" id="{A06BCAC2-7414-4696-B0E0-1A5707132424}"/>
                </a:ext>
              </a:extLst>
            </p:cNvPr>
            <p:cNvSpPr>
              <a:spLocks/>
            </p:cNvSpPr>
            <p:nvPr/>
          </p:nvSpPr>
          <p:spPr bwMode="auto">
            <a:xfrm>
              <a:off x="6417" y="0"/>
              <a:ext cx="1263" cy="1455"/>
            </a:xfrm>
            <a:custGeom>
              <a:avLst/>
              <a:gdLst>
                <a:gd name="T0" fmla="*/ 0 w 1263"/>
                <a:gd name="T1" fmla="*/ 0 h 1455"/>
                <a:gd name="T2" fmla="*/ 1263 w 1263"/>
                <a:gd name="T3" fmla="*/ 0 h 1455"/>
                <a:gd name="T4" fmla="*/ 1263 w 1263"/>
                <a:gd name="T5" fmla="*/ 1455 h 1455"/>
                <a:gd name="T6" fmla="*/ 0 w 1263"/>
                <a:gd name="T7" fmla="*/ 0 h 1455"/>
              </a:gdLst>
              <a:ahLst/>
              <a:cxnLst>
                <a:cxn ang="0">
                  <a:pos x="T0" y="T1"/>
                </a:cxn>
                <a:cxn ang="0">
                  <a:pos x="T2" y="T3"/>
                </a:cxn>
                <a:cxn ang="0">
                  <a:pos x="T4" y="T5"/>
                </a:cxn>
                <a:cxn ang="0">
                  <a:pos x="T6" y="T7"/>
                </a:cxn>
              </a:cxnLst>
              <a:rect l="0" t="0" r="r" b="b"/>
              <a:pathLst>
                <a:path w="1263" h="1455">
                  <a:moveTo>
                    <a:pt x="0" y="0"/>
                  </a:moveTo>
                  <a:lnTo>
                    <a:pt x="1263" y="0"/>
                  </a:lnTo>
                  <a:lnTo>
                    <a:pt x="1263" y="1455"/>
                  </a:lnTo>
                  <a:lnTo>
                    <a:pt x="0" y="0"/>
                  </a:lnTo>
                  <a:close/>
                </a:path>
              </a:pathLst>
            </a:custGeom>
            <a:solidFill>
              <a:srgbClr val="0B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Freeform 15">
              <a:extLst>
                <a:ext uri="{FF2B5EF4-FFF2-40B4-BE49-F238E27FC236}">
                  <a16:creationId xmlns:a16="http://schemas.microsoft.com/office/drawing/2014/main" id="{A42FE199-18BE-4B98-936C-3341A271D248}"/>
                </a:ext>
              </a:extLst>
            </p:cNvPr>
            <p:cNvSpPr>
              <a:spLocks/>
            </p:cNvSpPr>
            <p:nvPr/>
          </p:nvSpPr>
          <p:spPr bwMode="auto">
            <a:xfrm>
              <a:off x="6663" y="0"/>
              <a:ext cx="1017" cy="1173"/>
            </a:xfrm>
            <a:custGeom>
              <a:avLst/>
              <a:gdLst>
                <a:gd name="T0" fmla="*/ 0 w 1017"/>
                <a:gd name="T1" fmla="*/ 0 h 1173"/>
                <a:gd name="T2" fmla="*/ 1017 w 1017"/>
                <a:gd name="T3" fmla="*/ 0 h 1173"/>
                <a:gd name="T4" fmla="*/ 1017 w 1017"/>
                <a:gd name="T5" fmla="*/ 1173 h 1173"/>
                <a:gd name="T6" fmla="*/ 0 w 1017"/>
                <a:gd name="T7" fmla="*/ 0 h 1173"/>
              </a:gdLst>
              <a:ahLst/>
              <a:cxnLst>
                <a:cxn ang="0">
                  <a:pos x="T0" y="T1"/>
                </a:cxn>
                <a:cxn ang="0">
                  <a:pos x="T2" y="T3"/>
                </a:cxn>
                <a:cxn ang="0">
                  <a:pos x="T4" y="T5"/>
                </a:cxn>
                <a:cxn ang="0">
                  <a:pos x="T6" y="T7"/>
                </a:cxn>
              </a:cxnLst>
              <a:rect l="0" t="0" r="r" b="b"/>
              <a:pathLst>
                <a:path w="1017" h="1173">
                  <a:moveTo>
                    <a:pt x="0" y="0"/>
                  </a:moveTo>
                  <a:lnTo>
                    <a:pt x="1017" y="0"/>
                  </a:lnTo>
                  <a:lnTo>
                    <a:pt x="1017" y="1173"/>
                  </a:lnTo>
                  <a:lnTo>
                    <a:pt x="0" y="0"/>
                  </a:lnTo>
                  <a:close/>
                </a:path>
              </a:pathLst>
            </a:custGeom>
            <a:solidFill>
              <a:srgbClr val="0B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3751879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20B291F-15AA-4D9A-940E-47E51EA938AB}"/>
              </a:ext>
              <a:ext uri="{C183D7F6-B498-43B3-948B-1728B52AA6E4}">
                <adec:decorative xmlns:adec="http://schemas.microsoft.com/office/drawing/2017/decorative" val="1"/>
              </a:ext>
            </a:extLst>
          </p:cNvPr>
          <p:cNvSpPr/>
          <p:nvPr/>
        </p:nvSpPr>
        <p:spPr bwMode="auto">
          <a:xfrm>
            <a:off x="0"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571C7E85-CF12-4E4A-A663-DCFE88B95232}"/>
              </a:ext>
              <a:ext uri="{C183D7F6-B498-43B3-948B-1728B52AA6E4}">
                <adec:decorative xmlns:adec="http://schemas.microsoft.com/office/drawing/2017/decorative" val="1"/>
              </a:ext>
            </a:extLst>
          </p:cNvPr>
          <p:cNvSpPr/>
          <p:nvPr/>
        </p:nvSpPr>
        <p:spPr bwMode="auto">
          <a:xfrm>
            <a:off x="256096" y="0"/>
            <a:ext cx="9827703" cy="6858000"/>
          </a:xfrm>
          <a:custGeom>
            <a:avLst/>
            <a:gdLst>
              <a:gd name="connsiteX0" fmla="*/ 0 w 9827703"/>
              <a:gd name="connsiteY0" fmla="*/ 0 h 6858000"/>
              <a:gd name="connsiteX1" fmla="*/ 2969700 w 9827703"/>
              <a:gd name="connsiteY1" fmla="*/ 0 h 6858000"/>
              <a:gd name="connsiteX2" fmla="*/ 9827703 w 9827703"/>
              <a:gd name="connsiteY2" fmla="*/ 6858000 h 6858000"/>
              <a:gd name="connsiteX3" fmla="*/ 1651220 w 9827703"/>
              <a:gd name="connsiteY3" fmla="*/ 6858000 h 6858000"/>
              <a:gd name="connsiteX4" fmla="*/ 0 w 9827703"/>
              <a:gd name="connsiteY4" fmla="*/ 520678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7703" h="6858000">
                <a:moveTo>
                  <a:pt x="0" y="0"/>
                </a:moveTo>
                <a:lnTo>
                  <a:pt x="2969700" y="0"/>
                </a:lnTo>
                <a:lnTo>
                  <a:pt x="9827703" y="6858000"/>
                </a:lnTo>
                <a:lnTo>
                  <a:pt x="1651220" y="6858000"/>
                </a:lnTo>
                <a:lnTo>
                  <a:pt x="0" y="520678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755F1FC4-2256-49B9-A77D-6A5D6269C8E7}"/>
              </a:ext>
            </a:extLst>
          </p:cNvPr>
          <p:cNvSpPr>
            <a:spLocks noGrp="1"/>
          </p:cNvSpPr>
          <p:nvPr>
            <p:ph type="title"/>
          </p:nvPr>
        </p:nvSpPr>
        <p:spPr>
          <a:xfrm>
            <a:off x="8190141" y="794545"/>
            <a:ext cx="3672564" cy="1477328"/>
          </a:xfrm>
        </p:spPr>
        <p:txBody>
          <a:bodyPr/>
          <a:lstStyle/>
          <a:p>
            <a:r>
              <a:rPr lang="en-US" dirty="0">
                <a:solidFill>
                  <a:schemeClr val="tx2"/>
                </a:solidFill>
              </a:rPr>
              <a:t>Learn more about Microsoft Power Virtual Agents </a:t>
            </a:r>
          </a:p>
        </p:txBody>
      </p:sp>
      <p:sp>
        <p:nvSpPr>
          <p:cNvPr id="56" name="Text Placeholder 26">
            <a:extLst>
              <a:ext uri="{FF2B5EF4-FFF2-40B4-BE49-F238E27FC236}">
                <a16:creationId xmlns:a16="http://schemas.microsoft.com/office/drawing/2014/main" id="{EB8F0BD2-0F67-409F-833D-0D242FD95D03}"/>
              </a:ext>
            </a:extLst>
          </p:cNvPr>
          <p:cNvSpPr txBox="1">
            <a:spLocks/>
          </p:cNvSpPr>
          <p:nvPr/>
        </p:nvSpPr>
        <p:spPr>
          <a:xfrm>
            <a:off x="1552086" y="1912416"/>
            <a:ext cx="3459961" cy="60349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14016">
              <a:buSzTx/>
              <a:defRPr/>
            </a:pPr>
            <a:r>
              <a:rPr lang="en-US" sz="1800" dirty="0">
                <a:solidFill>
                  <a:schemeClr val="bg1"/>
                </a:solidFill>
              </a:rPr>
              <a:t>Visit </a:t>
            </a:r>
            <a:r>
              <a:rPr lang="en-US" sz="1800" dirty="0">
                <a:solidFill>
                  <a:schemeClr val="bg1"/>
                </a:solidFill>
                <a:hlinkClick r:id="rId3">
                  <a:extLst>
                    <a:ext uri="{A12FA001-AC4F-418D-AE19-62706E023703}">
                      <ahyp:hlinkClr xmlns:ahyp="http://schemas.microsoft.com/office/drawing/2018/hyperlinkcolor" val="tx"/>
                    </a:ext>
                  </a:extLst>
                </a:hlinkClick>
              </a:rPr>
              <a:t>Power Virtual Agents</a:t>
            </a:r>
            <a:r>
              <a:rPr lang="en-US" sz="1800" dirty="0">
                <a:solidFill>
                  <a:schemeClr val="bg1"/>
                </a:solidFill>
              </a:rPr>
              <a:t> to learn more and request a demo</a:t>
            </a:r>
          </a:p>
        </p:txBody>
      </p:sp>
      <p:grpSp>
        <p:nvGrpSpPr>
          <p:cNvPr id="9" name="Group 8" descr="Icon of a browser window">
            <a:extLst>
              <a:ext uri="{FF2B5EF4-FFF2-40B4-BE49-F238E27FC236}">
                <a16:creationId xmlns:a16="http://schemas.microsoft.com/office/drawing/2014/main" id="{718B37DA-17A9-4D33-A458-399328AA4B46}"/>
              </a:ext>
            </a:extLst>
          </p:cNvPr>
          <p:cNvGrpSpPr/>
          <p:nvPr/>
        </p:nvGrpSpPr>
        <p:grpSpPr>
          <a:xfrm>
            <a:off x="5433724" y="1428573"/>
            <a:ext cx="788249" cy="788250"/>
            <a:chOff x="5246099" y="1752175"/>
            <a:chExt cx="788249" cy="788250"/>
          </a:xfrm>
        </p:grpSpPr>
        <p:sp>
          <p:nvSpPr>
            <p:cNvPr id="55" name="Rectangle 54">
              <a:extLst>
                <a:ext uri="{FF2B5EF4-FFF2-40B4-BE49-F238E27FC236}">
                  <a16:creationId xmlns:a16="http://schemas.microsoft.com/office/drawing/2014/main" id="{53F81CBD-6657-476F-A1CE-A04912E10422}"/>
                </a:ext>
                <a:ext uri="{C183D7F6-B498-43B3-948B-1728B52AA6E4}">
                  <adec:decorative xmlns:adec="http://schemas.microsoft.com/office/drawing/2017/decorative" val="1"/>
                </a:ext>
              </a:extLst>
            </p:cNvPr>
            <p:cNvSpPr/>
            <p:nvPr/>
          </p:nvSpPr>
          <p:spPr bwMode="auto">
            <a:xfrm rot="2700000">
              <a:off x="5246099" y="17521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5425995" y="1974848"/>
              <a:ext cx="428458" cy="34290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68" name="Text Placeholder 26">
            <a:extLst>
              <a:ext uri="{FF2B5EF4-FFF2-40B4-BE49-F238E27FC236}">
                <a16:creationId xmlns:a16="http://schemas.microsoft.com/office/drawing/2014/main" id="{8F294D0E-3CE6-4D2F-96D8-F7AA19125416}"/>
              </a:ext>
            </a:extLst>
          </p:cNvPr>
          <p:cNvSpPr txBox="1">
            <a:spLocks/>
          </p:cNvSpPr>
          <p:nvPr/>
        </p:nvSpPr>
        <p:spPr>
          <a:xfrm>
            <a:off x="1823650" y="3192469"/>
            <a:ext cx="4433720" cy="553998"/>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rPr>
              <a:t>Technical details about the application are available in our </a:t>
            </a:r>
            <a:r>
              <a:rPr lang="en-US" sz="1800">
                <a:solidFill>
                  <a:schemeClr val="bg1"/>
                </a:solidFill>
                <a:latin typeface="Segoe UI"/>
                <a:cs typeface="Segoe UI Light" panose="020B0502040204020203" pitchFamily="34" charset="0"/>
                <a:hlinkClick r:id="rId4">
                  <a:extLst>
                    <a:ext uri="{A12FA001-AC4F-418D-AE19-62706E023703}">
                      <ahyp:hlinkClr xmlns:ahyp="http://schemas.microsoft.com/office/drawing/2018/hyperlinkcolor" val="tx"/>
                    </a:ext>
                  </a:extLst>
                </a:hlinkClick>
              </a:rPr>
              <a:t>help documentation</a:t>
            </a:r>
            <a:endParaRPr lang="en-US" sz="1800">
              <a:solidFill>
                <a:schemeClr val="bg1"/>
              </a:solidFill>
              <a:latin typeface="Segoe UI"/>
              <a:cs typeface="Segoe UI Light" panose="020B0502040204020203" pitchFamily="34" charset="0"/>
            </a:endParaRPr>
          </a:p>
        </p:txBody>
      </p:sp>
      <p:grpSp>
        <p:nvGrpSpPr>
          <p:cNvPr id="7" name="Group 6" descr="Icon of two documents stacked together with writing on them">
            <a:extLst>
              <a:ext uri="{FF2B5EF4-FFF2-40B4-BE49-F238E27FC236}">
                <a16:creationId xmlns:a16="http://schemas.microsoft.com/office/drawing/2014/main" id="{69598BED-DD1A-4F79-8CDE-3222576B2694}"/>
              </a:ext>
            </a:extLst>
          </p:cNvPr>
          <p:cNvGrpSpPr/>
          <p:nvPr/>
        </p:nvGrpSpPr>
        <p:grpSpPr>
          <a:xfrm>
            <a:off x="6583754" y="2607482"/>
            <a:ext cx="788249" cy="788250"/>
            <a:chOff x="4012385" y="2869775"/>
            <a:chExt cx="788249" cy="788250"/>
          </a:xfrm>
        </p:grpSpPr>
        <p:sp>
          <p:nvSpPr>
            <p:cNvPr id="54" name="Rectangle 53">
              <a:extLst>
                <a:ext uri="{FF2B5EF4-FFF2-40B4-BE49-F238E27FC236}">
                  <a16:creationId xmlns:a16="http://schemas.microsoft.com/office/drawing/2014/main" id="{FDFA5A4E-338A-4205-9368-90CAF6044B1F}"/>
                </a:ext>
                <a:ext uri="{C183D7F6-B498-43B3-948B-1728B52AA6E4}">
                  <adec:decorative xmlns:adec="http://schemas.microsoft.com/office/drawing/2017/decorative" val="1"/>
                </a:ext>
              </a:extLst>
            </p:cNvPr>
            <p:cNvSpPr/>
            <p:nvPr/>
          </p:nvSpPr>
          <p:spPr bwMode="auto">
            <a:xfrm rot="2700000">
              <a:off x="4012385" y="28697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4230869" y="3060699"/>
              <a:ext cx="352062" cy="40640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70" name="Text Placeholder 26">
            <a:extLst>
              <a:ext uri="{FF2B5EF4-FFF2-40B4-BE49-F238E27FC236}">
                <a16:creationId xmlns:a16="http://schemas.microsoft.com/office/drawing/2014/main" id="{7D6ACBDA-C97E-492B-9913-F1470DDDCFC3}"/>
              </a:ext>
            </a:extLst>
          </p:cNvPr>
          <p:cNvSpPr txBox="1">
            <a:spLocks/>
          </p:cNvSpPr>
          <p:nvPr/>
        </p:nvSpPr>
        <p:spPr>
          <a:xfrm>
            <a:off x="3652579" y="4423021"/>
            <a:ext cx="383776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cs typeface="Segoe UI"/>
              </a:rPr>
              <a:t>For questions please engage in our </a:t>
            </a:r>
            <a:r>
              <a:rPr lang="en-US" sz="1800">
                <a:solidFill>
                  <a:schemeClr val="bg1"/>
                </a:solidFill>
                <a:latin typeface="Segoe UI"/>
                <a:cs typeface="Segoe UI Light"/>
                <a:hlinkClick r:id="rId5">
                  <a:extLst>
                    <a:ext uri="{A12FA001-AC4F-418D-AE19-62706E023703}">
                      <ahyp:hlinkClr xmlns:ahyp="http://schemas.microsoft.com/office/drawing/2018/hyperlinkcolor" val="tx"/>
                    </a:ext>
                  </a:extLst>
                </a:hlinkClick>
              </a:rPr>
              <a:t>Community forum</a:t>
            </a:r>
            <a:endParaRPr lang="en-US" sz="1800">
              <a:solidFill>
                <a:schemeClr val="bg1"/>
              </a:solidFill>
              <a:latin typeface="Segoe UI"/>
              <a:cs typeface="Segoe UI Light"/>
              <a:hlinkClick r:id="rId6">
                <a:extLst>
                  <a:ext uri="{A12FA001-AC4F-418D-AE19-62706E023703}">
                    <ahyp:hlinkClr xmlns:ahyp="http://schemas.microsoft.com/office/drawing/2018/hyperlinkcolor" val="tx"/>
                  </a:ext>
                </a:extLst>
              </a:hlinkClick>
            </a:endParaRPr>
          </a:p>
        </p:txBody>
      </p:sp>
      <p:grpSp>
        <p:nvGrpSpPr>
          <p:cNvPr id="8" name="Group 7" descr="Icon of two overlapping chat bubbles">
            <a:extLst>
              <a:ext uri="{FF2B5EF4-FFF2-40B4-BE49-F238E27FC236}">
                <a16:creationId xmlns:a16="http://schemas.microsoft.com/office/drawing/2014/main" id="{FAA679B6-28FC-4601-A3B6-1F0AD3D5337B}"/>
              </a:ext>
            </a:extLst>
          </p:cNvPr>
          <p:cNvGrpSpPr/>
          <p:nvPr/>
        </p:nvGrpSpPr>
        <p:grpSpPr>
          <a:xfrm>
            <a:off x="7806370" y="3844931"/>
            <a:ext cx="788249" cy="788250"/>
            <a:chOff x="2633527" y="4335718"/>
            <a:chExt cx="788249" cy="788250"/>
          </a:xfrm>
        </p:grpSpPr>
        <p:sp>
          <p:nvSpPr>
            <p:cNvPr id="53" name="Rectangle 52">
              <a:extLst>
                <a:ext uri="{FF2B5EF4-FFF2-40B4-BE49-F238E27FC236}">
                  <a16:creationId xmlns:a16="http://schemas.microsoft.com/office/drawing/2014/main" id="{DE9BEF81-10D2-4177-A85A-63262F7B98A4}"/>
                </a:ext>
                <a:ext uri="{C183D7F6-B498-43B3-948B-1728B52AA6E4}">
                  <adec:decorative xmlns:adec="http://schemas.microsoft.com/office/drawing/2017/decorative" val="1"/>
                </a:ext>
              </a:extLst>
            </p:cNvPr>
            <p:cNvSpPr/>
            <p:nvPr/>
          </p:nvSpPr>
          <p:spPr bwMode="auto">
            <a:xfrm rot="2700000">
              <a:off x="2633527" y="4335718"/>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9"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2793758" y="4546962"/>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22" name="Text Placeholder 26">
            <a:extLst>
              <a:ext uri="{FF2B5EF4-FFF2-40B4-BE49-F238E27FC236}">
                <a16:creationId xmlns:a16="http://schemas.microsoft.com/office/drawing/2014/main" id="{9A372F51-BFD1-4987-8721-8EFFA3687878}"/>
              </a:ext>
            </a:extLst>
          </p:cNvPr>
          <p:cNvSpPr txBox="1">
            <a:spLocks/>
          </p:cNvSpPr>
          <p:nvPr/>
        </p:nvSpPr>
        <p:spPr>
          <a:xfrm>
            <a:off x="4275119" y="5653572"/>
            <a:ext cx="451853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cs typeface="Segoe UI"/>
              </a:rPr>
              <a:t>Check </a:t>
            </a:r>
            <a:r>
              <a:rPr lang="en-US" sz="1800">
                <a:solidFill>
                  <a:schemeClr val="bg1"/>
                </a:solidFill>
                <a:latin typeface="Segoe UI"/>
                <a:cs typeface="Segoe UI"/>
                <a:hlinkClick r:id="rId7">
                  <a:extLst>
                    <a:ext uri="{A12FA001-AC4F-418D-AE19-62706E023703}">
                      <ahyp:hlinkClr xmlns:ahyp="http://schemas.microsoft.com/office/drawing/2018/hyperlinkcolor" val="tx"/>
                    </a:ext>
                  </a:extLst>
                </a:hlinkClick>
              </a:rPr>
              <a:t>Power Virtual Agents Blog </a:t>
            </a:r>
            <a:r>
              <a:rPr lang="en-US" sz="1800">
                <a:solidFill>
                  <a:schemeClr val="bg1"/>
                </a:solidFill>
                <a:latin typeface="Segoe UI"/>
                <a:cs typeface="Segoe UI"/>
              </a:rPr>
              <a:t>to learn more best practices and updates </a:t>
            </a:r>
            <a:endParaRPr lang="en-US" sz="1800">
              <a:solidFill>
                <a:schemeClr val="bg1"/>
              </a:solidFill>
              <a:latin typeface="Segoe UI"/>
              <a:cs typeface="Segoe UI Light"/>
              <a:hlinkClick r:id="rId6">
                <a:extLst>
                  <a:ext uri="{A12FA001-AC4F-418D-AE19-62706E023703}">
                    <ahyp:hlinkClr xmlns:ahyp="http://schemas.microsoft.com/office/drawing/2018/hyperlinkcolor" val="tx"/>
                  </a:ext>
                </a:extLst>
              </a:hlinkClick>
            </a:endParaRPr>
          </a:p>
        </p:txBody>
      </p:sp>
      <p:grpSp>
        <p:nvGrpSpPr>
          <p:cNvPr id="12" name="Group 11" descr="Icon of two overlapping chat bubbles Icon of two overlapping chat bubbles">
            <a:extLst>
              <a:ext uri="{FF2B5EF4-FFF2-40B4-BE49-F238E27FC236}">
                <a16:creationId xmlns:a16="http://schemas.microsoft.com/office/drawing/2014/main" id="{3C5D7F23-B534-4648-B46A-0A00FD0D8CCF}"/>
              </a:ext>
            </a:extLst>
          </p:cNvPr>
          <p:cNvGrpSpPr/>
          <p:nvPr/>
        </p:nvGrpSpPr>
        <p:grpSpPr>
          <a:xfrm>
            <a:off x="9165269" y="5151274"/>
            <a:ext cx="788249" cy="788250"/>
            <a:chOff x="9165269" y="5151274"/>
            <a:chExt cx="788249" cy="788250"/>
          </a:xfrm>
        </p:grpSpPr>
        <p:sp>
          <p:nvSpPr>
            <p:cNvPr id="18" name="Rectangle 17">
              <a:extLst>
                <a:ext uri="{FF2B5EF4-FFF2-40B4-BE49-F238E27FC236}">
                  <a16:creationId xmlns:a16="http://schemas.microsoft.com/office/drawing/2014/main" id="{65EBC3FF-5CB1-4EFF-826A-22B804997CDE}"/>
                </a:ext>
                <a:ext uri="{C183D7F6-B498-43B3-948B-1728B52AA6E4}">
                  <adec:decorative xmlns:adec="http://schemas.microsoft.com/office/drawing/2017/decorative" val="1"/>
                </a:ext>
              </a:extLst>
            </p:cNvPr>
            <p:cNvSpPr/>
            <p:nvPr/>
          </p:nvSpPr>
          <p:spPr bwMode="auto">
            <a:xfrm rot="2700000">
              <a:off x="9165269" y="51512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descr="Icon of two overlapping chat bubbles Icon of two overlapping chat bubbles">
              <a:extLst>
                <a:ext uri="{FF2B5EF4-FFF2-40B4-BE49-F238E27FC236}">
                  <a16:creationId xmlns:a16="http://schemas.microsoft.com/office/drawing/2014/main" id="{02ED9249-9DE9-4805-AFA0-58469EEBD4F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74005" y="5260009"/>
              <a:ext cx="570779" cy="570779"/>
            </a:xfrm>
            <a:prstGeom prst="rect">
              <a:avLst/>
            </a:prstGeom>
          </p:spPr>
        </p:pic>
      </p:grpSp>
    </p:spTree>
    <p:extLst>
      <p:ext uri="{BB962C8B-B14F-4D97-AF65-F5344CB8AC3E}">
        <p14:creationId xmlns:p14="http://schemas.microsoft.com/office/powerpoint/2010/main" val="1243675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500"/>
                                        <p:tgtEl>
                                          <p:spTgt spid="56">
                                            <p:txEl>
                                              <p:pRg st="0" end="0"/>
                                            </p:txEl>
                                          </p:spTgt>
                                        </p:tgtEl>
                                      </p:cBhvr>
                                    </p:animEffect>
                                  </p:childTnLst>
                                </p:cTn>
                              </p:par>
                              <p:par>
                                <p:cTn id="8" presetID="42" presetClass="path" presetSubtype="0" decel="100000" fill="hold" grpId="1" nodeType="withEffect">
                                  <p:stCondLst>
                                    <p:cond delay="0"/>
                                  </p:stCondLst>
                                  <p:childTnLst>
                                    <p:animMotion origin="layout" path="M 3.125E-6 2.22222E-6 L 3.125E-6 0.03541 " pathEditMode="relative" rAng="0" ptsTypes="AA">
                                      <p:cBhvr>
                                        <p:cTn id="9" dur="700" spd="-100000" fill="hold"/>
                                        <p:tgtEl>
                                          <p:spTgt spid="56">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68">
                                            <p:txEl>
                                              <p:pRg st="0" end="0"/>
                                            </p:txEl>
                                          </p:spTgt>
                                        </p:tgtEl>
                                        <p:attrNameLst>
                                          <p:attrName>style.visibility</p:attrName>
                                        </p:attrNameLst>
                                      </p:cBhvr>
                                      <p:to>
                                        <p:strVal val="visible"/>
                                      </p:to>
                                    </p:set>
                                    <p:animEffect transition="in" filter="fade">
                                      <p:cBhvr>
                                        <p:cTn id="12" dur="500"/>
                                        <p:tgtEl>
                                          <p:spTgt spid="68">
                                            <p:txEl>
                                              <p:pRg st="0" end="0"/>
                                            </p:txEl>
                                          </p:spTgt>
                                        </p:tgtEl>
                                      </p:cBhvr>
                                    </p:animEffect>
                                  </p:childTnLst>
                                </p:cTn>
                              </p:par>
                              <p:par>
                                <p:cTn id="13" presetID="42" presetClass="path" presetSubtype="0" decel="100000" fill="hold" grpId="1" nodeType="withEffect">
                                  <p:stCondLst>
                                    <p:cond delay="0"/>
                                  </p:stCondLst>
                                  <p:childTnLst>
                                    <p:animMotion origin="layout" path="M 1.66667E-6 4.44444E-6 L 1.66667E-6 0.03541 " pathEditMode="relative" rAng="0" ptsTypes="AA">
                                      <p:cBhvr>
                                        <p:cTn id="14" dur="700" spd="-100000" fill="hold"/>
                                        <p:tgtEl>
                                          <p:spTgt spid="68">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250"/>
                                  </p:stCondLst>
                                  <p:childTnLst>
                                    <p:set>
                                      <p:cBhvr>
                                        <p:cTn id="16" dur="1" fill="hold">
                                          <p:stCondLst>
                                            <p:cond delay="0"/>
                                          </p:stCondLst>
                                        </p:cTn>
                                        <p:tgtEl>
                                          <p:spTgt spid="70">
                                            <p:txEl>
                                              <p:pRg st="0" end="0"/>
                                            </p:txEl>
                                          </p:spTgt>
                                        </p:tgtEl>
                                        <p:attrNameLst>
                                          <p:attrName>style.visibility</p:attrName>
                                        </p:attrNameLst>
                                      </p:cBhvr>
                                      <p:to>
                                        <p:strVal val="visible"/>
                                      </p:to>
                                    </p:set>
                                    <p:animEffect transition="in" filter="fade">
                                      <p:cBhvr>
                                        <p:cTn id="17" dur="500"/>
                                        <p:tgtEl>
                                          <p:spTgt spid="70">
                                            <p:txEl>
                                              <p:pRg st="0" end="0"/>
                                            </p:txEl>
                                          </p:spTgt>
                                        </p:tgtEl>
                                      </p:cBhvr>
                                    </p:animEffect>
                                  </p:childTnLst>
                                </p:cTn>
                              </p:par>
                              <p:par>
                                <p:cTn id="18" presetID="42" presetClass="path" presetSubtype="0" decel="100000" fill="hold" grpId="1" nodeType="withEffect">
                                  <p:stCondLst>
                                    <p:cond delay="0"/>
                                  </p:stCondLst>
                                  <p:childTnLst>
                                    <p:animMotion origin="layout" path="M 4.375E-6 -3.7037E-6 L 4.375E-6 0.03542 " pathEditMode="relative" rAng="0" ptsTypes="AA">
                                      <p:cBhvr>
                                        <p:cTn id="19" dur="700" spd="-100000" fill="hold"/>
                                        <p:tgtEl>
                                          <p:spTgt spid="70">
                                            <p:txEl>
                                              <p:pRg st="0" end="0"/>
                                            </p:txEl>
                                          </p:spTgt>
                                        </p:tgtEl>
                                        <p:attrNameLst>
                                          <p:attrName>ppt_x</p:attrName>
                                          <p:attrName>ppt_y</p:attrName>
                                        </p:attrNameLst>
                                      </p:cBhvr>
                                      <p:rCtr x="0" y="1759"/>
                                    </p:animMotion>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0"/>
                                  </p:stCondLst>
                                  <p:childTnLst>
                                    <p:animMotion origin="layout" path="M 3.95833E-6 4.44444E-6 L 0.03138 0.00208 " pathEditMode="relative" rAng="0" ptsTypes="AA">
                                      <p:cBhvr>
                                        <p:cTn id="24" dur="700" spd="-100000" fill="hold"/>
                                        <p:tgtEl>
                                          <p:spTgt spid="8"/>
                                        </p:tgtEl>
                                        <p:attrNameLst>
                                          <p:attrName>ppt_x</p:attrName>
                                          <p:attrName>ppt_y</p:attrName>
                                        </p:attrNameLst>
                                      </p:cBhvr>
                                      <p:rCtr x="1563" y="93"/>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375E-6 -1.48148E-6 L 0.02773 0.00185 " pathEditMode="relative" rAng="0" ptsTypes="AA">
                                      <p:cBhvr>
                                        <p:cTn id="29" dur="700" spd="-100000" fill="hold"/>
                                        <p:tgtEl>
                                          <p:spTgt spid="7"/>
                                        </p:tgtEl>
                                        <p:attrNameLst>
                                          <p:attrName>ppt_x</p:attrName>
                                          <p:attrName>ppt_y</p:attrName>
                                        </p:attrNameLst>
                                      </p:cBhvr>
                                      <p:rCtr x="1380" y="93"/>
                                    </p:animMotion>
                                  </p:childTnLst>
                                </p:cTn>
                              </p:par>
                              <p:par>
                                <p:cTn id="30" presetID="10" presetClass="entr" presetSubtype="0" fill="hold"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79167E-6 -7.40741E-7 L 0.028 0.00093 " pathEditMode="relative" rAng="0" ptsTypes="AA">
                                      <p:cBhvr>
                                        <p:cTn id="34" dur="700" spd="-100000" fill="hold"/>
                                        <p:tgtEl>
                                          <p:spTgt spid="9"/>
                                        </p:tgtEl>
                                        <p:attrNameLst>
                                          <p:attrName>ppt_x</p:attrName>
                                          <p:attrName>ppt_y</p:attrName>
                                        </p:attrNameLst>
                                      </p:cBhvr>
                                      <p:rCtr x="1393" y="46"/>
                                    </p:animMotion>
                                  </p:childTnLst>
                                </p:cTn>
                              </p:par>
                              <p:par>
                                <p:cTn id="35" presetID="10" presetClass="entr" presetSubtype="0" fill="hold" grpId="0" nodeType="withEffect">
                                  <p:stCondLst>
                                    <p:cond delay="25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par>
                                <p:cTn id="38" presetID="42" presetClass="path" presetSubtype="0" decel="100000" fill="hold" grpId="1" nodeType="withEffect">
                                  <p:stCondLst>
                                    <p:cond delay="0"/>
                                  </p:stCondLst>
                                  <p:childTnLst>
                                    <p:animMotion origin="layout" path="M -1.25E-6 -1.85185E-6 L -1.25E-6 0.03542 " pathEditMode="relative" rAng="0" ptsTypes="AA">
                                      <p:cBhvr>
                                        <p:cTn id="39" dur="700" spd="-100000" fill="hold"/>
                                        <p:tgtEl>
                                          <p:spTgt spid="22">
                                            <p:txEl>
                                              <p:pRg st="0" end="0"/>
                                            </p:txEl>
                                          </p:spTgt>
                                        </p:tgtEl>
                                        <p:attrNameLst>
                                          <p:attrName>ppt_x</p:attrName>
                                          <p:attrName>ppt_y</p:attrName>
                                        </p:attrNameLst>
                                      </p:cBhvr>
                                      <p:rCtr x="0" y="1759"/>
                                    </p:animMotion>
                                  </p:childTnLst>
                                </p:cTn>
                              </p:par>
                              <p:par>
                                <p:cTn id="40" presetID="2" presetClass="entr" presetSubtype="8" decel="10000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42" presetClass="path" presetSubtype="0" decel="100000" fill="hold" nodeType="withEffect">
                                  <p:stCondLst>
                                    <p:cond delay="0"/>
                                  </p:stCondLst>
                                  <p:childTnLst>
                                    <p:animMotion origin="layout" path="M 3.95833E-6 4.44444E-6 L 0.03138 0.00208 " pathEditMode="relative" rAng="0" ptsTypes="AA">
                                      <p:cBhvr>
                                        <p:cTn id="48" dur="700" spd="-100000" fill="hold"/>
                                        <p:tgtEl>
                                          <p:spTgt spid="12"/>
                                        </p:tgtEl>
                                        <p:attrNameLst>
                                          <p:attrName>ppt_x</p:attrName>
                                          <p:attrName>ppt_y</p:attrName>
                                        </p:attrNameLst>
                                      </p:cBhvr>
                                      <p:rCtr x="15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6" grpId="0" build="p"/>
      <p:bldP spid="56" grpId="1" build="p"/>
      <p:bldP spid="68" grpId="0" build="p"/>
      <p:bldP spid="68" grpId="1" build="p"/>
      <p:bldP spid="70" grpId="0" build="p"/>
      <p:bldP spid="70" grpId="1" build="p"/>
      <p:bldP spid="22" grpId="0" build="p"/>
      <p:bldP spid="22" grpI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7BD3B9A-7B4D-457C-A259-638D44C25AAF}"/>
              </a:ext>
              <a:ext uri="{C183D7F6-B498-43B3-948B-1728B52AA6E4}">
                <adec:decorative xmlns:adec="http://schemas.microsoft.com/office/drawing/2017/decorative" val="1"/>
              </a:ext>
            </a:extLst>
          </p:cNvPr>
          <p:cNvSpPr/>
          <p:nvPr/>
        </p:nvSpPr>
        <p:spPr bwMode="auto">
          <a:xfrm>
            <a:off x="0"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26E6DE6-0F23-4FBC-ACBD-9897A6BDB66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1859" y="2591408"/>
            <a:ext cx="837592" cy="837592"/>
          </a:xfrm>
          <a:prstGeom prst="rect">
            <a:avLst/>
          </a:prstGeom>
        </p:spPr>
      </p:pic>
      <p:sp>
        <p:nvSpPr>
          <p:cNvPr id="8" name="Rectangle 7">
            <a:extLst>
              <a:ext uri="{FF2B5EF4-FFF2-40B4-BE49-F238E27FC236}">
                <a16:creationId xmlns:a16="http://schemas.microsoft.com/office/drawing/2014/main" id="{42F255CC-852E-48A9-87AF-1226E3B75D63}"/>
              </a:ext>
            </a:extLst>
          </p:cNvPr>
          <p:cNvSpPr/>
          <p:nvPr/>
        </p:nvSpPr>
        <p:spPr bwMode="auto">
          <a:xfrm>
            <a:off x="559762" y="3540035"/>
            <a:ext cx="1656992"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1935" fontAlgn="base">
              <a:spcBef>
                <a:spcPct val="0"/>
              </a:spcBef>
              <a:spcAft>
                <a:spcPts val="600"/>
              </a:spcAft>
              <a:defRPr/>
            </a:pPr>
            <a:r>
              <a:rPr lang="en-US" sz="2600" b="1" dirty="0">
                <a:solidFill>
                  <a:schemeClr val="bg1"/>
                </a:solidFill>
                <a:latin typeface="+mj-lt"/>
                <a:cs typeface="Segoe UI" pitchFamily="34" charset="0"/>
              </a:rPr>
              <a:t>Lab Survey</a:t>
            </a:r>
          </a:p>
        </p:txBody>
      </p:sp>
      <p:sp>
        <p:nvSpPr>
          <p:cNvPr id="11" name="Title 10">
            <a:extLst>
              <a:ext uri="{FF2B5EF4-FFF2-40B4-BE49-F238E27FC236}">
                <a16:creationId xmlns:a16="http://schemas.microsoft.com/office/drawing/2014/main" id="{D9832B76-FFEC-4FA3-8C9F-4D2FB3F82426}"/>
              </a:ext>
            </a:extLst>
          </p:cNvPr>
          <p:cNvSpPr>
            <a:spLocks noGrp="1"/>
          </p:cNvSpPr>
          <p:nvPr>
            <p:ph type="title" idx="4294967295"/>
          </p:nvPr>
        </p:nvSpPr>
        <p:spPr>
          <a:xfrm>
            <a:off x="6069637" y="3047592"/>
            <a:ext cx="556260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4000" b="0" i="0" strike="noStrike" kern="1200" cap="none" spc="0" normalizeH="0" baseline="0" noProof="0" dirty="0">
                <a:ln>
                  <a:noFill/>
                </a:ln>
                <a:solidFill>
                  <a:schemeClr val="tx2"/>
                </a:solidFill>
                <a:effectLst/>
                <a:uLnTx/>
                <a:uFillTx/>
                <a:ea typeface="SimSun" panose="02010600030101010101" pitchFamily="2" charset="-122"/>
                <a:cs typeface="Times New Roman" panose="02020603050405020304" pitchFamily="18" charset="0"/>
              </a:rPr>
              <a:t>aka.ms/</a:t>
            </a:r>
            <a:r>
              <a:rPr kumimoji="0" lang="en-US" sz="4000" b="0" i="0" strike="noStrike" kern="1200" cap="none" spc="0" normalizeH="0" baseline="0" noProof="0" dirty="0" err="1">
                <a:ln>
                  <a:noFill/>
                </a:ln>
                <a:solidFill>
                  <a:schemeClr val="tx2"/>
                </a:solidFill>
                <a:effectLst/>
                <a:uLnTx/>
                <a:uFillTx/>
                <a:ea typeface="SimSun" panose="02010600030101010101" pitchFamily="2" charset="-122"/>
                <a:cs typeface="Times New Roman" panose="02020603050405020304" pitchFamily="18" charset="0"/>
              </a:rPr>
              <a:t>PVAiaDSurvey</a:t>
            </a:r>
            <a:endParaRPr kumimoji="0" lang="en-US" sz="4000" b="0" i="0"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endParaRPr>
          </a:p>
        </p:txBody>
      </p:sp>
      <p:sp>
        <p:nvSpPr>
          <p:cNvPr id="7" name="Title 10">
            <a:extLst>
              <a:ext uri="{FF2B5EF4-FFF2-40B4-BE49-F238E27FC236}">
                <a16:creationId xmlns:a16="http://schemas.microsoft.com/office/drawing/2014/main" id="{695346D7-2E5E-42C6-89DF-8EEF48B98E15}"/>
              </a:ext>
            </a:extLst>
          </p:cNvPr>
          <p:cNvSpPr txBox="1">
            <a:spLocks/>
          </p:cNvSpPr>
          <p:nvPr/>
        </p:nvSpPr>
        <p:spPr>
          <a:xfrm>
            <a:off x="4011231" y="1200061"/>
            <a:ext cx="6638522" cy="1477328"/>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GB" sz="4000" dirty="0">
                <a:solidFill>
                  <a:schemeClr val="tx2"/>
                </a:solidFill>
              </a:rPr>
              <a:t>Please share your feedback</a:t>
            </a:r>
          </a:p>
        </p:txBody>
      </p:sp>
    </p:spTree>
    <p:extLst>
      <p:ext uri="{BB962C8B-B14F-4D97-AF65-F5344CB8AC3E}">
        <p14:creationId xmlns:p14="http://schemas.microsoft.com/office/powerpoint/2010/main" val="3739355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42" presetClass="path" presetSubtype="0" decel="100000" fill="hold" grpId="1" nodeType="withEffect">
                                  <p:stCondLst>
                                    <p:cond delay="0"/>
                                  </p:stCondLst>
                                  <p:childTnLst>
                                    <p:animMotion origin="layout" path="M 5E-6 1.85185E-6 L 5E-6 0.03541 " pathEditMode="relative" rAng="0" ptsTypes="AA">
                                      <p:cBhvr>
                                        <p:cTn id="1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1"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8AF9-0541-4710-809C-FD72202655B5}"/>
              </a:ext>
            </a:extLst>
          </p:cNvPr>
          <p:cNvSpPr>
            <a:spLocks noGrp="1"/>
          </p:cNvSpPr>
          <p:nvPr>
            <p:ph type="title"/>
          </p:nvPr>
        </p:nvSpPr>
        <p:spPr/>
        <p:txBody>
          <a:bodyPr/>
          <a:lstStyle/>
          <a:p>
            <a:r>
              <a:rPr lang="en-US"/>
              <a:t>DISCLAIMER</a:t>
            </a:r>
          </a:p>
        </p:txBody>
      </p:sp>
      <p:sp>
        <p:nvSpPr>
          <p:cNvPr id="4" name="TextBox 3">
            <a:extLst>
              <a:ext uri="{FF2B5EF4-FFF2-40B4-BE49-F238E27FC236}">
                <a16:creationId xmlns:a16="http://schemas.microsoft.com/office/drawing/2014/main" id="{6B48E4C1-21A8-4642-BEFC-C9B6243D99FB}"/>
              </a:ext>
            </a:extLst>
          </p:cNvPr>
          <p:cNvSpPr txBox="1"/>
          <p:nvPr/>
        </p:nvSpPr>
        <p:spPr>
          <a:xfrm>
            <a:off x="0" y="1610868"/>
            <a:ext cx="12192000" cy="3939031"/>
          </a:xfrm>
          <a:prstGeom prst="rect">
            <a:avLst/>
          </a:prstGeom>
          <a:solidFill>
            <a:schemeClr val="bg1">
              <a:lumMod val="95000"/>
            </a:schemeClr>
          </a:solidFill>
        </p:spPr>
        <p:txBody>
          <a:bodyPr wrap="square" lIns="457200" tIns="45720" rIns="548640" bIns="45720" anchor="ctr" anchorCtr="0">
            <a:noAutofit/>
          </a:bodyPr>
          <a:lstStyle/>
          <a:p>
            <a:pPr marR="0">
              <a:spcBef>
                <a:spcPts val="200"/>
              </a:spcBef>
              <a:spcAft>
                <a:spcPts val="0"/>
              </a:spcAft>
            </a:pPr>
            <a:r>
              <a:rPr lang="en-US" sz="1600" dirty="0">
                <a:effectLst/>
                <a:ea typeface="DengXian" panose="02010600030101010101" pitchFamily="2" charset="-122"/>
              </a:rPr>
              <a:t>MICROSOFT POWER VIRTUAL AGENTS (1) IS NOT INTENDED OR MADE AVAILABLE AS A MEDICAL DEVICE FOR THE DIAGNOSIS OF DISEASE OR OTHER CONDITIONS, OR IN THE CURE, MITIGATION, TREATMENT OR PREVENTION OF</a:t>
            </a:r>
            <a:br>
              <a:rPr lang="en-US" sz="1600" dirty="0">
                <a:effectLst/>
                <a:ea typeface="DengXian" panose="02010600030101010101" pitchFamily="2" charset="-122"/>
              </a:rPr>
            </a:br>
            <a:r>
              <a:rPr lang="en-US" sz="1600" dirty="0">
                <a:effectLst/>
                <a:ea typeface="DengXian" panose="02010600030101010101" pitchFamily="2" charset="-122"/>
              </a:rPr>
              <a:t>DISEASE, OR OTHERWISE TO BE USED AS A COMPONENT OF ANY CLINICAL OFFERING OR PRODUCT, AND NO LICENSE</a:t>
            </a:r>
            <a:br>
              <a:rPr lang="en-US" sz="1600" dirty="0">
                <a:effectLst/>
                <a:ea typeface="DengXian" panose="02010600030101010101" pitchFamily="2" charset="-122"/>
              </a:rPr>
            </a:br>
            <a:r>
              <a:rPr lang="en-US" sz="1600" dirty="0">
                <a:effectLst/>
                <a:ea typeface="DengXian" panose="02010600030101010101" pitchFamily="2" charset="-122"/>
              </a:rPr>
              <a:t>OR RIGHT IS GRANTED TO USE MICROSOFT POWER VIRTUAL AGENTS FOR SUCH PURPOSES, (2) IS NOT DESIGNED OR INTENDED TO BE A SUBSTITUTE FOR PROFESSIONAL MEDICAL ADVICE, DIAGNOSIS, TREATMENT, OR JUDGMENT AND SHOULD NOT BE USED AS A SUBSTITUTE FOR, OR TO REPLACE, PROFESSIONAL MEDICAL ADVICE, DIAGNOSIS, TREATMENT, OR JUDGMENT, AND (3) SHOULD NOT BE USED FOR EMERGENCIES AND DOES NOT SUPPORT EMERGENCY CALLS. ANY CHATBOT YOU CREATE USING MICROSOFT POWER VIRTUAL AGENTS IS YOUR OWN PRODUCT OR SERVICE, SEPARATEAND APART FROM MICROSOFT POWER VIRTUAL AGENTS.  YOU ARE SOLELY RESPONSIBLE FOR THE DESIGN, DEVELOPMENT, AND IMPLEMENTATION OF YOUR CHATBOT (INCLUDING INCORPORATION OF IT INTO ANY PRODUCT OR SERVICE INTENDED FOR MEDICAL OR CLINICAL USE) AND FOR EXPLICITLY PROVIDING END USERS WITH APPROPRIATE WARNINGS AND DISCLAIMERS PERTAINING TO USE OF YOUR CHATBOT.  YOU ARE SOLELY RESPONSIBLE FOR ANY PERSONAL INJURY OR DEATH THAT MAY OCCUR AS A RESULT OF YOUR CHATBOT OR YOUR USE OF MICROSOFT POWER VIRTUAL AGENTS IN CONNECTION WITH YOUR CHATBOT, INCLUDING (WITHOUT LIMITATION) ANY SUCH INJURIES TO END USERS.</a:t>
            </a:r>
          </a:p>
        </p:txBody>
      </p:sp>
    </p:spTree>
    <p:extLst>
      <p:ext uri="{BB962C8B-B14F-4D97-AF65-F5344CB8AC3E}">
        <p14:creationId xmlns:p14="http://schemas.microsoft.com/office/powerpoint/2010/main" val="224126183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00A9BE7-AF0D-447B-9501-767DCA0C2A77}"/>
              </a:ext>
            </a:extLst>
          </p:cNvPr>
          <p:cNvSpPr>
            <a:spLocks noGrp="1"/>
          </p:cNvSpPr>
          <p:nvPr>
            <p:ph type="title"/>
          </p:nvPr>
        </p:nvSpPr>
        <p:spPr/>
        <p:txBody>
          <a:bodyPr/>
          <a:lstStyle/>
          <a:p>
            <a:r>
              <a:rPr lang="en-US" dirty="0">
                <a:solidFill>
                  <a:schemeClr val="tx2"/>
                </a:solidFill>
              </a:rPr>
              <a:t>THANK YOU</a:t>
            </a:r>
            <a:endParaRPr lang="en-IN" dirty="0">
              <a:solidFill>
                <a:schemeClr val="tx2"/>
              </a:solidFill>
            </a:endParaRPr>
          </a:p>
        </p:txBody>
      </p:sp>
    </p:spTree>
    <p:extLst>
      <p:ext uri="{BB962C8B-B14F-4D97-AF65-F5344CB8AC3E}">
        <p14:creationId xmlns:p14="http://schemas.microsoft.com/office/powerpoint/2010/main" val="17690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reeform: Shape 162">
            <a:extLst>
              <a:ext uri="{FF2B5EF4-FFF2-40B4-BE49-F238E27FC236}">
                <a16:creationId xmlns:a16="http://schemas.microsoft.com/office/drawing/2014/main" id="{6E1FFF73-7100-4CE1-A69B-D989B95F2B0B}"/>
              </a:ext>
              <a:ext uri="{C183D7F6-B498-43B3-948B-1728B52AA6E4}">
                <adec:decorative xmlns:adec="http://schemas.microsoft.com/office/drawing/2017/decorative" val="1"/>
              </a:ext>
            </a:extLst>
          </p:cNvPr>
          <p:cNvSpPr/>
          <p:nvPr/>
        </p:nvSpPr>
        <p:spPr bwMode="auto">
          <a:xfrm>
            <a:off x="149490" y="0"/>
            <a:ext cx="5569898" cy="3371531"/>
          </a:xfrm>
          <a:custGeom>
            <a:avLst/>
            <a:gdLst>
              <a:gd name="connsiteX0" fmla="*/ 0 w 5569898"/>
              <a:gd name="connsiteY0" fmla="*/ 0 h 3371531"/>
              <a:gd name="connsiteX1" fmla="*/ 4396733 w 5569898"/>
              <a:gd name="connsiteY1" fmla="*/ 0 h 3371531"/>
              <a:gd name="connsiteX2" fmla="*/ 5569898 w 5569898"/>
              <a:gd name="connsiteY2" fmla="*/ 1173164 h 3371531"/>
              <a:gd name="connsiteX3" fmla="*/ 3371531 w 5569898"/>
              <a:gd name="connsiteY3" fmla="*/ 3371531 h 3371531"/>
            </a:gdLst>
            <a:ahLst/>
            <a:cxnLst>
              <a:cxn ang="0">
                <a:pos x="connsiteX0" y="connsiteY0"/>
              </a:cxn>
              <a:cxn ang="0">
                <a:pos x="connsiteX1" y="connsiteY1"/>
              </a:cxn>
              <a:cxn ang="0">
                <a:pos x="connsiteX2" y="connsiteY2"/>
              </a:cxn>
              <a:cxn ang="0">
                <a:pos x="connsiteX3" y="connsiteY3"/>
              </a:cxn>
            </a:cxnLst>
            <a:rect l="l" t="t" r="r" b="b"/>
            <a:pathLst>
              <a:path w="5569898" h="3371531">
                <a:moveTo>
                  <a:pt x="0" y="0"/>
                </a:moveTo>
                <a:lnTo>
                  <a:pt x="4396733" y="0"/>
                </a:lnTo>
                <a:lnTo>
                  <a:pt x="5569898" y="1173164"/>
                </a:lnTo>
                <a:lnTo>
                  <a:pt x="3371531" y="337153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A2E0AA24-747D-4C66-B43A-7987B132FA95}"/>
              </a:ext>
              <a:ext uri="{C183D7F6-B498-43B3-948B-1728B52AA6E4}">
                <adec:decorative xmlns:adec="http://schemas.microsoft.com/office/drawing/2017/decorative" val="1"/>
              </a:ext>
            </a:extLst>
          </p:cNvPr>
          <p:cNvSpPr/>
          <p:nvPr/>
        </p:nvSpPr>
        <p:spPr bwMode="auto">
          <a:xfrm>
            <a:off x="0" y="8462"/>
            <a:ext cx="6849538" cy="6849538"/>
          </a:xfrm>
          <a:custGeom>
            <a:avLst/>
            <a:gdLst>
              <a:gd name="connsiteX0" fmla="*/ 0 w 6849538"/>
              <a:gd name="connsiteY0" fmla="*/ 0 h 6849538"/>
              <a:gd name="connsiteX1" fmla="*/ 6849538 w 6849538"/>
              <a:gd name="connsiteY1" fmla="*/ 6849538 h 6849538"/>
              <a:gd name="connsiteX2" fmla="*/ 1 w 6849538"/>
              <a:gd name="connsiteY2" fmla="*/ 6849538 h 6849538"/>
            </a:gdLst>
            <a:ahLst/>
            <a:cxnLst>
              <a:cxn ang="0">
                <a:pos x="connsiteX0" y="connsiteY0"/>
              </a:cxn>
              <a:cxn ang="0">
                <a:pos x="connsiteX1" y="connsiteY1"/>
              </a:cxn>
              <a:cxn ang="0">
                <a:pos x="connsiteX2" y="connsiteY2"/>
              </a:cxn>
            </a:cxnLst>
            <a:rect l="l" t="t" r="r" b="b"/>
            <a:pathLst>
              <a:path w="6849538" h="6849538">
                <a:moveTo>
                  <a:pt x="0" y="0"/>
                </a:moveTo>
                <a:lnTo>
                  <a:pt x="6849538" y="6849538"/>
                </a:lnTo>
                <a:lnTo>
                  <a:pt x="1" y="684953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1" name="Title 1">
            <a:extLst>
              <a:ext uri="{FF2B5EF4-FFF2-40B4-BE49-F238E27FC236}">
                <a16:creationId xmlns:a16="http://schemas.microsoft.com/office/drawing/2014/main" id="{01EF10F2-C683-43C9-ADA3-14B0C23C46A3}"/>
              </a:ext>
            </a:extLst>
          </p:cNvPr>
          <p:cNvSpPr txBox="1">
            <a:spLocks noGrp="1"/>
          </p:cNvSpPr>
          <p:nvPr>
            <p:ph type="title" idx="4294967295"/>
          </p:nvPr>
        </p:nvSpPr>
        <p:spPr>
          <a:xfrm>
            <a:off x="2435532" y="620428"/>
            <a:ext cx="2529706"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dirty="0">
                <a:ln w="3175">
                  <a:noFill/>
                </a:ln>
                <a:solidFill>
                  <a:schemeClr val="bg1"/>
                </a:solidFill>
                <a:effectLst/>
                <a:uLnTx/>
                <a:uFillTx/>
                <a:latin typeface="+mj-lt"/>
                <a:ea typeface="+mn-ea"/>
                <a:cs typeface="Segoe UI" pitchFamily="34" charset="0"/>
              </a:rPr>
              <a:t>Built on Power Platform &amp; Bot Framework</a:t>
            </a:r>
          </a:p>
        </p:txBody>
      </p:sp>
      <p:sp>
        <p:nvSpPr>
          <p:cNvPr id="156" name="Freeform: Shape 155">
            <a:extLst>
              <a:ext uri="{FF2B5EF4-FFF2-40B4-BE49-F238E27FC236}">
                <a16:creationId xmlns:a16="http://schemas.microsoft.com/office/drawing/2014/main" id="{CDDAD66A-3E28-462D-AF3F-D10AD6DB55B2}"/>
              </a:ext>
            </a:extLst>
          </p:cNvPr>
          <p:cNvSpPr/>
          <p:nvPr/>
        </p:nvSpPr>
        <p:spPr bwMode="auto">
          <a:xfrm>
            <a:off x="192548" y="201829"/>
            <a:ext cx="2286000" cy="2286000"/>
          </a:xfrm>
          <a:custGeom>
            <a:avLst/>
            <a:gdLst>
              <a:gd name="connsiteX0" fmla="*/ 0 w 2286000"/>
              <a:gd name="connsiteY0" fmla="*/ 0 h 2286000"/>
              <a:gd name="connsiteX1" fmla="*/ 2286000 w 2286000"/>
              <a:gd name="connsiteY1" fmla="*/ 2286000 h 2286000"/>
              <a:gd name="connsiteX2" fmla="*/ 0 w 2286000"/>
              <a:gd name="connsiteY2" fmla="*/ 2286000 h 2286000"/>
              <a:gd name="connsiteX3" fmla="*/ 0 w 2286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2286000"/>
                </a:lnTo>
                <a:lnTo>
                  <a:pt x="0" y="228600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91440" numCol="1" spcCol="0" rtlCol="0" fromWordArt="0" anchor="b" anchorCtr="0" forceAA="0" compatLnSpc="1">
            <a:prstTxWarp prst="textNoShape">
              <a:avLst/>
            </a:prstTxWarp>
            <a:noAutofit/>
          </a:bodyPr>
          <a:lstStyle/>
          <a:p>
            <a:pPr defTabSz="932472" fontAlgn="base">
              <a:spcBef>
                <a:spcPts val="300"/>
              </a:spcBef>
              <a:spcAft>
                <a:spcPct val="0"/>
              </a:spcAft>
            </a:pPr>
            <a:r>
              <a:rPr lang="en-US" sz="1400" dirty="0">
                <a:solidFill>
                  <a:srgbClr val="0B556A"/>
                </a:solidFill>
                <a:latin typeface="+mj-lt"/>
                <a:ea typeface="Segoe UI" pitchFamily="34" charset="0"/>
                <a:cs typeface="Segoe UI" pitchFamily="34" charset="0"/>
              </a:rPr>
              <a:t>Power </a:t>
            </a:r>
            <a:br>
              <a:rPr lang="en-US" sz="1400" dirty="0">
                <a:solidFill>
                  <a:srgbClr val="0B556A"/>
                </a:solidFill>
                <a:latin typeface="+mj-lt"/>
                <a:ea typeface="Segoe UI" pitchFamily="34" charset="0"/>
                <a:cs typeface="Segoe UI" pitchFamily="34" charset="0"/>
              </a:rPr>
            </a:br>
            <a:r>
              <a:rPr lang="en-US" sz="1400" dirty="0">
                <a:solidFill>
                  <a:srgbClr val="0B556A"/>
                </a:solidFill>
                <a:latin typeface="+mj-lt"/>
                <a:ea typeface="Segoe UI" pitchFamily="34" charset="0"/>
                <a:cs typeface="Segoe UI" pitchFamily="34" charset="0"/>
              </a:rPr>
              <a:t>Virtual Agents</a:t>
            </a:r>
            <a:endParaRPr lang="en-US" sz="1200" dirty="0">
              <a:solidFill>
                <a:srgbClr val="0B556A"/>
              </a:solidFill>
              <a:latin typeface="+mj-lt"/>
              <a:ea typeface="Segoe UI" pitchFamily="34" charset="0"/>
              <a:cs typeface="Segoe UI" pitchFamily="34" charset="0"/>
            </a:endParaRPr>
          </a:p>
        </p:txBody>
      </p:sp>
      <p:sp>
        <p:nvSpPr>
          <p:cNvPr id="155" name="Freeform: Shape 154">
            <a:extLst>
              <a:ext uri="{FF2B5EF4-FFF2-40B4-BE49-F238E27FC236}">
                <a16:creationId xmlns:a16="http://schemas.microsoft.com/office/drawing/2014/main" id="{BE95208C-770B-4F28-9056-DFC09936232A}"/>
              </a:ext>
            </a:extLst>
          </p:cNvPr>
          <p:cNvSpPr/>
          <p:nvPr/>
        </p:nvSpPr>
        <p:spPr bwMode="auto">
          <a:xfrm>
            <a:off x="192548" y="2566043"/>
            <a:ext cx="4010134" cy="1645920"/>
          </a:xfrm>
          <a:custGeom>
            <a:avLst/>
            <a:gdLst>
              <a:gd name="connsiteX0" fmla="*/ 0 w 4010134"/>
              <a:gd name="connsiteY0" fmla="*/ 0 h 1645920"/>
              <a:gd name="connsiteX1" fmla="*/ 2364214 w 4010134"/>
              <a:gd name="connsiteY1" fmla="*/ 0 h 1645920"/>
              <a:gd name="connsiteX2" fmla="*/ 4010134 w 4010134"/>
              <a:gd name="connsiteY2" fmla="*/ 1645920 h 1645920"/>
              <a:gd name="connsiteX3" fmla="*/ 0 w 4010134"/>
              <a:gd name="connsiteY3" fmla="*/ 1645920 h 1645920"/>
              <a:gd name="connsiteX4" fmla="*/ 0 w 4010134"/>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134" h="1645920">
                <a:moveTo>
                  <a:pt x="0" y="0"/>
                </a:moveTo>
                <a:lnTo>
                  <a:pt x="2364214" y="0"/>
                </a:lnTo>
                <a:lnTo>
                  <a:pt x="4010134" y="1645920"/>
                </a:lnTo>
                <a:lnTo>
                  <a:pt x="0" y="164592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9144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Power Platform</a:t>
            </a:r>
          </a:p>
          <a:p>
            <a:pPr defTabSz="932472" fontAlgn="base">
              <a:spcBef>
                <a:spcPts val="300"/>
              </a:spcBef>
              <a:spcAft>
                <a:spcPct val="0"/>
              </a:spcAft>
            </a:pPr>
            <a:r>
              <a:rPr lang="en-US" sz="1200" dirty="0">
                <a:solidFill>
                  <a:schemeClr val="tx1"/>
                </a:solidFill>
                <a:ea typeface="Segoe UI" pitchFamily="34" charset="0"/>
                <a:cs typeface="Segoe UI" pitchFamily="34" charset="0"/>
              </a:rPr>
              <a:t>The full power of our low code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platform optimized for business</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users. Use 100s of pre-built connectors</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or use Flows to call custom APIs</a:t>
            </a:r>
          </a:p>
        </p:txBody>
      </p:sp>
      <p:sp>
        <p:nvSpPr>
          <p:cNvPr id="154" name="Freeform: Shape 153">
            <a:extLst>
              <a:ext uri="{FF2B5EF4-FFF2-40B4-BE49-F238E27FC236}">
                <a16:creationId xmlns:a16="http://schemas.microsoft.com/office/drawing/2014/main" id="{AA623B2F-7CF6-47B6-B63F-839337557A9C}"/>
              </a:ext>
            </a:extLst>
          </p:cNvPr>
          <p:cNvSpPr/>
          <p:nvPr/>
        </p:nvSpPr>
        <p:spPr bwMode="auto">
          <a:xfrm>
            <a:off x="192548" y="4290177"/>
            <a:ext cx="5277067" cy="1188720"/>
          </a:xfrm>
          <a:custGeom>
            <a:avLst/>
            <a:gdLst>
              <a:gd name="connsiteX0" fmla="*/ 0 w 5277067"/>
              <a:gd name="connsiteY0" fmla="*/ 0 h 1188720"/>
              <a:gd name="connsiteX1" fmla="*/ 4088348 w 5277067"/>
              <a:gd name="connsiteY1" fmla="*/ 0 h 1188720"/>
              <a:gd name="connsiteX2" fmla="*/ 5277067 w 5277067"/>
              <a:gd name="connsiteY2" fmla="*/ 1188720 h 1188720"/>
              <a:gd name="connsiteX3" fmla="*/ 0 w 5277067"/>
              <a:gd name="connsiteY3" fmla="*/ 1188720 h 1188720"/>
              <a:gd name="connsiteX4" fmla="*/ 0 w 5277067"/>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067" h="1188720">
                <a:moveTo>
                  <a:pt x="0" y="0"/>
                </a:moveTo>
                <a:lnTo>
                  <a:pt x="4088348" y="0"/>
                </a:lnTo>
                <a:lnTo>
                  <a:pt x="5277067" y="1188720"/>
                </a:lnTo>
                <a:lnTo>
                  <a:pt x="0" y="118872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Bot Framework</a:t>
            </a:r>
          </a:p>
          <a:p>
            <a:pPr defTabSz="932472" fontAlgn="base">
              <a:spcBef>
                <a:spcPts val="300"/>
              </a:spcBef>
              <a:spcAft>
                <a:spcPct val="0"/>
              </a:spcAft>
            </a:pPr>
            <a:r>
              <a:rPr lang="en-US" sz="1200" dirty="0">
                <a:solidFill>
                  <a:schemeClr val="tx1"/>
                </a:solidFill>
                <a:ea typeface="Segoe UI" pitchFamily="34" charset="0"/>
                <a:cs typeface="Segoe UI" pitchFamily="34" charset="0"/>
              </a:rPr>
              <a:t>Easy, no-cliff access to all the capabilities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of Microsoft Bot Framework</a:t>
            </a:r>
          </a:p>
        </p:txBody>
      </p:sp>
      <p:sp>
        <p:nvSpPr>
          <p:cNvPr id="153" name="Freeform: Shape 152">
            <a:extLst>
              <a:ext uri="{FF2B5EF4-FFF2-40B4-BE49-F238E27FC236}">
                <a16:creationId xmlns:a16="http://schemas.microsoft.com/office/drawing/2014/main" id="{F324793B-E119-40A7-B582-8F13786A2D17}"/>
              </a:ext>
            </a:extLst>
          </p:cNvPr>
          <p:cNvSpPr/>
          <p:nvPr/>
        </p:nvSpPr>
        <p:spPr bwMode="auto">
          <a:xfrm>
            <a:off x="192548" y="5557111"/>
            <a:ext cx="6452561" cy="1097280"/>
          </a:xfrm>
          <a:custGeom>
            <a:avLst/>
            <a:gdLst>
              <a:gd name="connsiteX0" fmla="*/ 0 w 6452561"/>
              <a:gd name="connsiteY0" fmla="*/ 0 h 1097280"/>
              <a:gd name="connsiteX1" fmla="*/ 5355281 w 6452561"/>
              <a:gd name="connsiteY1" fmla="*/ 0 h 1097280"/>
              <a:gd name="connsiteX2" fmla="*/ 6452561 w 6452561"/>
              <a:gd name="connsiteY2" fmla="*/ 1097280 h 1097280"/>
              <a:gd name="connsiteX3" fmla="*/ 0 w 6452561"/>
              <a:gd name="connsiteY3" fmla="*/ 1097280 h 1097280"/>
              <a:gd name="connsiteX4" fmla="*/ 0 w 6452561"/>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2561" h="1097280">
                <a:moveTo>
                  <a:pt x="0" y="0"/>
                </a:moveTo>
                <a:lnTo>
                  <a:pt x="5355281" y="0"/>
                </a:lnTo>
                <a:lnTo>
                  <a:pt x="6452561" y="1097280"/>
                </a:lnTo>
                <a:lnTo>
                  <a:pt x="0" y="109728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Azure &amp; Cognitive Services</a:t>
            </a:r>
          </a:p>
          <a:p>
            <a:pPr defTabSz="932472" fontAlgn="base">
              <a:spcBef>
                <a:spcPts val="300"/>
              </a:spcBef>
              <a:spcAft>
                <a:spcPct val="0"/>
              </a:spcAft>
            </a:pPr>
            <a:r>
              <a:rPr lang="en-US" sz="1200" dirty="0">
                <a:solidFill>
                  <a:schemeClr val="tx1"/>
                </a:solidFill>
                <a:ea typeface="Segoe UI" pitchFamily="34" charset="0"/>
                <a:cs typeface="Segoe UI" pitchFamily="34" charset="0"/>
              </a:rPr>
              <a:t>Integrated with Azure Cognitive Services</a:t>
            </a:r>
          </a:p>
        </p:txBody>
      </p:sp>
      <p:pic>
        <p:nvPicPr>
          <p:cNvPr id="9" name="Picture 8" descr="Connectors for Power Virtual Agents">
            <a:extLst>
              <a:ext uri="{FF2B5EF4-FFF2-40B4-BE49-F238E27FC236}">
                <a16:creationId xmlns:a16="http://schemas.microsoft.com/office/drawing/2014/main" id="{CC43C590-6332-4842-9514-46B7227C7D10}"/>
              </a:ext>
            </a:extLst>
          </p:cNvPr>
          <p:cNvPicPr>
            <a:picLocks noChangeAspect="1"/>
          </p:cNvPicPr>
          <p:nvPr/>
        </p:nvPicPr>
        <p:blipFill>
          <a:blip r:embed="rId3"/>
          <a:stretch>
            <a:fillRect/>
          </a:stretch>
        </p:blipFill>
        <p:spPr>
          <a:xfrm>
            <a:off x="6992044" y="1204913"/>
            <a:ext cx="4816491" cy="5119688"/>
          </a:xfrm>
          <a:prstGeom prst="rect">
            <a:avLst/>
          </a:prstGeom>
        </p:spPr>
      </p:pic>
      <p:grpSp>
        <p:nvGrpSpPr>
          <p:cNvPr id="164" name="Group 163">
            <a:extLst>
              <a:ext uri="{FF2B5EF4-FFF2-40B4-BE49-F238E27FC236}">
                <a16:creationId xmlns:a16="http://schemas.microsoft.com/office/drawing/2014/main" id="{1E663475-066A-4FAB-B60A-A80C68D5AF4E}"/>
              </a:ext>
              <a:ext uri="{C183D7F6-B498-43B3-948B-1728B52AA6E4}">
                <adec:decorative xmlns:adec="http://schemas.microsoft.com/office/drawing/2017/decorative" val="1"/>
              </a:ext>
            </a:extLst>
          </p:cNvPr>
          <p:cNvGrpSpPr/>
          <p:nvPr/>
        </p:nvGrpSpPr>
        <p:grpSpPr>
          <a:xfrm>
            <a:off x="3333135" y="1179871"/>
            <a:ext cx="3578942" cy="2526890"/>
            <a:chOff x="3333135" y="1179871"/>
            <a:chExt cx="3578942" cy="2526890"/>
          </a:xfrm>
        </p:grpSpPr>
        <p:sp>
          <p:nvSpPr>
            <p:cNvPr id="25" name="Freeform: Shape 24">
              <a:extLst>
                <a:ext uri="{FF2B5EF4-FFF2-40B4-BE49-F238E27FC236}">
                  <a16:creationId xmlns:a16="http://schemas.microsoft.com/office/drawing/2014/main" id="{54CDB96F-4334-4F67-ADDA-DF4391A1F2BE}"/>
                </a:ext>
                <a:ext uri="{C183D7F6-B498-43B3-948B-1728B52AA6E4}">
                  <adec:decorative xmlns:adec="http://schemas.microsoft.com/office/drawing/2017/decorative" val="0"/>
                </a:ext>
              </a:extLst>
            </p:cNvPr>
            <p:cNvSpPr/>
            <p:nvPr/>
          </p:nvSpPr>
          <p:spPr bwMode="auto">
            <a:xfrm>
              <a:off x="3333135" y="1179871"/>
              <a:ext cx="3578942" cy="2526890"/>
            </a:xfrm>
            <a:custGeom>
              <a:avLst/>
              <a:gdLst>
                <a:gd name="connsiteX0" fmla="*/ 0 w 3578942"/>
                <a:gd name="connsiteY0" fmla="*/ 2526890 h 2526890"/>
                <a:gd name="connsiteX1" fmla="*/ 2526890 w 3578942"/>
                <a:gd name="connsiteY1" fmla="*/ 0 h 2526890"/>
                <a:gd name="connsiteX2" fmla="*/ 3578942 w 3578942"/>
                <a:gd name="connsiteY2" fmla="*/ 0 h 2526890"/>
                <a:gd name="connsiteX3" fmla="*/ 3578942 w 3578942"/>
                <a:gd name="connsiteY3" fmla="*/ 1032387 h 2526890"/>
              </a:gdLst>
              <a:ahLst/>
              <a:cxnLst>
                <a:cxn ang="0">
                  <a:pos x="connsiteX0" y="connsiteY0"/>
                </a:cxn>
                <a:cxn ang="0">
                  <a:pos x="connsiteX1" y="connsiteY1"/>
                </a:cxn>
                <a:cxn ang="0">
                  <a:pos x="connsiteX2" y="connsiteY2"/>
                </a:cxn>
                <a:cxn ang="0">
                  <a:pos x="connsiteX3" y="connsiteY3"/>
                </a:cxn>
              </a:cxnLst>
              <a:rect l="l" t="t" r="r" b="b"/>
              <a:pathLst>
                <a:path w="3578942" h="2526890">
                  <a:moveTo>
                    <a:pt x="0" y="2526890"/>
                  </a:moveTo>
                  <a:lnTo>
                    <a:pt x="2526890" y="0"/>
                  </a:lnTo>
                  <a:lnTo>
                    <a:pt x="3578942" y="0"/>
                  </a:lnTo>
                  <a:lnTo>
                    <a:pt x="3578942" y="1032387"/>
                  </a:lnTo>
                </a:path>
              </a:pathLst>
            </a:custGeom>
            <a:ln w="6350">
              <a:solidFill>
                <a:schemeClr val="tx2"/>
              </a:solidFill>
              <a:prstDash val="dash"/>
              <a:headEnd type="oval"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2329350-CB43-4F01-B09B-437B888B1843}"/>
                </a:ext>
                <a:ext uri="{C183D7F6-B498-43B3-948B-1728B52AA6E4}">
                  <adec:decorative xmlns:adec="http://schemas.microsoft.com/office/drawing/2017/decorative" val="0"/>
                </a:ext>
              </a:extLst>
            </p:cNvPr>
            <p:cNvCxnSpPr>
              <a:cxnSpLocks/>
            </p:cNvCxnSpPr>
            <p:nvPr/>
          </p:nvCxnSpPr>
          <p:spPr>
            <a:xfrm>
              <a:off x="6912077" y="1913090"/>
              <a:ext cx="0" cy="457200"/>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Isosceles Triangle 4">
            <a:extLst>
              <a:ext uri="{FF2B5EF4-FFF2-40B4-BE49-F238E27FC236}">
                <a16:creationId xmlns:a16="http://schemas.microsoft.com/office/drawing/2014/main" id="{28F4FF24-9FC6-476E-A35B-7CED1678C9F1}"/>
              </a:ext>
              <a:ext uri="{C183D7F6-B498-43B3-948B-1728B52AA6E4}">
                <adec:decorative xmlns:adec="http://schemas.microsoft.com/office/drawing/2017/decorative" val="1"/>
              </a:ext>
            </a:extLst>
          </p:cNvPr>
          <p:cNvSpPr/>
          <p:nvPr/>
        </p:nvSpPr>
        <p:spPr bwMode="auto">
          <a:xfrm>
            <a:off x="0" y="136302"/>
            <a:ext cx="6721697" cy="6721698"/>
          </a:xfrm>
          <a:prstGeom prst="triangle">
            <a:avLst>
              <a:gd name="adj" fmla="val 0"/>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7097750-D738-4EA2-BA67-4AD7DCFCDDD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83465" y="1379103"/>
            <a:ext cx="447950" cy="447950"/>
          </a:xfrm>
          <a:prstGeom prst="rect">
            <a:avLst/>
          </a:prstGeom>
        </p:spPr>
      </p:pic>
    </p:spTree>
    <p:extLst>
      <p:ext uri="{BB962C8B-B14F-4D97-AF65-F5344CB8AC3E}">
        <p14:creationId xmlns:p14="http://schemas.microsoft.com/office/powerpoint/2010/main" val="561766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500"/>
                                        <p:tgtEl>
                                          <p:spTgt spid="1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wipe(left)">
                                      <p:cBhvr>
                                        <p:cTn id="10" dur="500"/>
                                        <p:tgtEl>
                                          <p:spTgt spid="15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wipe(left)">
                                      <p:cBhvr>
                                        <p:cTn id="14" dur="500"/>
                                        <p:tgtEl>
                                          <p:spTgt spid="16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a:t>
            </a:r>
          </a:p>
        </p:txBody>
      </p:sp>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ED6BE32-7F4D-43B1-9FE1-E34A1489464B}"/>
              </a:ext>
              <a:ext uri="{C183D7F6-B498-43B3-948B-1728B52AA6E4}">
                <adec:decorative xmlns:adec="http://schemas.microsoft.com/office/drawing/2017/decorative" val="1"/>
              </a:ext>
            </a:extLst>
          </p:cNvPr>
          <p:cNvGrpSpPr/>
          <p:nvPr/>
        </p:nvGrpSpPr>
        <p:grpSpPr>
          <a:xfrm>
            <a:off x="4697730" y="3089383"/>
            <a:ext cx="7684769" cy="2012324"/>
            <a:chOff x="4697730" y="3089383"/>
            <a:chExt cx="7684769" cy="2012324"/>
          </a:xfrm>
        </p:grpSpPr>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697730" y="3089383"/>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745480" y="413401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699637" y="510170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972050" y="3089383"/>
              <a:ext cx="741044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6019800" y="4134017"/>
              <a:ext cx="636269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6996817" y="5101707"/>
              <a:ext cx="5385682"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id="{F6AE624E-FE68-4E6C-A209-93B4B5544E4C}"/>
              </a:ext>
              <a:ext uri="{C183D7F6-B498-43B3-948B-1728B52AA6E4}">
                <adec:decorative xmlns:adec="http://schemas.microsoft.com/office/drawing/2017/decorative" val="1"/>
              </a:ext>
            </a:extLst>
          </p:cNvPr>
          <p:cNvGrpSpPr/>
          <p:nvPr/>
        </p:nvGrpSpPr>
        <p:grpSpPr>
          <a:xfrm>
            <a:off x="2267962" y="1846188"/>
            <a:ext cx="9596263" cy="1068349"/>
            <a:chOff x="2267962" y="1846188"/>
            <a:chExt cx="9596263" cy="1068349"/>
          </a:xfrm>
        </p:grpSpPr>
        <p:sp>
          <p:nvSpPr>
            <p:cNvPr id="47" name="people_23" title="Icon of a person with a chat bubble above them">
              <a:extLst>
                <a:ext uri="{FF2B5EF4-FFF2-40B4-BE49-F238E27FC236}">
                  <a16:creationId xmlns:a16="http://schemas.microsoft.com/office/drawing/2014/main" id="{08B87F4F-2AEC-44D6-95A4-7BCBD999834F}"/>
                </a:ext>
              </a:extLst>
            </p:cNvPr>
            <p:cNvSpPr>
              <a:spLocks noChangeAspect="1" noEditPoints="1"/>
            </p:cNvSpPr>
            <p:nvPr/>
          </p:nvSpPr>
          <p:spPr bwMode="auto">
            <a:xfrm>
              <a:off x="2267962" y="2056651"/>
              <a:ext cx="666894" cy="659836"/>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361012E7-9AED-4934-9FF3-EA1D69AB398F}"/>
                </a:ext>
              </a:extLst>
            </p:cNvPr>
            <p:cNvSpPr txBox="1"/>
            <p:nvPr/>
          </p:nvSpPr>
          <p:spPr>
            <a:xfrm>
              <a:off x="4764851" y="1846188"/>
              <a:ext cx="5989730" cy="307777"/>
            </a:xfrm>
            <a:prstGeom prst="rect">
              <a:avLst/>
            </a:prstGeom>
            <a:noFill/>
          </p:spPr>
          <p:txBody>
            <a:bodyPr wrap="square" lIns="0" tIns="0" rIns="0" bIns="0" rtlCol="0" anchor="ctr">
              <a:spAutoFit/>
            </a:bodyPr>
            <a:lstStyle/>
            <a:p>
              <a:pPr algn="l"/>
              <a:r>
                <a:rPr lang="en-US" sz="2000" dirty="0">
                  <a:solidFill>
                    <a:srgbClr val="0B556A"/>
                  </a:solidFill>
                  <a:latin typeface="+mj-lt"/>
                </a:rPr>
                <a:t>Power Virtual Agents helps support industry trends</a:t>
              </a:r>
            </a:p>
          </p:txBody>
        </p:sp>
        <p:sp>
          <p:nvSpPr>
            <p:cNvPr id="5" name="TextBox 4">
              <a:extLst>
                <a:ext uri="{FF2B5EF4-FFF2-40B4-BE49-F238E27FC236}">
                  <a16:creationId xmlns:a16="http://schemas.microsoft.com/office/drawing/2014/main" id="{64A268CE-3861-41E3-BDD9-FE7E3B936F33}"/>
                </a:ext>
              </a:extLst>
            </p:cNvPr>
            <p:cNvSpPr txBox="1"/>
            <p:nvPr/>
          </p:nvSpPr>
          <p:spPr>
            <a:xfrm>
              <a:off x="4782310" y="2120473"/>
              <a:ext cx="1413429"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t>Engage Naturally</a:t>
              </a:r>
            </a:p>
          </p:txBody>
        </p:sp>
        <p:sp>
          <p:nvSpPr>
            <p:cNvPr id="39" name="TextBox 38">
              <a:extLst>
                <a:ext uri="{FF2B5EF4-FFF2-40B4-BE49-F238E27FC236}">
                  <a16:creationId xmlns:a16="http://schemas.microsoft.com/office/drawing/2014/main" id="{DC8F9DF5-36A0-460D-B3EB-A56E24621CC3}"/>
                </a:ext>
              </a:extLst>
            </p:cNvPr>
            <p:cNvSpPr txBox="1"/>
            <p:nvPr/>
          </p:nvSpPr>
          <p:spPr>
            <a:xfrm>
              <a:off x="6360879" y="2120473"/>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t>Democratize AI</a:t>
              </a:r>
            </a:p>
          </p:txBody>
        </p:sp>
        <p:sp>
          <p:nvSpPr>
            <p:cNvPr id="40" name="TextBox 39">
              <a:extLst>
                <a:ext uri="{FF2B5EF4-FFF2-40B4-BE49-F238E27FC236}">
                  <a16:creationId xmlns:a16="http://schemas.microsoft.com/office/drawing/2014/main" id="{BBFD8D5D-F137-4149-96B2-92E3319A85CE}"/>
                </a:ext>
              </a:extLst>
            </p:cNvPr>
            <p:cNvSpPr txBox="1"/>
            <p:nvPr/>
          </p:nvSpPr>
          <p:spPr>
            <a:xfrm>
              <a:off x="8250374" y="2120473"/>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t>Continuously Enhance</a:t>
              </a:r>
            </a:p>
          </p:txBody>
        </p:sp>
        <p:sp>
          <p:nvSpPr>
            <p:cNvPr id="41" name="TextBox 40">
              <a:extLst>
                <a:ext uri="{FF2B5EF4-FFF2-40B4-BE49-F238E27FC236}">
                  <a16:creationId xmlns:a16="http://schemas.microsoft.com/office/drawing/2014/main" id="{C205ED0F-A5B5-4396-A7F0-512C8A8B1984}"/>
                </a:ext>
              </a:extLst>
            </p:cNvPr>
            <p:cNvSpPr txBox="1"/>
            <p:nvPr/>
          </p:nvSpPr>
          <p:spPr>
            <a:xfrm>
              <a:off x="10139870" y="2245123"/>
              <a:ext cx="1724355"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t>Take Action</a:t>
              </a:r>
            </a:p>
          </p:txBody>
        </p:sp>
      </p:grpSp>
      <p:grpSp>
        <p:nvGrpSpPr>
          <p:cNvPr id="10" name="Group 9">
            <a:extLst>
              <a:ext uri="{FF2B5EF4-FFF2-40B4-BE49-F238E27FC236}">
                <a16:creationId xmlns:a16="http://schemas.microsoft.com/office/drawing/2014/main" id="{95E97DBE-7905-4B9C-A940-A3169E756530}"/>
              </a:ext>
              <a:ext uri="{C183D7F6-B498-43B3-948B-1728B52AA6E4}">
                <adec:decorative xmlns:adec="http://schemas.microsoft.com/office/drawing/2017/decorative" val="1"/>
              </a:ext>
            </a:extLst>
          </p:cNvPr>
          <p:cNvGrpSpPr/>
          <p:nvPr/>
        </p:nvGrpSpPr>
        <p:grpSpPr>
          <a:xfrm>
            <a:off x="3532718" y="3247253"/>
            <a:ext cx="6052858" cy="728894"/>
            <a:chOff x="3532718" y="3247253"/>
            <a:chExt cx="6052858" cy="728894"/>
          </a:xfrm>
        </p:grpSpPr>
        <p:sp>
          <p:nvSpPr>
            <p:cNvPr id="59" name="Pen" title="Icon of a surface pen with a drawn line below it">
              <a:extLst>
                <a:ext uri="{FF2B5EF4-FFF2-40B4-BE49-F238E27FC236}">
                  <a16:creationId xmlns:a16="http://schemas.microsoft.com/office/drawing/2014/main" id="{780E1341-6602-4F39-ABB0-8D7A1A75EBE6}"/>
                </a:ext>
              </a:extLst>
            </p:cNvPr>
            <p:cNvSpPr>
              <a:spLocks noChangeAspect="1" noEditPoints="1"/>
            </p:cNvSpPr>
            <p:nvPr/>
          </p:nvSpPr>
          <p:spPr bwMode="auto">
            <a:xfrm>
              <a:off x="3532718" y="3247253"/>
              <a:ext cx="719242" cy="728894"/>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 name="TextBox 28">
              <a:extLst>
                <a:ext uri="{FF2B5EF4-FFF2-40B4-BE49-F238E27FC236}">
                  <a16:creationId xmlns:a16="http://schemas.microsoft.com/office/drawing/2014/main" id="{FC6B5385-C40E-419D-AD54-5CC638522499}"/>
                </a:ext>
              </a:extLst>
            </p:cNvPr>
            <p:cNvSpPr txBox="1"/>
            <p:nvPr/>
          </p:nvSpPr>
          <p:spPr>
            <a:xfrm>
              <a:off x="5940989" y="3457812"/>
              <a:ext cx="3644587" cy="307777"/>
            </a:xfrm>
            <a:prstGeom prst="rect">
              <a:avLst/>
            </a:prstGeom>
            <a:noFill/>
          </p:spPr>
          <p:txBody>
            <a:bodyPr wrap="none" lIns="0" tIns="0" rIns="0" bIns="0" rtlCol="0" anchor="ctr">
              <a:spAutoFit/>
            </a:bodyPr>
            <a:lstStyle/>
            <a:p>
              <a:pPr algn="l"/>
              <a:r>
                <a:rPr lang="en-US" sz="2000">
                  <a:solidFill>
                    <a:srgbClr val="0B556A"/>
                  </a:solidFill>
                  <a:latin typeface="+mj-lt"/>
                </a:rPr>
                <a:t>Designed for Multiple Personas</a:t>
              </a:r>
            </a:p>
          </p:txBody>
        </p:sp>
      </p:grpSp>
      <p:grpSp>
        <p:nvGrpSpPr>
          <p:cNvPr id="8" name="Group 7">
            <a:extLst>
              <a:ext uri="{FF2B5EF4-FFF2-40B4-BE49-F238E27FC236}">
                <a16:creationId xmlns:a16="http://schemas.microsoft.com/office/drawing/2014/main" id="{FE745065-D195-4D0B-BE08-CE92FBED7C10}"/>
              </a:ext>
              <a:ext uri="{C183D7F6-B498-43B3-948B-1728B52AA6E4}">
                <adec:decorative xmlns:adec="http://schemas.microsoft.com/office/drawing/2017/decorative" val="1"/>
              </a:ext>
            </a:extLst>
          </p:cNvPr>
          <p:cNvGrpSpPr/>
          <p:nvPr/>
        </p:nvGrpSpPr>
        <p:grpSpPr>
          <a:xfrm>
            <a:off x="4497688" y="4283132"/>
            <a:ext cx="7332568" cy="669460"/>
            <a:chOff x="4497688" y="4283132"/>
            <a:chExt cx="7332568" cy="669460"/>
          </a:xfrm>
        </p:grpSpPr>
        <p:sp>
          <p:nvSpPr>
            <p:cNvPr id="60" name="Org_ECA6" title="Icon of three boxes in a bracket chart">
              <a:extLst>
                <a:ext uri="{FF2B5EF4-FFF2-40B4-BE49-F238E27FC236}">
                  <a16:creationId xmlns:a16="http://schemas.microsoft.com/office/drawing/2014/main" id="{B2C4D876-D8AE-4AA3-B559-82A57E66704E}"/>
                </a:ext>
              </a:extLst>
            </p:cNvPr>
            <p:cNvSpPr>
              <a:spLocks noChangeAspect="1" noEditPoints="1"/>
            </p:cNvSpPr>
            <p:nvPr/>
          </p:nvSpPr>
          <p:spPr bwMode="auto">
            <a:xfrm>
              <a:off x="4497688" y="4283132"/>
              <a:ext cx="669134" cy="6694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TextBox 29">
              <a:extLst>
                <a:ext uri="{FF2B5EF4-FFF2-40B4-BE49-F238E27FC236}">
                  <a16:creationId xmlns:a16="http://schemas.microsoft.com/office/drawing/2014/main" id="{42176865-6857-4892-9395-7A4F8E7AC7DC}"/>
                </a:ext>
              </a:extLst>
            </p:cNvPr>
            <p:cNvSpPr txBox="1"/>
            <p:nvPr/>
          </p:nvSpPr>
          <p:spPr>
            <a:xfrm>
              <a:off x="6996817" y="4502446"/>
              <a:ext cx="4833439" cy="307777"/>
            </a:xfrm>
            <a:prstGeom prst="rect">
              <a:avLst/>
            </a:prstGeom>
            <a:noFill/>
          </p:spPr>
          <p:txBody>
            <a:bodyPr wrap="none" lIns="0" tIns="0" rIns="0" bIns="0" rtlCol="0" anchor="ctr">
              <a:spAutoFit/>
            </a:bodyPr>
            <a:lstStyle/>
            <a:p>
              <a:pPr algn="l"/>
              <a:r>
                <a:rPr lang="en-US" sz="2000">
                  <a:solidFill>
                    <a:srgbClr val="0B556A"/>
                  </a:solidFill>
                  <a:latin typeface="+mj-lt"/>
                </a:rPr>
                <a:t>Customer Focused, Connected, Extensible</a:t>
              </a:r>
            </a:p>
          </p:txBody>
        </p:sp>
      </p:grpSp>
      <p:grpSp>
        <p:nvGrpSpPr>
          <p:cNvPr id="7" name="Group 6">
            <a:extLst>
              <a:ext uri="{FF2B5EF4-FFF2-40B4-BE49-F238E27FC236}">
                <a16:creationId xmlns:a16="http://schemas.microsoft.com/office/drawing/2014/main" id="{012676EC-4504-495D-8088-DABE9CED15BE}"/>
              </a:ext>
              <a:ext uri="{C183D7F6-B498-43B3-948B-1728B52AA6E4}">
                <adec:decorative xmlns:adec="http://schemas.microsoft.com/office/drawing/2017/decorative" val="1"/>
              </a:ext>
            </a:extLst>
          </p:cNvPr>
          <p:cNvGrpSpPr/>
          <p:nvPr/>
        </p:nvGrpSpPr>
        <p:grpSpPr>
          <a:xfrm>
            <a:off x="5590166" y="5393192"/>
            <a:ext cx="5740907" cy="615553"/>
            <a:chOff x="5590166" y="5393192"/>
            <a:chExt cx="5740907" cy="615553"/>
          </a:xfrm>
        </p:grpSpPr>
        <p:sp>
          <p:nvSpPr>
            <p:cNvPr id="61" name="bot_3" title="Icon of two chevron brackets with two dots between them">
              <a:extLst>
                <a:ext uri="{FF2B5EF4-FFF2-40B4-BE49-F238E27FC236}">
                  <a16:creationId xmlns:a16="http://schemas.microsoft.com/office/drawing/2014/main" id="{CFA4D365-8DA7-4A74-8FD1-C34AFC784C8E}"/>
                </a:ext>
              </a:extLst>
            </p:cNvPr>
            <p:cNvSpPr>
              <a:spLocks noChangeAspect="1" noEditPoints="1"/>
            </p:cNvSpPr>
            <p:nvPr/>
          </p:nvSpPr>
          <p:spPr bwMode="auto">
            <a:xfrm>
              <a:off x="5590166" y="5449252"/>
              <a:ext cx="701646" cy="50343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158877" cy="615553"/>
            </a:xfrm>
            <a:prstGeom prst="rect">
              <a:avLst/>
            </a:prstGeom>
            <a:noFill/>
          </p:spPr>
          <p:txBody>
            <a:bodyPr wrap="square" lIns="0" tIns="0" rIns="0" bIns="0" rtlCol="0" anchor="ctr">
              <a:spAutoFit/>
            </a:bodyPr>
            <a:lstStyle/>
            <a:p>
              <a:pPr algn="l"/>
              <a:r>
                <a:rPr lang="en-US" sz="2000">
                  <a:solidFill>
                    <a:srgbClr val="0B556A"/>
                  </a:solidFill>
                  <a:latin typeface="+mj-lt"/>
                </a:rPr>
                <a:t>Developed on the Microsoft Bot Framework</a:t>
              </a:r>
            </a:p>
          </p:txBody>
        </p:sp>
      </p:grpSp>
      <p:grpSp>
        <p:nvGrpSpPr>
          <p:cNvPr id="14" name="Group 13">
            <a:extLst>
              <a:ext uri="{FF2B5EF4-FFF2-40B4-BE49-F238E27FC236}">
                <a16:creationId xmlns:a16="http://schemas.microsoft.com/office/drawing/2014/main" id="{7389D4EC-A963-422B-8567-3BDE8F36BCCC}"/>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183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70833E-6 -7.40741E-7 L -0.03451 -0.00093 " pathEditMode="relative" rAng="0" ptsTypes="AA">
                                      <p:cBhvr>
                                        <p:cTn id="9" dur="700" spd="-100000" fill="hold"/>
                                        <p:tgtEl>
                                          <p:spTgt spid="11"/>
                                        </p:tgtEl>
                                        <p:attrNameLst>
                                          <p:attrName>ppt_x</p:attrName>
                                          <p:attrName>ppt_y</p:attrName>
                                        </p:attrNameLst>
                                      </p:cBhvr>
                                      <p:rCtr x="-1732" y="-46"/>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33333E-6 -2.22222E-6 L -0.0345 -0.00092 " pathEditMode="relative" rAng="0" ptsTypes="AA">
                                      <p:cBhvr>
                                        <p:cTn id="14" dur="700" spd="-100000" fill="hold"/>
                                        <p:tgtEl>
                                          <p:spTgt spid="10"/>
                                        </p:tgtEl>
                                        <p:attrNameLst>
                                          <p:attrName>ppt_x</p:attrName>
                                          <p:attrName>ppt_y</p:attrName>
                                        </p:attrNameLst>
                                      </p:cBhvr>
                                      <p:rCtr x="-1732" y="-46"/>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3.33333E-6 -2.22222E-6 L -0.0345 -0.00092 " pathEditMode="relative" rAng="0" ptsTypes="AA">
                                      <p:cBhvr>
                                        <p:cTn id="19" dur="700" spd="-100000" fill="hold"/>
                                        <p:tgtEl>
                                          <p:spTgt spid="8"/>
                                        </p:tgtEl>
                                        <p:attrNameLst>
                                          <p:attrName>ppt_x</p:attrName>
                                          <p:attrName>ppt_y</p:attrName>
                                        </p:attrNameLst>
                                      </p:cBhvr>
                                      <p:rCtr x="-1732" y="-46"/>
                                    </p:animMotion>
                                  </p:childTnLst>
                                </p:cTn>
                              </p:par>
                              <p:par>
                                <p:cTn id="20" presetID="10" presetClass="entr" presetSubtype="0" fill="hold"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2.22222E-6 L -0.0345 -0.00092 " pathEditMode="relative" rAng="0" ptsTypes="AA">
                                      <p:cBhvr>
                                        <p:cTn id="24" dur="700" spd="-100000" fill="hold"/>
                                        <p:tgtEl>
                                          <p:spTgt spid="7"/>
                                        </p:tgtEl>
                                        <p:attrNameLst>
                                          <p:attrName>ppt_x</p:attrName>
                                          <p:attrName>ppt_y</p:attrName>
                                        </p:attrNameLst>
                                      </p:cBhvr>
                                      <p:rCtr x="-1732" y="-46"/>
                                    </p:animMotion>
                                  </p:childTnLst>
                                </p:cTn>
                              </p:par>
                              <p:par>
                                <p:cTn id="25" presetID="10" presetClass="entr" presetSubtype="0"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0"/>
                                  </p:stCondLst>
                                  <p:childTnLst>
                                    <p:animMotion origin="layout" path="M -3.33333E-6 -2.22222E-6 L -0.0345 -0.00092 " pathEditMode="relative" rAng="0" ptsTypes="AA">
                                      <p:cBhvr>
                                        <p:cTn id="29" dur="700" spd="-100000" fill="hold"/>
                                        <p:tgtEl>
                                          <p:spTgt spid="16"/>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01:</a:t>
            </a:r>
            <a:endParaRPr lang="en-US" dirty="0">
              <a:solidFill>
                <a:schemeClr val="tx2"/>
              </a:solidFill>
            </a:endParaRPr>
          </a:p>
        </p:txBody>
      </p:sp>
      <p:sp>
        <p:nvSpPr>
          <p:cNvPr id="2" name="Text Placeholder 1">
            <a:extLst>
              <a:ext uri="{FF2B5EF4-FFF2-40B4-BE49-F238E27FC236}">
                <a16:creationId xmlns:a16="http://schemas.microsoft.com/office/drawing/2014/main" id="{C380BFAF-E9BB-44CC-B2F0-152E5F61BF6C}"/>
              </a:ext>
            </a:extLst>
          </p:cNvPr>
          <p:cNvSpPr>
            <a:spLocks noGrp="1"/>
          </p:cNvSpPr>
          <p:nvPr>
            <p:ph type="body" sz="quarter" idx="10"/>
          </p:nvPr>
        </p:nvSpPr>
        <p:spPr>
          <a:xfrm>
            <a:off x="469901" y="2428761"/>
            <a:ext cx="6756400" cy="3068752"/>
          </a:xfrm>
        </p:spPr>
        <p:txBody>
          <a:bodyPr/>
          <a:lstStyle/>
          <a:p>
            <a:r>
              <a:rPr lang="en-IN" dirty="0"/>
              <a:t>Prerequisites – Create environment and import solution package</a:t>
            </a:r>
          </a:p>
        </p:txBody>
      </p:sp>
    </p:spTree>
    <p:extLst>
      <p:ext uri="{BB962C8B-B14F-4D97-AF65-F5344CB8AC3E}">
        <p14:creationId xmlns:p14="http://schemas.microsoft.com/office/powerpoint/2010/main" val="29917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151">
            <a:extLst>
              <a:ext uri="{FF2B5EF4-FFF2-40B4-BE49-F238E27FC236}">
                <a16:creationId xmlns:a16="http://schemas.microsoft.com/office/drawing/2014/main" id="{66329B16-92AE-4015-9DDA-EA60FDD014B5}"/>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Build your first chatbot</a:t>
            </a:r>
          </a:p>
        </p:txBody>
      </p:sp>
    </p:spTree>
    <p:extLst>
      <p:ext uri="{BB962C8B-B14F-4D97-AF65-F5344CB8AC3E}">
        <p14:creationId xmlns:p14="http://schemas.microsoft.com/office/powerpoint/2010/main" val="29429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048A57-BB4B-4767-AEA9-E39971AE17B6}"/>
              </a:ext>
              <a:ext uri="{C183D7F6-B498-43B3-948B-1728B52AA6E4}">
                <adec:decorative xmlns:adec="http://schemas.microsoft.com/office/drawing/2017/decorative" val="1"/>
              </a:ext>
            </a:extLst>
          </p:cNvPr>
          <p:cNvGrpSpPr/>
          <p:nvPr/>
        </p:nvGrpSpPr>
        <p:grpSpPr>
          <a:xfrm>
            <a:off x="0" y="5658770"/>
            <a:ext cx="1276470" cy="1199230"/>
            <a:chOff x="0" y="5658770"/>
            <a:chExt cx="1276470" cy="1199230"/>
          </a:xfrm>
        </p:grpSpPr>
        <p:sp>
          <p:nvSpPr>
            <p:cNvPr id="93" name="Freeform: Shape 92">
              <a:extLst>
                <a:ext uri="{FF2B5EF4-FFF2-40B4-BE49-F238E27FC236}">
                  <a16:creationId xmlns:a16="http://schemas.microsoft.com/office/drawing/2014/main" id="{E921873B-3C97-4A7B-AC0C-DF767D85B33C}"/>
                </a:ext>
              </a:extLst>
            </p:cNvPr>
            <p:cNvSpPr/>
            <p:nvPr/>
          </p:nvSpPr>
          <p:spPr bwMode="auto">
            <a:xfrm>
              <a:off x="0" y="5658770"/>
              <a:ext cx="1276470" cy="1199230"/>
            </a:xfrm>
            <a:custGeom>
              <a:avLst/>
              <a:gdLst>
                <a:gd name="connsiteX0" fmla="*/ 0 w 1276470"/>
                <a:gd name="connsiteY0" fmla="*/ 0 h 1199230"/>
                <a:gd name="connsiteX1" fmla="*/ 1276470 w 1276470"/>
                <a:gd name="connsiteY1" fmla="*/ 1199230 h 1199230"/>
                <a:gd name="connsiteX2" fmla="*/ 0 w 1276470"/>
                <a:gd name="connsiteY2" fmla="*/ 1199230 h 1199230"/>
              </a:gdLst>
              <a:ahLst/>
              <a:cxnLst>
                <a:cxn ang="0">
                  <a:pos x="connsiteX0" y="connsiteY0"/>
                </a:cxn>
                <a:cxn ang="0">
                  <a:pos x="connsiteX1" y="connsiteY1"/>
                </a:cxn>
                <a:cxn ang="0">
                  <a:pos x="connsiteX2" y="connsiteY2"/>
                </a:cxn>
              </a:cxnLst>
              <a:rect l="l" t="t" r="r" b="b"/>
              <a:pathLst>
                <a:path w="1276470" h="1199230">
                  <a:moveTo>
                    <a:pt x="0" y="0"/>
                  </a:moveTo>
                  <a:lnTo>
                    <a:pt x="1276470" y="1199230"/>
                  </a:lnTo>
                  <a:lnTo>
                    <a:pt x="0" y="119923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622195C3-B128-4EDE-8B51-0414CF94A396}"/>
                </a:ext>
              </a:extLst>
            </p:cNvPr>
            <p:cNvSpPr/>
            <p:nvPr/>
          </p:nvSpPr>
          <p:spPr bwMode="auto">
            <a:xfrm>
              <a:off x="0" y="6126689"/>
              <a:ext cx="1058200" cy="731311"/>
            </a:xfrm>
            <a:custGeom>
              <a:avLst/>
              <a:gdLst>
                <a:gd name="connsiteX0" fmla="*/ 279784 w 1058200"/>
                <a:gd name="connsiteY0" fmla="*/ 0 h 731311"/>
                <a:gd name="connsiteX1" fmla="*/ 1058200 w 1058200"/>
                <a:gd name="connsiteY1" fmla="*/ 731311 h 731311"/>
                <a:gd name="connsiteX2" fmla="*/ 0 w 1058200"/>
                <a:gd name="connsiteY2" fmla="*/ 731311 h 731311"/>
                <a:gd name="connsiteX3" fmla="*/ 0 w 1058200"/>
                <a:gd name="connsiteY3" fmla="*/ 279783 h 731311"/>
              </a:gdLst>
              <a:ahLst/>
              <a:cxnLst>
                <a:cxn ang="0">
                  <a:pos x="connsiteX0" y="connsiteY0"/>
                </a:cxn>
                <a:cxn ang="0">
                  <a:pos x="connsiteX1" y="connsiteY1"/>
                </a:cxn>
                <a:cxn ang="0">
                  <a:pos x="connsiteX2" y="connsiteY2"/>
                </a:cxn>
                <a:cxn ang="0">
                  <a:pos x="connsiteX3" y="connsiteY3"/>
                </a:cxn>
              </a:cxnLst>
              <a:rect l="l" t="t" r="r" b="b"/>
              <a:pathLst>
                <a:path w="1058200" h="731311">
                  <a:moveTo>
                    <a:pt x="279784" y="0"/>
                  </a:moveTo>
                  <a:lnTo>
                    <a:pt x="1058200" y="731311"/>
                  </a:lnTo>
                  <a:lnTo>
                    <a:pt x="0" y="731311"/>
                  </a:lnTo>
                  <a:lnTo>
                    <a:pt x="0" y="279783"/>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A1D3B00-E4CC-48D8-B374-97409A390157}"/>
              </a:ext>
            </a:extLst>
          </p:cNvPr>
          <p:cNvSpPr>
            <a:spLocks noGrp="1"/>
          </p:cNvSpPr>
          <p:nvPr>
            <p:ph type="title"/>
          </p:nvPr>
        </p:nvSpPr>
        <p:spPr/>
        <p:txBody>
          <a:bodyPr/>
          <a:lstStyle/>
          <a:p>
            <a:r>
              <a:rPr lang="en-US"/>
              <a:t>PVA Information Architecture</a:t>
            </a:r>
          </a:p>
        </p:txBody>
      </p:sp>
      <p:sp>
        <p:nvSpPr>
          <p:cNvPr id="27" name="Rectangle: Rounded Corners 26">
            <a:extLst>
              <a:ext uri="{FF2B5EF4-FFF2-40B4-BE49-F238E27FC236}">
                <a16:creationId xmlns:a16="http://schemas.microsoft.com/office/drawing/2014/main" id="{5B68B680-2FFB-4655-988E-21EC96B5761B}"/>
              </a:ext>
              <a:ext uri="{C183D7F6-B498-43B3-948B-1728B52AA6E4}">
                <adec:decorative xmlns:adec="http://schemas.microsoft.com/office/drawing/2017/decorative" val="1"/>
              </a:ext>
            </a:extLst>
          </p:cNvPr>
          <p:cNvSpPr/>
          <p:nvPr/>
        </p:nvSpPr>
        <p:spPr>
          <a:xfrm>
            <a:off x="457200" y="1154660"/>
            <a:ext cx="11277600" cy="4912312"/>
          </a:xfrm>
          <a:prstGeom prst="roundRect">
            <a:avLst>
              <a:gd name="adj" fmla="val 49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01DD45C-7046-4471-B98F-F8876F95B7CA}"/>
              </a:ext>
            </a:extLst>
          </p:cNvPr>
          <p:cNvSpPr txBox="1"/>
          <p:nvPr/>
        </p:nvSpPr>
        <p:spPr>
          <a:xfrm>
            <a:off x="4092946" y="1175927"/>
            <a:ext cx="399584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Microsoft </a:t>
            </a:r>
            <a:r>
              <a:rPr kumimoji="0" lang="en-US" sz="1800"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 Environment</a:t>
            </a:r>
          </a:p>
        </p:txBody>
      </p:sp>
      <p:sp>
        <p:nvSpPr>
          <p:cNvPr id="36" name="Rectangle: Rounded Corners 35">
            <a:extLst>
              <a:ext uri="{FF2B5EF4-FFF2-40B4-BE49-F238E27FC236}">
                <a16:creationId xmlns:a16="http://schemas.microsoft.com/office/drawing/2014/main" id="{87544F3B-7214-4BDE-AEDD-367C4BD4520D}"/>
              </a:ext>
              <a:ext uri="{C183D7F6-B498-43B3-948B-1728B52AA6E4}">
                <adec:decorative xmlns:adec="http://schemas.microsoft.com/office/drawing/2017/decorative" val="1"/>
              </a:ext>
            </a:extLst>
          </p:cNvPr>
          <p:cNvSpPr/>
          <p:nvPr/>
        </p:nvSpPr>
        <p:spPr>
          <a:xfrm>
            <a:off x="580757" y="1625601"/>
            <a:ext cx="11020219" cy="4267200"/>
          </a:xfrm>
          <a:prstGeom prst="roundRect">
            <a:avLst>
              <a:gd name="adj" fmla="val 5526"/>
            </a:avLst>
          </a:prstGeom>
          <a:solidFill>
            <a:srgbClr val="0B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45FA146-40AD-4079-BDFA-B3C69DCDAF25}"/>
              </a:ext>
            </a:extLst>
          </p:cNvPr>
          <p:cNvSpPr txBox="1"/>
          <p:nvPr/>
        </p:nvSpPr>
        <p:spPr>
          <a:xfrm>
            <a:off x="915990" y="1687104"/>
            <a:ext cx="519821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PVA BOT </a:t>
            </a:r>
            <a:r>
              <a:rPr kumimoji="0" lang="en-US" sz="1200" b="0" i="0" u="none" strike="noStrike" kern="1200" cap="none" spc="0" normalizeH="0" baseline="0" noProof="0" dirty="0">
                <a:ln>
                  <a:noFill/>
                </a:ln>
                <a:solidFill>
                  <a:srgbClr val="FFFFFF"/>
                </a:solidFill>
                <a:effectLst/>
                <a:uLnTx/>
                <a:uFillTx/>
                <a:latin typeface="Segoe UI"/>
                <a:ea typeface="+mn-ea"/>
                <a:cs typeface="+mn-cs"/>
              </a:rPr>
              <a:t>(0, 1 or more bots in an environment)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688AE799-FEB5-4D2F-A691-82284B73E7F9}"/>
              </a:ext>
              <a:ext uri="{C183D7F6-B498-43B3-948B-1728B52AA6E4}">
                <adec:decorative xmlns:adec="http://schemas.microsoft.com/office/drawing/2017/decorative" val="1"/>
              </a:ext>
            </a:extLst>
          </p:cNvPr>
          <p:cNvSpPr/>
          <p:nvPr/>
        </p:nvSpPr>
        <p:spPr>
          <a:xfrm>
            <a:off x="714273" y="2296328"/>
            <a:ext cx="5632608" cy="3486935"/>
          </a:xfrm>
          <a:prstGeom prst="roundRect">
            <a:avLst>
              <a:gd name="adj" fmla="val 3871"/>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F6E4A-074E-4545-AEC9-76EEC7855A31}"/>
              </a:ext>
            </a:extLst>
          </p:cNvPr>
          <p:cNvSpPr txBox="1"/>
          <p:nvPr/>
        </p:nvSpPr>
        <p:spPr>
          <a:xfrm>
            <a:off x="828453" y="2437401"/>
            <a:ext cx="5305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User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(1 or more in a bot) </a:t>
            </a:r>
          </a:p>
        </p:txBody>
      </p:sp>
      <p:sp>
        <p:nvSpPr>
          <p:cNvPr id="43" name="Rectangle: Rounded Corners 42">
            <a:extLst>
              <a:ext uri="{FF2B5EF4-FFF2-40B4-BE49-F238E27FC236}">
                <a16:creationId xmlns:a16="http://schemas.microsoft.com/office/drawing/2014/main" id="{0C0D2BB0-2C2E-4134-B9FB-AEA1470838D6}"/>
              </a:ext>
              <a:ext uri="{C183D7F6-B498-43B3-948B-1728B52AA6E4}">
                <adec:decorative xmlns:adec="http://schemas.microsoft.com/office/drawing/2017/decorative" val="1"/>
              </a:ext>
            </a:extLst>
          </p:cNvPr>
          <p:cNvSpPr/>
          <p:nvPr/>
        </p:nvSpPr>
        <p:spPr>
          <a:xfrm>
            <a:off x="814774" y="2862238"/>
            <a:ext cx="5404247" cy="2795680"/>
          </a:xfrm>
          <a:prstGeom prst="roundRect">
            <a:avLst>
              <a:gd name="adj" fmla="val 4936"/>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84DD2D3-D7BE-4A4C-8ECA-DCB17120F63E}"/>
              </a:ext>
            </a:extLst>
          </p:cNvPr>
          <p:cNvSpPr txBox="1"/>
          <p:nvPr/>
        </p:nvSpPr>
        <p:spPr>
          <a:xfrm>
            <a:off x="912962" y="3089228"/>
            <a:ext cx="5373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 </a:t>
            </a:r>
            <a:r>
              <a:rPr kumimoji="0" lang="en-US" sz="1200" b="0" i="0" u="none" strike="noStrike" kern="1200" cap="none" spc="0" normalizeH="0" baseline="0" noProof="0" dirty="0">
                <a:ln>
                  <a:noFill/>
                </a:ln>
                <a:solidFill>
                  <a:srgbClr val="FFFFFF"/>
                </a:solidFill>
                <a:effectLst/>
                <a:uLnTx/>
                <a:uFillTx/>
                <a:latin typeface="Segoe UI"/>
                <a:ea typeface="+mn-ea"/>
                <a:cs typeface="+mn-cs"/>
              </a:rPr>
              <a:t>(1 per topic)</a:t>
            </a:r>
          </a:p>
        </p:txBody>
      </p:sp>
      <p:grpSp>
        <p:nvGrpSpPr>
          <p:cNvPr id="8" name="Group 7">
            <a:extLst>
              <a:ext uri="{FF2B5EF4-FFF2-40B4-BE49-F238E27FC236}">
                <a16:creationId xmlns:a16="http://schemas.microsoft.com/office/drawing/2014/main" id="{848F11CA-341F-4326-B0E2-CE588A14E817}"/>
              </a:ext>
              <a:ext uri="{C183D7F6-B498-43B3-948B-1728B52AA6E4}">
                <adec:decorative xmlns:adec="http://schemas.microsoft.com/office/drawing/2017/decorative" val="1"/>
              </a:ext>
            </a:extLst>
          </p:cNvPr>
          <p:cNvGrpSpPr/>
          <p:nvPr/>
        </p:nvGrpSpPr>
        <p:grpSpPr>
          <a:xfrm>
            <a:off x="932063" y="3549056"/>
            <a:ext cx="5166072" cy="2000176"/>
            <a:chOff x="917867" y="3940289"/>
            <a:chExt cx="5196341" cy="1648332"/>
          </a:xfrm>
        </p:grpSpPr>
        <p:sp>
          <p:nvSpPr>
            <p:cNvPr id="57" name="Rectangle: Rounded Corners 56">
              <a:extLst>
                <a:ext uri="{FF2B5EF4-FFF2-40B4-BE49-F238E27FC236}">
                  <a16:creationId xmlns:a16="http://schemas.microsoft.com/office/drawing/2014/main" id="{593332EE-D331-49D9-9039-21E6EA5E6861}"/>
                </a:ext>
              </a:extLst>
            </p:cNvPr>
            <p:cNvSpPr/>
            <p:nvPr/>
          </p:nvSpPr>
          <p:spPr>
            <a:xfrm>
              <a:off x="917867" y="3940289"/>
              <a:ext cx="5196341" cy="535024"/>
            </a:xfrm>
            <a:prstGeom prst="roundRect">
              <a:avLst>
                <a:gd name="adj" fmla="val 1073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Trigger Phrases</a:t>
              </a:r>
            </a:p>
          </p:txBody>
        </p:sp>
        <p:sp>
          <p:nvSpPr>
            <p:cNvPr id="58" name="Rectangle: Rounded Corners 57">
              <a:extLst>
                <a:ext uri="{FF2B5EF4-FFF2-40B4-BE49-F238E27FC236}">
                  <a16:creationId xmlns:a16="http://schemas.microsoft.com/office/drawing/2014/main" id="{A8631DFC-46DA-4088-8F78-E086F4B76644}"/>
                </a:ext>
              </a:extLst>
            </p:cNvPr>
            <p:cNvSpPr/>
            <p:nvPr/>
          </p:nvSpPr>
          <p:spPr>
            <a:xfrm>
              <a:off x="917867"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Prebuilt Entities </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12E31CE9-CC42-4A73-B568-4ED060B9D889}"/>
                </a:ext>
              </a:extLst>
            </p:cNvPr>
            <p:cNvSpPr/>
            <p:nvPr/>
          </p:nvSpPr>
          <p:spPr>
            <a:xfrm>
              <a:off x="917867"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Power Automate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Flows</a:t>
              </a:r>
            </a:p>
          </p:txBody>
        </p:sp>
        <p:sp>
          <p:nvSpPr>
            <p:cNvPr id="71" name="Rectangle: Rounded Corners 70">
              <a:extLst>
                <a:ext uri="{FF2B5EF4-FFF2-40B4-BE49-F238E27FC236}">
                  <a16:creationId xmlns:a16="http://schemas.microsoft.com/office/drawing/2014/main" id="{8EA5C161-620A-4128-BE0A-3DE14B10550C}"/>
                </a:ext>
              </a:extLst>
            </p:cNvPr>
            <p:cNvSpPr/>
            <p:nvPr/>
          </p:nvSpPr>
          <p:spPr>
            <a:xfrm>
              <a:off x="3553468"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Custom Entities </a:t>
              </a:r>
            </a:p>
          </p:txBody>
        </p:sp>
        <p:sp>
          <p:nvSpPr>
            <p:cNvPr id="72" name="Rectangle: Rounded Corners 71">
              <a:extLst>
                <a:ext uri="{FF2B5EF4-FFF2-40B4-BE49-F238E27FC236}">
                  <a16:creationId xmlns:a16="http://schemas.microsoft.com/office/drawing/2014/main" id="{082B846E-B679-4ED4-9C84-99758FF512F3}"/>
                </a:ext>
              </a:extLst>
            </p:cNvPr>
            <p:cNvSpPr/>
            <p:nvPr/>
          </p:nvSpPr>
          <p:spPr>
            <a:xfrm>
              <a:off x="3553468"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Bot Framework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Skills </a:t>
              </a:r>
            </a:p>
          </p:txBody>
        </p:sp>
      </p:grpSp>
      <p:sp>
        <p:nvSpPr>
          <p:cNvPr id="73" name="Rectangle: Rounded Corners 72">
            <a:extLst>
              <a:ext uri="{FF2B5EF4-FFF2-40B4-BE49-F238E27FC236}">
                <a16:creationId xmlns:a16="http://schemas.microsoft.com/office/drawing/2014/main" id="{A5F3F966-2C0A-4975-9C03-39D9B5638709}"/>
              </a:ext>
              <a:ext uri="{C183D7F6-B498-43B3-948B-1728B52AA6E4}">
                <adec:decorative xmlns:adec="http://schemas.microsoft.com/office/drawing/2017/decorative" val="1"/>
              </a:ext>
            </a:extLst>
          </p:cNvPr>
          <p:cNvSpPr/>
          <p:nvPr/>
        </p:nvSpPr>
        <p:spPr>
          <a:xfrm>
            <a:off x="6470439" y="2619374"/>
            <a:ext cx="5002529" cy="3163889"/>
          </a:xfrm>
          <a:prstGeom prst="roundRect">
            <a:avLst>
              <a:gd name="adj" fmla="val 4324"/>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76B6FCC-A01A-4FD9-8EF9-9FDAB9C20E32}"/>
              </a:ext>
            </a:extLst>
          </p:cNvPr>
          <p:cNvSpPr txBox="1"/>
          <p:nvPr/>
        </p:nvSpPr>
        <p:spPr>
          <a:xfrm>
            <a:off x="6779533" y="2862238"/>
            <a:ext cx="475743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System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(8 pre-defined in a bot) </a:t>
            </a:r>
          </a:p>
        </p:txBody>
      </p:sp>
      <p:sp>
        <p:nvSpPr>
          <p:cNvPr id="75" name="Rectangle: Rounded Corners 74">
            <a:extLst>
              <a:ext uri="{FF2B5EF4-FFF2-40B4-BE49-F238E27FC236}">
                <a16:creationId xmlns:a16="http://schemas.microsoft.com/office/drawing/2014/main" id="{592E7F60-7A35-4D01-A0F9-DFBCDBC54D36}"/>
              </a:ext>
              <a:ext uri="{C183D7F6-B498-43B3-948B-1728B52AA6E4}">
                <adec:decorative xmlns:adec="http://schemas.microsoft.com/office/drawing/2017/decorative" val="1"/>
              </a:ext>
            </a:extLst>
          </p:cNvPr>
          <p:cNvSpPr/>
          <p:nvPr/>
        </p:nvSpPr>
        <p:spPr>
          <a:xfrm>
            <a:off x="6609075" y="3356527"/>
            <a:ext cx="4732977" cy="2331041"/>
          </a:xfrm>
          <a:prstGeom prst="roundRect">
            <a:avLst>
              <a:gd name="adj" fmla="val 7532"/>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29767885-6A1D-491E-9EA8-393FBFDD7B1A}"/>
              </a:ext>
            </a:extLst>
          </p:cNvPr>
          <p:cNvSpPr txBox="1"/>
          <p:nvPr/>
        </p:nvSpPr>
        <p:spPr>
          <a:xfrm>
            <a:off x="6707260" y="3497818"/>
            <a:ext cx="463151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a:t>
            </a:r>
          </a:p>
        </p:txBody>
      </p:sp>
      <p:sp>
        <p:nvSpPr>
          <p:cNvPr id="77" name="Rectangle: Rounded Corners 76">
            <a:extLst>
              <a:ext uri="{FF2B5EF4-FFF2-40B4-BE49-F238E27FC236}">
                <a16:creationId xmlns:a16="http://schemas.microsoft.com/office/drawing/2014/main" id="{E57C4053-1179-478E-B785-7535AAF8116C}"/>
              </a:ext>
            </a:extLst>
          </p:cNvPr>
          <p:cNvSpPr/>
          <p:nvPr/>
        </p:nvSpPr>
        <p:spPr>
          <a:xfrm>
            <a:off x="6707261" y="4012038"/>
            <a:ext cx="4536603" cy="565536"/>
          </a:xfrm>
          <a:prstGeom prst="roundRect">
            <a:avLst>
              <a:gd name="adj" fmla="val 97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mn-ea"/>
                <a:cs typeface="+mn-cs"/>
              </a:rPr>
              <a:t>Trigger Phrases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(read only in system Topics)</a:t>
            </a:r>
          </a:p>
        </p:txBody>
      </p:sp>
      <p:grpSp>
        <p:nvGrpSpPr>
          <p:cNvPr id="78" name="Group 77">
            <a:extLst>
              <a:ext uri="{FF2B5EF4-FFF2-40B4-BE49-F238E27FC236}">
                <a16:creationId xmlns:a16="http://schemas.microsoft.com/office/drawing/2014/main" id="{90FD2EE3-B09E-46B3-A424-97537E8184E0}"/>
              </a:ext>
              <a:ext uri="{C183D7F6-B498-43B3-948B-1728B52AA6E4}">
                <adec:decorative xmlns:adec="http://schemas.microsoft.com/office/drawing/2017/decorative" val="1"/>
              </a:ext>
            </a:extLst>
          </p:cNvPr>
          <p:cNvGrpSpPr/>
          <p:nvPr/>
        </p:nvGrpSpPr>
        <p:grpSpPr>
          <a:xfrm rot="10800000">
            <a:off x="10147489" y="0"/>
            <a:ext cx="1614975" cy="604899"/>
            <a:chOff x="10314145" y="6155531"/>
            <a:chExt cx="1875474" cy="702470"/>
          </a:xfrm>
        </p:grpSpPr>
        <p:sp>
          <p:nvSpPr>
            <p:cNvPr id="79" name="Freeform: Shape 78">
              <a:extLst>
                <a:ext uri="{FF2B5EF4-FFF2-40B4-BE49-F238E27FC236}">
                  <a16:creationId xmlns:a16="http://schemas.microsoft.com/office/drawing/2014/main" id="{CDE32A5A-A373-4BD2-93DE-54E51B9F10EB}"/>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6C430EE2-C3DB-456B-AE88-573BF44911A8}"/>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Rounded Corners 3">
            <a:extLst>
              <a:ext uri="{FF2B5EF4-FFF2-40B4-BE49-F238E27FC236}">
                <a16:creationId xmlns:a16="http://schemas.microsoft.com/office/drawing/2014/main" id="{3D847B39-AE50-4560-8158-1F472E6861BC}"/>
              </a:ext>
            </a:extLst>
          </p:cNvPr>
          <p:cNvSpPr/>
          <p:nvPr/>
        </p:nvSpPr>
        <p:spPr>
          <a:xfrm>
            <a:off x="670368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Prebuilt Entities </a:t>
            </a:r>
          </a:p>
        </p:txBody>
      </p:sp>
      <p:sp>
        <p:nvSpPr>
          <p:cNvPr id="35" name="Rectangle: Rounded Corners 34">
            <a:extLst>
              <a:ext uri="{FF2B5EF4-FFF2-40B4-BE49-F238E27FC236}">
                <a16:creationId xmlns:a16="http://schemas.microsoft.com/office/drawing/2014/main" id="{0FE75640-F4B2-483E-BCCD-D2F95916F990}"/>
              </a:ext>
            </a:extLst>
          </p:cNvPr>
          <p:cNvSpPr/>
          <p:nvPr/>
        </p:nvSpPr>
        <p:spPr>
          <a:xfrm>
            <a:off x="901570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Custom Entities </a:t>
            </a:r>
          </a:p>
        </p:txBody>
      </p:sp>
      <p:sp>
        <p:nvSpPr>
          <p:cNvPr id="34" name="Rectangle: Rounded Corners 33">
            <a:extLst>
              <a:ext uri="{FF2B5EF4-FFF2-40B4-BE49-F238E27FC236}">
                <a16:creationId xmlns:a16="http://schemas.microsoft.com/office/drawing/2014/main" id="{583D5283-D6E4-43F5-A65F-967742773E27}"/>
              </a:ext>
            </a:extLst>
          </p:cNvPr>
          <p:cNvSpPr/>
          <p:nvPr/>
        </p:nvSpPr>
        <p:spPr>
          <a:xfrm>
            <a:off x="6710018" y="5168239"/>
            <a:ext cx="2228160" cy="420184"/>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Power Automate Flows</a:t>
            </a:r>
          </a:p>
        </p:txBody>
      </p:sp>
      <p:sp>
        <p:nvSpPr>
          <p:cNvPr id="39" name="Rectangle: Rounded Corners 38">
            <a:extLst>
              <a:ext uri="{FF2B5EF4-FFF2-40B4-BE49-F238E27FC236}">
                <a16:creationId xmlns:a16="http://schemas.microsoft.com/office/drawing/2014/main" id="{1E5E6A56-6FA9-4FB4-AF0D-1867F3842ED5}"/>
              </a:ext>
            </a:extLst>
          </p:cNvPr>
          <p:cNvSpPr/>
          <p:nvPr/>
        </p:nvSpPr>
        <p:spPr>
          <a:xfrm>
            <a:off x="9015704" y="5170760"/>
            <a:ext cx="2228160" cy="417663"/>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Bot Framework Skills </a:t>
            </a:r>
          </a:p>
        </p:txBody>
      </p:sp>
    </p:spTree>
    <p:extLst>
      <p:ext uri="{BB962C8B-B14F-4D97-AF65-F5344CB8AC3E}">
        <p14:creationId xmlns:p14="http://schemas.microsoft.com/office/powerpoint/2010/main" val="1832462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23">
            <a:extLst>
              <a:ext uri="{FF2B5EF4-FFF2-40B4-BE49-F238E27FC236}">
                <a16:creationId xmlns:a16="http://schemas.microsoft.com/office/drawing/2014/main" id="{A349DB5B-111A-4FEE-9B5B-E577B17CC740}"/>
              </a:ext>
            </a:extLst>
          </p:cNvPr>
          <p:cNvSpPr>
            <a:spLocks noGrp="1"/>
          </p:cNvSpPr>
          <p:nvPr>
            <p:ph type="title"/>
          </p:nvPr>
        </p:nvSpPr>
        <p:spPr>
          <a:xfrm>
            <a:off x="455995" y="620428"/>
            <a:ext cx="11306469" cy="492443"/>
          </a:xfrm>
        </p:spPr>
        <p:txBody>
          <a:bodyPr/>
          <a:lstStyle/>
          <a:p>
            <a:r>
              <a:rPr lang="en-US" dirty="0"/>
              <a:t>Chatbot Creation Process overview</a:t>
            </a:r>
            <a:endParaRPr lang="en-IN" dirty="0"/>
          </a:p>
        </p:txBody>
      </p:sp>
      <p:pic>
        <p:nvPicPr>
          <p:cNvPr id="10" name="Picture 9" descr="a process diagram in a spiral motion">
            <a:extLst>
              <a:ext uri="{FF2B5EF4-FFF2-40B4-BE49-F238E27FC236}">
                <a16:creationId xmlns:a16="http://schemas.microsoft.com/office/drawing/2014/main" id="{ECD305EB-5B54-48C5-BE2A-54FDC2F394B3}"/>
              </a:ext>
            </a:extLst>
          </p:cNvPr>
          <p:cNvPicPr>
            <a:picLocks noChangeAspect="1"/>
          </p:cNvPicPr>
          <p:nvPr/>
        </p:nvPicPr>
        <p:blipFill>
          <a:blip r:embed="rId3"/>
          <a:stretch>
            <a:fillRect/>
          </a:stretch>
        </p:blipFill>
        <p:spPr>
          <a:xfrm>
            <a:off x="-29849" y="1813726"/>
            <a:ext cx="11606784" cy="3666744"/>
          </a:xfrm>
          <a:prstGeom prst="rect">
            <a:avLst/>
          </a:prstGeom>
        </p:spPr>
      </p:pic>
      <p:pic>
        <p:nvPicPr>
          <p:cNvPr id="15" name="Picture 14">
            <a:extLst>
              <a:ext uri="{FF2B5EF4-FFF2-40B4-BE49-F238E27FC236}">
                <a16:creationId xmlns:a16="http://schemas.microsoft.com/office/drawing/2014/main" id="{62C79101-B2B4-4F38-9E7D-52965EA6CA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27564" y="3090512"/>
            <a:ext cx="1964436" cy="3147060"/>
          </a:xfrm>
          <a:prstGeom prst="rect">
            <a:avLst/>
          </a:prstGeom>
        </p:spPr>
      </p:pic>
      <p:grpSp>
        <p:nvGrpSpPr>
          <p:cNvPr id="12" name="Group 11">
            <a:extLst>
              <a:ext uri="{FF2B5EF4-FFF2-40B4-BE49-F238E27FC236}">
                <a16:creationId xmlns:a16="http://schemas.microsoft.com/office/drawing/2014/main" id="{0574EE69-D114-4C1F-B518-B877B3DC4206}"/>
              </a:ext>
              <a:ext uri="{C183D7F6-B498-43B3-948B-1728B52AA6E4}">
                <adec:decorative xmlns:adec="http://schemas.microsoft.com/office/drawing/2017/decorative" val="1"/>
              </a:ext>
            </a:extLst>
          </p:cNvPr>
          <p:cNvGrpSpPr/>
          <p:nvPr/>
        </p:nvGrpSpPr>
        <p:grpSpPr>
          <a:xfrm>
            <a:off x="591885" y="1890653"/>
            <a:ext cx="3467316" cy="2951912"/>
            <a:chOff x="591885" y="1890653"/>
            <a:chExt cx="3467316" cy="2951912"/>
          </a:xfrm>
        </p:grpSpPr>
        <p:sp>
          <p:nvSpPr>
            <p:cNvPr id="128" name="Rectangle 127">
              <a:extLst>
                <a:ext uri="{FF2B5EF4-FFF2-40B4-BE49-F238E27FC236}">
                  <a16:creationId xmlns:a16="http://schemas.microsoft.com/office/drawing/2014/main" id="{7EA9F7C8-3DCA-4EA7-B693-192A1A2929E9}"/>
                </a:ext>
              </a:extLst>
            </p:cNvPr>
            <p:cNvSpPr/>
            <p:nvPr/>
          </p:nvSpPr>
          <p:spPr>
            <a:xfrm>
              <a:off x="2498225"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29" name="Rectangle 128">
              <a:extLst>
                <a:ext uri="{FF2B5EF4-FFF2-40B4-BE49-F238E27FC236}">
                  <a16:creationId xmlns:a16="http://schemas.microsoft.com/office/drawing/2014/main" id="{B80BD694-1B5A-435A-B38B-454D98BE055B}"/>
                </a:ext>
              </a:extLst>
            </p:cNvPr>
            <p:cNvSpPr/>
            <p:nvPr/>
          </p:nvSpPr>
          <p:spPr>
            <a:xfrm>
              <a:off x="3293004" y="3248019"/>
              <a:ext cx="738659"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0" name="Rectangle 129">
              <a:extLst>
                <a:ext uri="{FF2B5EF4-FFF2-40B4-BE49-F238E27FC236}">
                  <a16:creationId xmlns:a16="http://schemas.microsoft.com/office/drawing/2014/main" id="{53226C70-5534-4256-AE4C-62C259D201F5}"/>
                </a:ext>
              </a:extLst>
            </p:cNvPr>
            <p:cNvSpPr/>
            <p:nvPr/>
          </p:nvSpPr>
          <p:spPr>
            <a:xfrm>
              <a:off x="285830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1" name="Rectangle 130">
              <a:extLst>
                <a:ext uri="{FF2B5EF4-FFF2-40B4-BE49-F238E27FC236}">
                  <a16:creationId xmlns:a16="http://schemas.microsoft.com/office/drawing/2014/main" id="{4E101862-A9A3-40BD-9AD7-0AAFEAA2E847}"/>
                </a:ext>
              </a:extLst>
            </p:cNvPr>
            <p:cNvSpPr/>
            <p:nvPr/>
          </p:nvSpPr>
          <p:spPr>
            <a:xfrm>
              <a:off x="20939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bot</a:t>
              </a:r>
            </a:p>
          </p:txBody>
        </p:sp>
        <p:sp>
          <p:nvSpPr>
            <p:cNvPr id="132" name="Rectangle 131">
              <a:extLst>
                <a:ext uri="{FF2B5EF4-FFF2-40B4-BE49-F238E27FC236}">
                  <a16:creationId xmlns:a16="http://schemas.microsoft.com/office/drawing/2014/main" id="{93D8834E-127E-4C60-BDDA-F4D4810705E3}"/>
                </a:ext>
              </a:extLst>
            </p:cNvPr>
            <p:cNvSpPr/>
            <p:nvPr/>
          </p:nvSpPr>
          <p:spPr>
            <a:xfrm>
              <a:off x="126444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33" name="Rectangle 132">
              <a:extLst>
                <a:ext uri="{FF2B5EF4-FFF2-40B4-BE49-F238E27FC236}">
                  <a16:creationId xmlns:a16="http://schemas.microsoft.com/office/drawing/2014/main" id="{604BBE83-3EC7-4A56-91FD-0938FA07E660}"/>
                </a:ext>
              </a:extLst>
            </p:cNvPr>
            <p:cNvSpPr/>
            <p:nvPr/>
          </p:nvSpPr>
          <p:spPr>
            <a:xfrm>
              <a:off x="7094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38" name="Group 137">
              <a:extLst>
                <a:ext uri="{FF2B5EF4-FFF2-40B4-BE49-F238E27FC236}">
                  <a16:creationId xmlns:a16="http://schemas.microsoft.com/office/drawing/2014/main" id="{187D907B-DDC8-4881-86F6-4D92683E03CA}"/>
                </a:ext>
              </a:extLst>
            </p:cNvPr>
            <p:cNvGrpSpPr/>
            <p:nvPr/>
          </p:nvGrpSpPr>
          <p:grpSpPr>
            <a:xfrm>
              <a:off x="3788732" y="4311183"/>
              <a:ext cx="141242" cy="142872"/>
              <a:chOff x="2551096" y="4928951"/>
              <a:chExt cx="493503" cy="499198"/>
            </a:xfrm>
          </p:grpSpPr>
          <p:sp>
            <p:nvSpPr>
              <p:cNvPr id="139" name="Freeform: Shape 138">
                <a:extLst>
                  <a:ext uri="{FF2B5EF4-FFF2-40B4-BE49-F238E27FC236}">
                    <a16:creationId xmlns:a16="http://schemas.microsoft.com/office/drawing/2014/main" id="{E08872EC-5761-4116-8BA0-5C50B1E44CAD}"/>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7E4D5CF-B897-4635-A1ED-505F65D620AC}"/>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41" name="Graphic 2">
              <a:extLst>
                <a:ext uri="{FF2B5EF4-FFF2-40B4-BE49-F238E27FC236}">
                  <a16:creationId xmlns:a16="http://schemas.microsoft.com/office/drawing/2014/main" id="{DC9A1865-1F82-4968-AA6D-CB7FBC773885}"/>
                </a:ext>
              </a:extLst>
            </p:cNvPr>
            <p:cNvGrpSpPr/>
            <p:nvPr/>
          </p:nvGrpSpPr>
          <p:grpSpPr>
            <a:xfrm>
              <a:off x="3918453" y="3156743"/>
              <a:ext cx="140748" cy="163236"/>
              <a:chOff x="1203031" y="5188852"/>
              <a:chExt cx="263330" cy="305404"/>
            </a:xfrm>
            <a:noFill/>
          </p:grpSpPr>
          <p:sp>
            <p:nvSpPr>
              <p:cNvPr id="142" name="Freeform: Shape 141">
                <a:extLst>
                  <a:ext uri="{FF2B5EF4-FFF2-40B4-BE49-F238E27FC236}">
                    <a16:creationId xmlns:a16="http://schemas.microsoft.com/office/drawing/2014/main" id="{89CFBD00-A95A-42A7-980F-7AEDC0389570}"/>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061CD7A-5FD4-41B8-9557-650D7C68C7D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85363B1-2D69-4555-8F4F-B9A2B059B7C4}"/>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speech_5">
              <a:extLst>
                <a:ext uri="{FF2B5EF4-FFF2-40B4-BE49-F238E27FC236}">
                  <a16:creationId xmlns:a16="http://schemas.microsoft.com/office/drawing/2014/main" id="{C7931D43-B0FF-48F0-82AF-8294E9100A77}"/>
                </a:ext>
                <a:ext uri="{C183D7F6-B498-43B3-948B-1728B52AA6E4}">
                  <adec:decorative xmlns:adec="http://schemas.microsoft.com/office/drawing/2017/decorative" val="1"/>
                </a:ext>
              </a:extLst>
            </p:cNvPr>
            <p:cNvSpPr>
              <a:spLocks noChangeAspect="1" noEditPoints="1"/>
            </p:cNvSpPr>
            <p:nvPr/>
          </p:nvSpPr>
          <p:spPr bwMode="auto">
            <a:xfrm>
              <a:off x="324802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check 3">
              <a:extLst>
                <a:ext uri="{FF2B5EF4-FFF2-40B4-BE49-F238E27FC236}">
                  <a16:creationId xmlns:a16="http://schemas.microsoft.com/office/drawing/2014/main" id="{9B2FE1FA-E583-45D4-A096-29097BEA9825}"/>
                </a:ext>
                <a:ext uri="{C183D7F6-B498-43B3-948B-1728B52AA6E4}">
                  <adec:decorative xmlns:adec="http://schemas.microsoft.com/office/drawing/2017/decorative" val="1"/>
                </a:ext>
              </a:extLst>
            </p:cNvPr>
            <p:cNvSpPr>
              <a:spLocks noChangeAspect="1" noEditPoints="1"/>
            </p:cNvSpPr>
            <p:nvPr/>
          </p:nvSpPr>
          <p:spPr bwMode="auto">
            <a:xfrm>
              <a:off x="211539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7" name="Graphic 116">
              <a:extLst>
                <a:ext uri="{FF2B5EF4-FFF2-40B4-BE49-F238E27FC236}">
                  <a16:creationId xmlns:a16="http://schemas.microsoft.com/office/drawing/2014/main" id="{2A80C32F-89D4-4DAE-82FA-2586EE1299D7}"/>
                </a:ext>
                <a:ext uri="{C183D7F6-B498-43B3-948B-1728B52AA6E4}">
                  <adec:decorative xmlns:adec="http://schemas.microsoft.com/office/drawing/2017/decorative" val="1"/>
                </a:ext>
              </a:extLst>
            </p:cNvPr>
            <p:cNvSpPr/>
            <p:nvPr/>
          </p:nvSpPr>
          <p:spPr>
            <a:xfrm>
              <a:off x="59188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8" name="Dictionary_E82D">
              <a:extLst>
                <a:ext uri="{FF2B5EF4-FFF2-40B4-BE49-F238E27FC236}">
                  <a16:creationId xmlns:a16="http://schemas.microsoft.com/office/drawing/2014/main" id="{047D208D-9A3E-40DF-B8C9-790A044A4989}"/>
                </a:ext>
                <a:ext uri="{C183D7F6-B498-43B3-948B-1728B52AA6E4}">
                  <adec:decorative xmlns:adec="http://schemas.microsoft.com/office/drawing/2017/decorative" val="1"/>
                </a:ext>
              </a:extLst>
            </p:cNvPr>
            <p:cNvSpPr>
              <a:spLocks noChangeAspect="1" noEditPoints="1"/>
            </p:cNvSpPr>
            <p:nvPr/>
          </p:nvSpPr>
          <p:spPr bwMode="auto">
            <a:xfrm>
              <a:off x="110600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C6BB06C-84BA-4654-A5E9-F216591BE5A4}"/>
              </a:ext>
              <a:ext uri="{C183D7F6-B498-43B3-948B-1728B52AA6E4}">
                <adec:decorative xmlns:adec="http://schemas.microsoft.com/office/drawing/2017/decorative" val="1"/>
              </a:ext>
            </a:extLst>
          </p:cNvPr>
          <p:cNvGrpSpPr/>
          <p:nvPr/>
        </p:nvGrpSpPr>
        <p:grpSpPr>
          <a:xfrm>
            <a:off x="4889565" y="1890653"/>
            <a:ext cx="3566255" cy="2951912"/>
            <a:chOff x="4889565" y="1890653"/>
            <a:chExt cx="3566255" cy="2951912"/>
          </a:xfrm>
        </p:grpSpPr>
        <p:sp>
          <p:nvSpPr>
            <p:cNvPr id="134" name="Rectangle 133">
              <a:extLst>
                <a:ext uri="{FF2B5EF4-FFF2-40B4-BE49-F238E27FC236}">
                  <a16:creationId xmlns:a16="http://schemas.microsoft.com/office/drawing/2014/main" id="{ADF440FB-1F28-4D1C-A61E-0983E3664E30}"/>
                </a:ext>
              </a:extLst>
            </p:cNvPr>
            <p:cNvSpPr/>
            <p:nvPr/>
          </p:nvSpPr>
          <p:spPr>
            <a:xfrm>
              <a:off x="6878004"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35" name="Rectangle 134">
              <a:extLst>
                <a:ext uri="{FF2B5EF4-FFF2-40B4-BE49-F238E27FC236}">
                  <a16:creationId xmlns:a16="http://schemas.microsoft.com/office/drawing/2014/main" id="{F3FB2331-5FFE-4AD9-89B8-1BAD3A79E819}"/>
                </a:ext>
              </a:extLst>
            </p:cNvPr>
            <p:cNvSpPr/>
            <p:nvPr/>
          </p:nvSpPr>
          <p:spPr>
            <a:xfrm>
              <a:off x="7555648" y="3248019"/>
              <a:ext cx="9001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6" name="Rectangle 135">
              <a:extLst>
                <a:ext uri="{FF2B5EF4-FFF2-40B4-BE49-F238E27FC236}">
                  <a16:creationId xmlns:a16="http://schemas.microsoft.com/office/drawing/2014/main" id="{A8E6E086-F8DD-45A7-A60B-FBC1DE46E209}"/>
                </a:ext>
              </a:extLst>
            </p:cNvPr>
            <p:cNvSpPr/>
            <p:nvPr/>
          </p:nvSpPr>
          <p:spPr>
            <a:xfrm>
              <a:off x="715407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7" name="Rectangle 136">
              <a:extLst>
                <a:ext uri="{FF2B5EF4-FFF2-40B4-BE49-F238E27FC236}">
                  <a16:creationId xmlns:a16="http://schemas.microsoft.com/office/drawing/2014/main" id="{895E752F-1DBC-4092-AC17-7275B9C2E562}"/>
                </a:ext>
              </a:extLst>
            </p:cNvPr>
            <p:cNvSpPr/>
            <p:nvPr/>
          </p:nvSpPr>
          <p:spPr>
            <a:xfrm>
              <a:off x="64373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bot</a:t>
              </a:r>
            </a:p>
          </p:txBody>
        </p:sp>
        <p:sp>
          <p:nvSpPr>
            <p:cNvPr id="162" name="Rectangle 161">
              <a:extLst>
                <a:ext uri="{FF2B5EF4-FFF2-40B4-BE49-F238E27FC236}">
                  <a16:creationId xmlns:a16="http://schemas.microsoft.com/office/drawing/2014/main" id="{0F812543-9FDC-4AAC-B873-54858A62B57B}"/>
                </a:ext>
              </a:extLst>
            </p:cNvPr>
            <p:cNvSpPr/>
            <p:nvPr/>
          </p:nvSpPr>
          <p:spPr>
            <a:xfrm>
              <a:off x="560022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60" name="Rectangle 159">
              <a:extLst>
                <a:ext uri="{FF2B5EF4-FFF2-40B4-BE49-F238E27FC236}">
                  <a16:creationId xmlns:a16="http://schemas.microsoft.com/office/drawing/2014/main" id="{4C80F517-68E7-4F6C-90DE-DB9F404CBFEF}"/>
                </a:ext>
              </a:extLst>
            </p:cNvPr>
            <p:cNvSpPr/>
            <p:nvPr/>
          </p:nvSpPr>
          <p:spPr>
            <a:xfrm>
              <a:off x="50147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49" name="Group 148">
              <a:extLst>
                <a:ext uri="{FF2B5EF4-FFF2-40B4-BE49-F238E27FC236}">
                  <a16:creationId xmlns:a16="http://schemas.microsoft.com/office/drawing/2014/main" id="{DAE66D74-7512-4EE3-B352-3FFD5B55536E}"/>
                </a:ext>
                <a:ext uri="{C183D7F6-B498-43B3-948B-1728B52AA6E4}">
                  <adec:decorative xmlns:adec="http://schemas.microsoft.com/office/drawing/2017/decorative" val="1"/>
                </a:ext>
              </a:extLst>
            </p:cNvPr>
            <p:cNvGrpSpPr/>
            <p:nvPr/>
          </p:nvGrpSpPr>
          <p:grpSpPr>
            <a:xfrm>
              <a:off x="8086412" y="4311183"/>
              <a:ext cx="141242" cy="142872"/>
              <a:chOff x="2551096" y="4928951"/>
              <a:chExt cx="493503" cy="499198"/>
            </a:xfrm>
          </p:grpSpPr>
          <p:sp>
            <p:nvSpPr>
              <p:cNvPr id="150" name="Freeform: Shape 149">
                <a:extLst>
                  <a:ext uri="{FF2B5EF4-FFF2-40B4-BE49-F238E27FC236}">
                    <a16:creationId xmlns:a16="http://schemas.microsoft.com/office/drawing/2014/main" id="{AB24EC98-543B-47F7-BC50-5B6069350CC2}"/>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A3F774F-D83C-4104-BE26-FD3F5745DA24}"/>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Graphic 2">
              <a:extLst>
                <a:ext uri="{FF2B5EF4-FFF2-40B4-BE49-F238E27FC236}">
                  <a16:creationId xmlns:a16="http://schemas.microsoft.com/office/drawing/2014/main" id="{FE8C3FF9-35A4-4DEA-A425-219876DC4BF5}"/>
                </a:ext>
                <a:ext uri="{C183D7F6-B498-43B3-948B-1728B52AA6E4}">
                  <adec:decorative xmlns:adec="http://schemas.microsoft.com/office/drawing/2017/decorative" val="1"/>
                </a:ext>
              </a:extLst>
            </p:cNvPr>
            <p:cNvGrpSpPr/>
            <p:nvPr/>
          </p:nvGrpSpPr>
          <p:grpSpPr>
            <a:xfrm>
              <a:off x="8216133" y="3156743"/>
              <a:ext cx="140748" cy="163236"/>
              <a:chOff x="1203031" y="5188852"/>
              <a:chExt cx="263330" cy="305404"/>
            </a:xfrm>
            <a:noFill/>
          </p:grpSpPr>
          <p:sp>
            <p:nvSpPr>
              <p:cNvPr id="153" name="Freeform: Shape 152">
                <a:extLst>
                  <a:ext uri="{FF2B5EF4-FFF2-40B4-BE49-F238E27FC236}">
                    <a16:creationId xmlns:a16="http://schemas.microsoft.com/office/drawing/2014/main" id="{A4C9CD77-7D2C-405B-B8A7-351ADCE830C4}"/>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09502373-386F-4FFD-AD94-AEF116B2147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4DFB17FF-FB7A-4072-9DB2-CAB5A0DAEE26}"/>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56" name="speech_5">
              <a:extLst>
                <a:ext uri="{FF2B5EF4-FFF2-40B4-BE49-F238E27FC236}">
                  <a16:creationId xmlns:a16="http://schemas.microsoft.com/office/drawing/2014/main" id="{31965C43-41F9-4B55-BD84-AE4264EC0220}"/>
                </a:ext>
                <a:ext uri="{C183D7F6-B498-43B3-948B-1728B52AA6E4}">
                  <adec:decorative xmlns:adec="http://schemas.microsoft.com/office/drawing/2017/decorative" val="1"/>
                </a:ext>
              </a:extLst>
            </p:cNvPr>
            <p:cNvSpPr>
              <a:spLocks noChangeAspect="1" noEditPoints="1"/>
            </p:cNvSpPr>
            <p:nvPr/>
          </p:nvSpPr>
          <p:spPr bwMode="auto">
            <a:xfrm>
              <a:off x="754570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check 3">
              <a:extLst>
                <a:ext uri="{FF2B5EF4-FFF2-40B4-BE49-F238E27FC236}">
                  <a16:creationId xmlns:a16="http://schemas.microsoft.com/office/drawing/2014/main" id="{BC345F39-0F2A-4609-8ECA-1BE73FD6BBA1}"/>
                </a:ext>
                <a:ext uri="{C183D7F6-B498-43B3-948B-1728B52AA6E4}">
                  <adec:decorative xmlns:adec="http://schemas.microsoft.com/office/drawing/2017/decorative" val="1"/>
                </a:ext>
              </a:extLst>
            </p:cNvPr>
            <p:cNvSpPr>
              <a:spLocks noChangeAspect="1" noEditPoints="1"/>
            </p:cNvSpPr>
            <p:nvPr/>
          </p:nvSpPr>
          <p:spPr bwMode="auto">
            <a:xfrm>
              <a:off x="641307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8" name="Graphic 116">
              <a:extLst>
                <a:ext uri="{FF2B5EF4-FFF2-40B4-BE49-F238E27FC236}">
                  <a16:creationId xmlns:a16="http://schemas.microsoft.com/office/drawing/2014/main" id="{42474F90-0586-4124-88BE-F5A53584B00B}"/>
                </a:ext>
                <a:ext uri="{C183D7F6-B498-43B3-948B-1728B52AA6E4}">
                  <adec:decorative xmlns:adec="http://schemas.microsoft.com/office/drawing/2017/decorative" val="1"/>
                </a:ext>
              </a:extLst>
            </p:cNvPr>
            <p:cNvSpPr/>
            <p:nvPr/>
          </p:nvSpPr>
          <p:spPr>
            <a:xfrm>
              <a:off x="488956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9" name="Dictionary_E82D">
              <a:extLst>
                <a:ext uri="{FF2B5EF4-FFF2-40B4-BE49-F238E27FC236}">
                  <a16:creationId xmlns:a16="http://schemas.microsoft.com/office/drawing/2014/main" id="{91B7AB6B-8F1B-4A44-B32F-940E9F0F88F4}"/>
                </a:ext>
                <a:ext uri="{C183D7F6-B498-43B3-948B-1728B52AA6E4}">
                  <adec:decorative xmlns:adec="http://schemas.microsoft.com/office/drawing/2017/decorative" val="1"/>
                </a:ext>
              </a:extLst>
            </p:cNvPr>
            <p:cNvSpPr>
              <a:spLocks noChangeAspect="1" noEditPoints="1"/>
            </p:cNvSpPr>
            <p:nvPr/>
          </p:nvSpPr>
          <p:spPr bwMode="auto">
            <a:xfrm>
              <a:off x="542458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F8CF902-29C6-4AB4-93ED-C2F9DC5D3678}"/>
              </a:ext>
              <a:ext uri="{C183D7F6-B498-43B3-948B-1728B52AA6E4}">
                <adec:decorative xmlns:adec="http://schemas.microsoft.com/office/drawing/2017/decorative" val="1"/>
              </a:ext>
            </a:extLst>
          </p:cNvPr>
          <p:cNvGrpSpPr/>
          <p:nvPr/>
        </p:nvGrpSpPr>
        <p:grpSpPr>
          <a:xfrm>
            <a:off x="9234364" y="-345396"/>
            <a:ext cx="3513204" cy="5124149"/>
            <a:chOff x="9234364" y="-345396"/>
            <a:chExt cx="3513204" cy="5124149"/>
          </a:xfrm>
        </p:grpSpPr>
        <p:sp>
          <p:nvSpPr>
            <p:cNvPr id="177" name="Freeform: Shape 176">
              <a:extLst>
                <a:ext uri="{FF2B5EF4-FFF2-40B4-BE49-F238E27FC236}">
                  <a16:creationId xmlns:a16="http://schemas.microsoft.com/office/drawing/2014/main" id="{F2A666BB-7193-4CAF-A0D9-8A1A16E9D71D}"/>
                </a:ext>
              </a:extLst>
            </p:cNvPr>
            <p:cNvSpPr/>
            <p:nvPr/>
          </p:nvSpPr>
          <p:spPr bwMode="auto">
            <a:xfrm rot="20997721">
              <a:off x="9234364" y="-345396"/>
              <a:ext cx="3513204" cy="5124149"/>
            </a:xfrm>
            <a:custGeom>
              <a:avLst/>
              <a:gdLst>
                <a:gd name="connsiteX0" fmla="*/ 0 w 3513204"/>
                <a:gd name="connsiteY0" fmla="*/ 0 h 5124149"/>
                <a:gd name="connsiteX1" fmla="*/ 3513204 w 3513204"/>
                <a:gd name="connsiteY1" fmla="*/ 621874 h 5124149"/>
                <a:gd name="connsiteX2" fmla="*/ 2716253 w 3513204"/>
                <a:gd name="connsiteY2" fmla="*/ 5124149 h 5124149"/>
              </a:gdLst>
              <a:ahLst/>
              <a:cxnLst>
                <a:cxn ang="0">
                  <a:pos x="connsiteX0" y="connsiteY0"/>
                </a:cxn>
                <a:cxn ang="0">
                  <a:pos x="connsiteX1" y="connsiteY1"/>
                </a:cxn>
                <a:cxn ang="0">
                  <a:pos x="connsiteX2" y="connsiteY2"/>
                </a:cxn>
              </a:cxnLst>
              <a:rect l="l" t="t" r="r" b="b"/>
              <a:pathLst>
                <a:path w="3513204" h="5124149">
                  <a:moveTo>
                    <a:pt x="0" y="0"/>
                  </a:moveTo>
                  <a:lnTo>
                    <a:pt x="3513204" y="621874"/>
                  </a:lnTo>
                  <a:lnTo>
                    <a:pt x="2716253" y="512414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4E48BEC2-D906-485E-A723-FB929AF0CC6E}"/>
                </a:ext>
                <a:ext uri="{C183D7F6-B498-43B3-948B-1728B52AA6E4}">
                  <adec:decorative xmlns:adec="http://schemas.microsoft.com/office/drawing/2017/decorative" val="1"/>
                </a:ext>
              </a:extLst>
            </p:cNvPr>
            <p:cNvSpPr/>
            <p:nvPr/>
          </p:nvSpPr>
          <p:spPr bwMode="auto">
            <a:xfrm rot="10197721" flipH="1">
              <a:off x="9518191" y="-293893"/>
              <a:ext cx="2986909" cy="4387741"/>
            </a:xfrm>
            <a:custGeom>
              <a:avLst/>
              <a:gdLst>
                <a:gd name="connsiteX0" fmla="*/ 0 w 2986909"/>
                <a:gd name="connsiteY0" fmla="*/ 4387741 h 4387741"/>
                <a:gd name="connsiteX1" fmla="*/ 2986909 w 2986909"/>
                <a:gd name="connsiteY1" fmla="*/ 3859027 h 4387741"/>
                <a:gd name="connsiteX2" fmla="*/ 2303821 w 2986909"/>
                <a:gd name="connsiteY2" fmla="*/ 0 h 4387741"/>
              </a:gdLst>
              <a:ahLst/>
              <a:cxnLst>
                <a:cxn ang="0">
                  <a:pos x="connsiteX0" y="connsiteY0"/>
                </a:cxn>
                <a:cxn ang="0">
                  <a:pos x="connsiteX1" y="connsiteY1"/>
                </a:cxn>
                <a:cxn ang="0">
                  <a:pos x="connsiteX2" y="connsiteY2"/>
                </a:cxn>
              </a:cxnLst>
              <a:rect l="l" t="t" r="r" b="b"/>
              <a:pathLst>
                <a:path w="2986909" h="4387741">
                  <a:moveTo>
                    <a:pt x="0" y="4387741"/>
                  </a:moveTo>
                  <a:lnTo>
                    <a:pt x="2986909" y="3859027"/>
                  </a:lnTo>
                  <a:lnTo>
                    <a:pt x="2303821" y="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914B42F3-9FA6-41BD-91C6-FD3B8C2F4133}"/>
                </a:ext>
                <a:ext uri="{C183D7F6-B498-43B3-948B-1728B52AA6E4}">
                  <adec:decorative xmlns:adec="http://schemas.microsoft.com/office/drawing/2017/decorative" val="1"/>
                </a:ext>
              </a:extLst>
            </p:cNvPr>
            <p:cNvCxnSpPr>
              <a:cxnSpLocks/>
            </p:cNvCxnSpPr>
            <p:nvPr/>
          </p:nvCxnSpPr>
          <p:spPr>
            <a:xfrm>
              <a:off x="10071606" y="-10946"/>
              <a:ext cx="1407887" cy="1842860"/>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9D017C-4E30-463B-901E-80C03223B57F}"/>
                </a:ext>
                <a:ext uri="{C183D7F6-B498-43B3-948B-1728B52AA6E4}">
                  <adec:decorative xmlns:adec="http://schemas.microsoft.com/office/drawing/2017/decorative" val="1"/>
                </a:ext>
              </a:extLst>
            </p:cNvPr>
            <p:cNvCxnSpPr>
              <a:cxnSpLocks/>
            </p:cNvCxnSpPr>
            <p:nvPr/>
          </p:nvCxnSpPr>
          <p:spPr>
            <a:xfrm>
              <a:off x="11550537" y="2547559"/>
              <a:ext cx="617209" cy="822787"/>
            </a:xfrm>
            <a:prstGeom prst="line">
              <a:avLst/>
            </a:prstGeom>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558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Create a new chatbot</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the Power Virtual Agents designer</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hlinkClick r:id="rId3">
                      <a:extLst>
                        <a:ext uri="{A12FA001-AC4F-418D-AE19-62706E023703}">
                          <ahyp:hlinkClr xmlns:ahyp="http://schemas.microsoft.com/office/drawing/2018/hyperlinkcolor" val="tx"/>
                        </a:ext>
                      </a:extLst>
                    </a:hlinkClick>
                  </a:rPr>
                  <a:t>Power Virtual Agents</a:t>
                </a:r>
                <a:endParaRPr lang="en-US" spc="0" dirty="0">
                  <a:solidFill>
                    <a:schemeClr val="bg1"/>
                  </a:solidFill>
                </a:endParaRP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Select ‘new bot’</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B26BF5C-8D4F-463A-9DF3-943D41F3DB4E}"/>
              </a:ext>
              <a:ext uri="{C183D7F6-B498-43B3-948B-1728B52AA6E4}">
                <adec:decorative xmlns:adec="http://schemas.microsoft.com/office/drawing/2017/decorative" val="1"/>
              </a:ext>
            </a:extLst>
          </p:cNvPr>
          <p:cNvGrpSpPr/>
          <p:nvPr/>
        </p:nvGrpSpPr>
        <p:grpSpPr>
          <a:xfrm>
            <a:off x="6031993" y="2364455"/>
            <a:ext cx="5569628" cy="3526776"/>
            <a:chOff x="6031993" y="2384656"/>
            <a:chExt cx="5569628" cy="3526776"/>
          </a:xfrm>
        </p:grpSpPr>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84656"/>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A screenshot to create a new bot">
              <a:extLst>
                <a:ext uri="{FF2B5EF4-FFF2-40B4-BE49-F238E27FC236}">
                  <a16:creationId xmlns:a16="http://schemas.microsoft.com/office/drawing/2014/main" id="{6216FF76-27FA-4661-BAD0-7083ACC7D758}"/>
                </a:ext>
              </a:extLst>
            </p:cNvPr>
            <p:cNvPicPr>
              <a:picLocks noChangeAspect="1"/>
            </p:cNvPicPr>
            <p:nvPr/>
          </p:nvPicPr>
          <p:blipFill>
            <a:blip r:embed="rId4"/>
            <a:stretch>
              <a:fillRect/>
            </a:stretch>
          </p:blipFill>
          <p:spPr>
            <a:xfrm>
              <a:off x="6201521" y="2560544"/>
              <a:ext cx="5225304" cy="3176671"/>
            </a:xfrm>
            <a:prstGeom prst="rect">
              <a:avLst/>
            </a:prstGeom>
          </p:spPr>
        </p:pic>
      </p:grpSp>
    </p:spTree>
    <p:extLst>
      <p:ext uri="{BB962C8B-B14F-4D97-AF65-F5344CB8AC3E}">
        <p14:creationId xmlns:p14="http://schemas.microsoft.com/office/powerpoint/2010/main" val="380480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2270526166"/>
              </p:ext>
            </p:extLst>
          </p:nvPr>
        </p:nvGraphicFramePr>
        <p:xfrm>
          <a:off x="449263" y="1127687"/>
          <a:ext cx="11298236" cy="5365392"/>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13880">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28806">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ysClr val="windowText" lastClr="000000"/>
                          </a:solidFill>
                          <a:latin typeface="+mn-lt"/>
                        </a:rPr>
                        <a:t>1</a:t>
                      </a:r>
                      <a:endParaRPr lang="en-US" sz="1100" b="0" kern="1200" dirty="0">
                        <a:solidFill>
                          <a:sysClr val="windowText" lastClr="000000"/>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a:solidFill>
                            <a:sysClr val="windowText" lastClr="000000"/>
                          </a:solidFill>
                          <a:latin typeface="+mn-lt"/>
                        </a:rPr>
                        <a:t>Introductions</a:t>
                      </a:r>
                      <a:endParaRPr lang="en-US" sz="1100" b="0" kern="1200" dirty="0">
                        <a:solidFill>
                          <a:sysClr val="windowText" lastClr="000000"/>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a:solidFill>
                            <a:sysClr val="windowText" lastClr="000000"/>
                          </a:solidFill>
                          <a:latin typeface="+mn-lt"/>
                        </a:rPr>
                        <a:t>20 minutes</a:t>
                      </a:r>
                      <a:endParaRPr lang="en-US" sz="1100" b="0" kern="1200" dirty="0">
                        <a:solidFill>
                          <a:sysClr val="windowText" lastClr="000000"/>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453228"/>
                  </a:ext>
                </a:extLst>
              </a:tr>
              <a:tr h="328806">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28806">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28806">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28806">
                <a:tc>
                  <a:txBody>
                    <a:bodyPr/>
                    <a:lstStyle/>
                    <a:p>
                      <a:pPr algn="ct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28806">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35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28806">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28806">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5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28806">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28806">
                <a:tc>
                  <a:txBody>
                    <a:bodyPr/>
                    <a:lstStyle/>
                    <a:p>
                      <a:pPr algn="ctr"/>
                      <a:r>
                        <a:rPr lang="en-US" sz="1100" dirty="0">
                          <a:solidFill>
                            <a:schemeClr val="tx1"/>
                          </a:solidFill>
                        </a:rPr>
                        <a:t>Module 3</a:t>
                      </a:r>
                    </a:p>
                    <a:p>
                      <a:pPr algn="ctr"/>
                      <a:r>
                        <a:rPr lang="en-US" sz="1100" dirty="0">
                          <a:solidFill>
                            <a:schemeClr val="tx1"/>
                          </a:solidFill>
                        </a:rPr>
                        <a:t>Power Platform &amp; Teams</a:t>
                      </a: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a:lnSpc>
                          <a:spcPct val="100000"/>
                        </a:lnSpc>
                        <a:spcBef>
                          <a:spcPts val="0"/>
                        </a:spcBef>
                        <a:spcAft>
                          <a:spcPts val="0"/>
                        </a:spcAft>
                        <a:buNone/>
                      </a:pPr>
                      <a:r>
                        <a:rPr lang="en-US" sz="1100" dirty="0">
                          <a:solidFill>
                            <a:schemeClr val="tx1"/>
                          </a:solidFill>
                        </a:rPr>
                        <a:t>Create a chatbot in Microsoft Teams</a:t>
                      </a:r>
                    </a:p>
                    <a:p>
                      <a:pPr marL="0" marR="0" lvl="0" indent="0" algn="l">
                        <a:lnSpc>
                          <a:spcPct val="100000"/>
                        </a:lnSpc>
                        <a:spcBef>
                          <a:spcPts val="0"/>
                        </a:spcBef>
                        <a:spcAft>
                          <a:spcPts val="0"/>
                        </a:spcAft>
                        <a:buNone/>
                      </a:pPr>
                      <a:r>
                        <a:rPr lang="en-US" sz="1100" dirty="0">
                          <a:solidFill>
                            <a:schemeClr val="tx1"/>
                          </a:solidFill>
                        </a:rPr>
                        <a:t>Power Virtual Agents Licensing and Subscriptions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60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6736"/>
                  </a:ext>
                </a:extLst>
              </a:tr>
              <a:tr h="328806">
                <a:tc>
                  <a:txBody>
                    <a:bodyPr/>
                    <a:lstStyle/>
                    <a:p>
                      <a:pPr algn="ct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28806">
                <a:tc>
                  <a:txBody>
                    <a:bodyPr/>
                    <a:lstStyle/>
                    <a:p>
                      <a:pPr algn="ct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28806">
                <a:tc>
                  <a:txBody>
                    <a:bodyPr/>
                    <a:lstStyle/>
                    <a:p>
                      <a:pPr algn="ctr"/>
                      <a:r>
                        <a:rPr lang="en-US" sz="1100" dirty="0">
                          <a:solidFill>
                            <a:schemeClr val="tx1"/>
                          </a:solidFill>
                        </a:rPr>
                        <a:t>Module </a:t>
                      </a:r>
                      <a:r>
                        <a:rPr lang="en-US" altLang="zh-CN" sz="1100" dirty="0">
                          <a:solidFill>
                            <a:schemeClr val="tx1"/>
                          </a:solidFill>
                        </a:rPr>
                        <a:t>4</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28806">
                <a:tc>
                  <a:txBody>
                    <a:bodyPr/>
                    <a:lstStyle/>
                    <a:p>
                      <a:pPr algn="ct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Analytics, monitoring and chatbot performance improvement–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28806">
                <a:tc>
                  <a:txBody>
                    <a:bodyPr/>
                    <a:lstStyle/>
                    <a:p>
                      <a:pPr algn="ct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5096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Supported Languages</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chatbots in many different languages</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Choose your language when you create your bot</a:t>
                </a: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Each bot speaks one language</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B26BF5C-8D4F-463A-9DF3-943D41F3DB4E}"/>
              </a:ext>
              <a:ext uri="{C183D7F6-B498-43B3-948B-1728B52AA6E4}">
                <adec:decorative xmlns:adec="http://schemas.microsoft.com/office/drawing/2017/decorative" val="1"/>
              </a:ext>
            </a:extLst>
          </p:cNvPr>
          <p:cNvGrpSpPr/>
          <p:nvPr/>
        </p:nvGrpSpPr>
        <p:grpSpPr>
          <a:xfrm>
            <a:off x="6031993" y="2385606"/>
            <a:ext cx="5569628" cy="3526776"/>
            <a:chOff x="6031993" y="2384656"/>
            <a:chExt cx="5569628" cy="3526776"/>
          </a:xfrm>
        </p:grpSpPr>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84656"/>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Power Virtual Agents bot in Japanese language">
              <a:extLst>
                <a:ext uri="{FF2B5EF4-FFF2-40B4-BE49-F238E27FC236}">
                  <a16:creationId xmlns:a16="http://schemas.microsoft.com/office/drawing/2014/main" id="{6216FF76-27FA-4661-BAD0-7083ACC7D758}"/>
                </a:ext>
              </a:extLst>
            </p:cNvPr>
            <p:cNvPicPr>
              <a:picLocks noChangeAspect="1"/>
            </p:cNvPicPr>
            <p:nvPr/>
          </p:nvPicPr>
          <p:blipFill>
            <a:blip r:embed="rId3"/>
            <a:srcRect/>
            <a:stretch/>
          </p:blipFill>
          <p:spPr>
            <a:xfrm>
              <a:off x="6182139" y="2560544"/>
              <a:ext cx="5237922" cy="3176671"/>
            </a:xfrm>
            <a:prstGeom prst="rect">
              <a:avLst/>
            </a:prstGeom>
          </p:spPr>
        </p:pic>
      </p:grpSp>
    </p:spTree>
    <p:extLst>
      <p:ext uri="{BB962C8B-B14F-4D97-AF65-F5344CB8AC3E}">
        <p14:creationId xmlns:p14="http://schemas.microsoft.com/office/powerpoint/2010/main" val="288425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B3D2-0C96-4D3A-BC2E-CCFBCF40AAFC}"/>
              </a:ext>
            </a:extLst>
          </p:cNvPr>
          <p:cNvSpPr>
            <a:spLocks noGrp="1"/>
          </p:cNvSpPr>
          <p:nvPr>
            <p:ph type="title"/>
          </p:nvPr>
        </p:nvSpPr>
        <p:spPr/>
        <p:txBody>
          <a:bodyPr/>
          <a:lstStyle/>
          <a:p>
            <a:r>
              <a:rPr lang="en-US" dirty="0">
                <a:solidFill>
                  <a:schemeClr val="tx1"/>
                </a:solidFill>
              </a:rPr>
              <a:t>View topics </a:t>
            </a:r>
          </a:p>
        </p:txBody>
      </p:sp>
      <p:sp>
        <p:nvSpPr>
          <p:cNvPr id="44" name="Freeform: Shape 43">
            <a:extLst>
              <a:ext uri="{FF2B5EF4-FFF2-40B4-BE49-F238E27FC236}">
                <a16:creationId xmlns:a16="http://schemas.microsoft.com/office/drawing/2014/main" id="{A592B573-00C0-4090-A955-6ABDC20EC07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9F14DC4C-ED38-4632-8DD0-3FB431405582}"/>
              </a:ext>
              <a:ext uri="{C183D7F6-B498-43B3-948B-1728B52AA6E4}">
                <adec:decorative xmlns:adec="http://schemas.microsoft.com/office/drawing/2017/decorative" val="1"/>
              </a:ext>
            </a:extLst>
          </p:cNvPr>
          <p:cNvGrpSpPr/>
          <p:nvPr/>
        </p:nvGrpSpPr>
        <p:grpSpPr>
          <a:xfrm>
            <a:off x="542374" y="2828692"/>
            <a:ext cx="6524727" cy="2211307"/>
            <a:chOff x="542374" y="2828692"/>
            <a:chExt cx="6524727" cy="2211307"/>
          </a:xfrm>
        </p:grpSpPr>
        <p:cxnSp>
          <p:nvCxnSpPr>
            <p:cNvPr id="36" name="Straight Connector 35">
              <a:extLst>
                <a:ext uri="{FF2B5EF4-FFF2-40B4-BE49-F238E27FC236}">
                  <a16:creationId xmlns:a16="http://schemas.microsoft.com/office/drawing/2014/main" id="{B00DD89A-DBF2-49B4-8B73-96EDC19A6BAB}"/>
                </a:ext>
                <a:ext uri="{C183D7F6-B498-43B3-948B-1728B52AA6E4}">
                  <adec:decorative xmlns:adec="http://schemas.microsoft.com/office/drawing/2017/decorative" val="1"/>
                </a:ext>
              </a:extLst>
            </p:cNvPr>
            <p:cNvCxnSpPr/>
            <p:nvPr/>
          </p:nvCxnSpPr>
          <p:spPr>
            <a:xfrm>
              <a:off x="1375928" y="393434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17C3DE0-1D35-4283-9FCA-2C15AFDDB3DD}"/>
                </a:ext>
              </a:extLst>
            </p:cNvPr>
            <p:cNvGrpSpPr/>
            <p:nvPr/>
          </p:nvGrpSpPr>
          <p:grpSpPr>
            <a:xfrm>
              <a:off x="542374" y="2828692"/>
              <a:ext cx="5374439" cy="677108"/>
              <a:chOff x="542374" y="2276242"/>
              <a:chExt cx="5374439" cy="677108"/>
            </a:xfrm>
          </p:grpSpPr>
          <p:sp>
            <p:nvSpPr>
              <p:cNvPr id="30" name="Text Placeholder 1">
                <a:extLst>
                  <a:ext uri="{FF2B5EF4-FFF2-40B4-BE49-F238E27FC236}">
                    <a16:creationId xmlns:a16="http://schemas.microsoft.com/office/drawing/2014/main" id="{E6680721-FBC9-4925-A386-171020498000}"/>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 chatbot comes with 4 User topics &amp; 8 system topics </a:t>
                </a:r>
              </a:p>
            </p:txBody>
          </p:sp>
          <p:sp>
            <p:nvSpPr>
              <p:cNvPr id="46" name="BulletedList_E8FD" title="Icon of a bulleted list">
                <a:extLst>
                  <a:ext uri="{FF2B5EF4-FFF2-40B4-BE49-F238E27FC236}">
                    <a16:creationId xmlns:a16="http://schemas.microsoft.com/office/drawing/2014/main" id="{6DAA4471-DEAC-4411-8FBA-2157A3D4069C}"/>
                  </a:ext>
                </a:extLst>
              </p:cNvPr>
              <p:cNvSpPr>
                <a:spLocks noChangeAspect="1" noEditPoints="1"/>
              </p:cNvSpPr>
              <p:nvPr/>
            </p:nvSpPr>
            <p:spPr bwMode="auto">
              <a:xfrm>
                <a:off x="542374" y="24631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9" name="Group 8">
              <a:extLst>
                <a:ext uri="{FF2B5EF4-FFF2-40B4-BE49-F238E27FC236}">
                  <a16:creationId xmlns:a16="http://schemas.microsoft.com/office/drawing/2014/main" id="{2AEFEB8A-AEDE-4266-B0BD-80EEA5D2E94B}"/>
                </a:ext>
              </a:extLst>
            </p:cNvPr>
            <p:cNvGrpSpPr/>
            <p:nvPr/>
          </p:nvGrpSpPr>
          <p:grpSpPr>
            <a:xfrm>
              <a:off x="570195" y="4362891"/>
              <a:ext cx="5346618" cy="677108"/>
              <a:chOff x="570195" y="4362891"/>
              <a:chExt cx="5346618" cy="677108"/>
            </a:xfrm>
          </p:grpSpPr>
          <p:sp>
            <p:nvSpPr>
              <p:cNvPr id="31" name="Text Placeholder 1">
                <a:extLst>
                  <a:ext uri="{FF2B5EF4-FFF2-40B4-BE49-F238E27FC236}">
                    <a16:creationId xmlns:a16="http://schemas.microsoft.com/office/drawing/2014/main" id="{CB81A9B0-81AC-402D-A4B1-C6B0B530FEC6}"/>
                  </a:ext>
                </a:extLst>
              </p:cNvPr>
              <p:cNvSpPr txBox="1">
                <a:spLocks/>
              </p:cNvSpPr>
              <p:nvPr/>
            </p:nvSpPr>
            <p:spPr>
              <a:xfrm>
                <a:off x="1375928" y="436289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Using one of the 4 topics to get familiar with the structure</a:t>
                </a:r>
              </a:p>
            </p:txBody>
          </p:sp>
          <p:pic>
            <p:nvPicPr>
              <p:cNvPr id="8" name="Picture 7" descr="icon of controls">
                <a:extLst>
                  <a:ext uri="{FF2B5EF4-FFF2-40B4-BE49-F238E27FC236}">
                    <a16:creationId xmlns:a16="http://schemas.microsoft.com/office/drawing/2014/main" id="{46407D0E-C70A-4F7B-99E0-F131F9BBE15B}"/>
                  </a:ext>
                </a:extLst>
              </p:cNvPr>
              <p:cNvPicPr>
                <a:picLocks noChangeAspect="1"/>
              </p:cNvPicPr>
              <p:nvPr/>
            </p:nvPicPr>
            <p:blipFill>
              <a:blip r:embed="rId3"/>
              <a:stretch>
                <a:fillRect/>
              </a:stretch>
            </p:blipFill>
            <p:spPr>
              <a:xfrm>
                <a:off x="570195" y="4476655"/>
                <a:ext cx="566928" cy="449580"/>
              </a:xfrm>
              <a:prstGeom prst="rect">
                <a:avLst/>
              </a:prstGeom>
            </p:spPr>
          </p:pic>
        </p:grpSp>
      </p:grpSp>
      <p:grpSp>
        <p:nvGrpSpPr>
          <p:cNvPr id="3" name="Group 2">
            <a:extLst>
              <a:ext uri="{FF2B5EF4-FFF2-40B4-BE49-F238E27FC236}">
                <a16:creationId xmlns:a16="http://schemas.microsoft.com/office/drawing/2014/main" id="{AEF7027A-36F2-417E-B1DF-F0F6120479EC}"/>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41" name="Freeform: Shape 40">
              <a:extLst>
                <a:ext uri="{FF2B5EF4-FFF2-40B4-BE49-F238E27FC236}">
                  <a16:creationId xmlns:a16="http://schemas.microsoft.com/office/drawing/2014/main" id="{E552F4D9-393A-4742-AF89-931F530B53C8}"/>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5" name="Picture 44" descr="Screenshot of topics while creating a bot">
              <a:extLst>
                <a:ext uri="{FF2B5EF4-FFF2-40B4-BE49-F238E27FC236}">
                  <a16:creationId xmlns:a16="http://schemas.microsoft.com/office/drawing/2014/main" id="{62C74AB3-EFD2-40A4-B605-25AEF686C98F}"/>
                </a:ext>
              </a:extLst>
            </p:cNvPr>
            <p:cNvPicPr>
              <a:picLocks noChangeAspect="1"/>
            </p:cNvPicPr>
            <p:nvPr/>
          </p:nvPicPr>
          <p:blipFill rotWithShape="1">
            <a:blip r:embed="rId4"/>
            <a:srcRect l="429" t="1352" r="674" b="11210"/>
            <a:stretch/>
          </p:blipFill>
          <p:spPr>
            <a:xfrm>
              <a:off x="6371193" y="2382522"/>
              <a:ext cx="5940336" cy="3517212"/>
            </a:xfrm>
            <a:custGeom>
              <a:avLst/>
              <a:gdLst>
                <a:gd name="connsiteX0" fmla="*/ 0 w 5940336"/>
                <a:gd name="connsiteY0" fmla="*/ 0 h 3501473"/>
                <a:gd name="connsiteX1" fmla="*/ 5940336 w 5940336"/>
                <a:gd name="connsiteY1" fmla="*/ 0 h 3501473"/>
                <a:gd name="connsiteX2" fmla="*/ 5940336 w 5940336"/>
                <a:gd name="connsiteY2" fmla="*/ 3501473 h 3501473"/>
                <a:gd name="connsiteX3" fmla="*/ 0 w 5940336"/>
                <a:gd name="connsiteY3" fmla="*/ 3501473 h 3501473"/>
              </a:gdLst>
              <a:ahLst/>
              <a:cxnLst>
                <a:cxn ang="0">
                  <a:pos x="connsiteX0" y="connsiteY0"/>
                </a:cxn>
                <a:cxn ang="0">
                  <a:pos x="connsiteX1" y="connsiteY1"/>
                </a:cxn>
                <a:cxn ang="0">
                  <a:pos x="connsiteX2" y="connsiteY2"/>
                </a:cxn>
                <a:cxn ang="0">
                  <a:pos x="connsiteX3" y="connsiteY3"/>
                </a:cxn>
              </a:cxnLst>
              <a:rect l="l" t="t" r="r" b="b"/>
              <a:pathLst>
                <a:path w="5940336" h="3501473">
                  <a:moveTo>
                    <a:pt x="0" y="0"/>
                  </a:moveTo>
                  <a:lnTo>
                    <a:pt x="5940336" y="0"/>
                  </a:lnTo>
                  <a:lnTo>
                    <a:pt x="5940336" y="3501473"/>
                  </a:lnTo>
                  <a:lnTo>
                    <a:pt x="0" y="3501473"/>
                  </a:lnTo>
                  <a:close/>
                </a:path>
              </a:pathLst>
            </a:custGeom>
          </p:spPr>
        </p:pic>
      </p:grpSp>
    </p:spTree>
    <p:extLst>
      <p:ext uri="{BB962C8B-B14F-4D97-AF65-F5344CB8AC3E}">
        <p14:creationId xmlns:p14="http://schemas.microsoft.com/office/powerpoint/2010/main" val="148995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290-5178-48D6-A739-35B702254CBC}"/>
              </a:ext>
            </a:extLst>
          </p:cNvPr>
          <p:cNvSpPr>
            <a:spLocks noGrp="1"/>
          </p:cNvSpPr>
          <p:nvPr>
            <p:ph type="title"/>
          </p:nvPr>
        </p:nvSpPr>
        <p:spPr/>
        <p:txBody>
          <a:bodyPr/>
          <a:lstStyle/>
          <a:p>
            <a:r>
              <a:rPr lang="en-US" dirty="0">
                <a:solidFill>
                  <a:schemeClr val="tx1"/>
                </a:solidFill>
              </a:rPr>
              <a:t>Add conversational trigger phrases</a:t>
            </a:r>
          </a:p>
        </p:txBody>
      </p:sp>
      <p:sp>
        <p:nvSpPr>
          <p:cNvPr id="9" name="Freeform: Shape 8">
            <a:extLst>
              <a:ext uri="{FF2B5EF4-FFF2-40B4-BE49-F238E27FC236}">
                <a16:creationId xmlns:a16="http://schemas.microsoft.com/office/drawing/2014/main" id="{A3FF6816-B22D-46AB-8FBC-4F46340782EF}"/>
              </a:ext>
              <a:ext uri="{C183D7F6-B498-43B3-948B-1728B52AA6E4}">
                <adec:decorative xmlns:adec="http://schemas.microsoft.com/office/drawing/2017/decorative" val="1"/>
              </a:ext>
            </a:extLst>
          </p:cNvPr>
          <p:cNvSpPr/>
          <p:nvPr/>
        </p:nvSpPr>
        <p:spPr bwMode="auto">
          <a:xfrm>
            <a:off x="0" y="1442063"/>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0" name="Group 19">
            <a:extLst>
              <a:ext uri="{FF2B5EF4-FFF2-40B4-BE49-F238E27FC236}">
                <a16:creationId xmlns:a16="http://schemas.microsoft.com/office/drawing/2014/main" id="{4E80B7E1-ACA9-4491-A5DC-8780E8B5A5A3}"/>
              </a:ext>
              <a:ext uri="{C183D7F6-B498-43B3-948B-1728B52AA6E4}">
                <adec:decorative xmlns:adec="http://schemas.microsoft.com/office/drawing/2017/decorative" val="1"/>
              </a:ext>
            </a:extLst>
          </p:cNvPr>
          <p:cNvGrpSpPr/>
          <p:nvPr/>
        </p:nvGrpSpPr>
        <p:grpSpPr>
          <a:xfrm>
            <a:off x="626532" y="1804612"/>
            <a:ext cx="6440569" cy="4321868"/>
            <a:chOff x="626532" y="1804612"/>
            <a:chExt cx="6440569" cy="4321868"/>
          </a:xfrm>
        </p:grpSpPr>
        <p:grpSp>
          <p:nvGrpSpPr>
            <p:cNvPr id="16" name="Group 15">
              <a:extLst>
                <a:ext uri="{FF2B5EF4-FFF2-40B4-BE49-F238E27FC236}">
                  <a16:creationId xmlns:a16="http://schemas.microsoft.com/office/drawing/2014/main" id="{5CBE9C86-22D9-4E7E-811D-66F4B5D41E47}"/>
                </a:ext>
                <a:ext uri="{C183D7F6-B498-43B3-948B-1728B52AA6E4}">
                  <adec:decorative xmlns:adec="http://schemas.microsoft.com/office/drawing/2017/decorative" val="1"/>
                </a:ext>
              </a:extLst>
            </p:cNvPr>
            <p:cNvGrpSpPr/>
            <p:nvPr/>
          </p:nvGrpSpPr>
          <p:grpSpPr>
            <a:xfrm>
              <a:off x="638725" y="1804612"/>
              <a:ext cx="4898476" cy="840551"/>
              <a:chOff x="638725" y="1804612"/>
              <a:chExt cx="4898476" cy="840551"/>
            </a:xfrm>
          </p:grpSpPr>
          <p:sp>
            <p:nvSpPr>
              <p:cNvPr id="10" name="Text Placeholder 1">
                <a:extLst>
                  <a:ext uri="{FF2B5EF4-FFF2-40B4-BE49-F238E27FC236}">
                    <a16:creationId xmlns:a16="http://schemas.microsoft.com/office/drawing/2014/main" id="{4257F308-FD32-4233-8F4F-E05956A99834}"/>
                  </a:ext>
                </a:extLst>
              </p:cNvPr>
              <p:cNvSpPr txBox="1">
                <a:spLocks/>
              </p:cNvSpPr>
              <p:nvPr/>
            </p:nvSpPr>
            <p:spPr>
              <a:xfrm>
                <a:off x="1375929" y="1804612"/>
                <a:ext cx="4161272" cy="84055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For a topic you’ll define a few trigger phrases</a:t>
                </a:r>
              </a:p>
            </p:txBody>
          </p:sp>
          <p:pic>
            <p:nvPicPr>
              <p:cNvPr id="6" name="Picture 5" descr="Icon of a magnifier with a document">
                <a:extLst>
                  <a:ext uri="{FF2B5EF4-FFF2-40B4-BE49-F238E27FC236}">
                    <a16:creationId xmlns:a16="http://schemas.microsoft.com/office/drawing/2014/main" id="{6B166A20-5671-4B31-BC40-B14028151842}"/>
                  </a:ext>
                </a:extLst>
              </p:cNvPr>
              <p:cNvPicPr>
                <a:picLocks noChangeAspect="1"/>
              </p:cNvPicPr>
              <p:nvPr/>
            </p:nvPicPr>
            <p:blipFill>
              <a:blip r:embed="rId3"/>
              <a:stretch>
                <a:fillRect/>
              </a:stretch>
            </p:blipFill>
            <p:spPr>
              <a:xfrm>
                <a:off x="638725" y="2001097"/>
                <a:ext cx="522732" cy="548640"/>
              </a:xfrm>
              <a:prstGeom prst="rect">
                <a:avLst/>
              </a:prstGeom>
            </p:spPr>
          </p:pic>
        </p:grpSp>
        <p:grpSp>
          <p:nvGrpSpPr>
            <p:cNvPr id="17" name="Group 16">
              <a:extLst>
                <a:ext uri="{FF2B5EF4-FFF2-40B4-BE49-F238E27FC236}">
                  <a16:creationId xmlns:a16="http://schemas.microsoft.com/office/drawing/2014/main" id="{D07E6668-2461-4772-93A7-7C6ED9513236}"/>
                </a:ext>
                <a:ext uri="{C183D7F6-B498-43B3-948B-1728B52AA6E4}">
                  <adec:decorative xmlns:adec="http://schemas.microsoft.com/office/drawing/2017/decorative" val="1"/>
                </a:ext>
              </a:extLst>
            </p:cNvPr>
            <p:cNvGrpSpPr/>
            <p:nvPr/>
          </p:nvGrpSpPr>
          <p:grpSpPr>
            <a:xfrm>
              <a:off x="626532" y="3103519"/>
              <a:ext cx="5290281" cy="1231106"/>
              <a:chOff x="626532" y="3103519"/>
              <a:chExt cx="5290281" cy="1231106"/>
            </a:xfrm>
          </p:grpSpPr>
          <p:sp>
            <p:nvSpPr>
              <p:cNvPr id="11" name="Text Placeholder 1">
                <a:extLst>
                  <a:ext uri="{FF2B5EF4-FFF2-40B4-BE49-F238E27FC236}">
                    <a16:creationId xmlns:a16="http://schemas.microsoft.com/office/drawing/2014/main" id="{C23C4C06-FC43-4364-AD6D-8F9BDA31158E}"/>
                  </a:ext>
                </a:extLst>
              </p:cNvPr>
              <p:cNvSpPr txBox="1">
                <a:spLocks/>
              </p:cNvSpPr>
              <p:nvPr/>
            </p:nvSpPr>
            <p:spPr>
              <a:xfrm>
                <a:off x="1375928" y="3103519"/>
                <a:ext cx="4540885" cy="123110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A trigger phrase is a way to describe an intent, it captures the way a customer might ask about a problem/issue.</a:t>
                </a:r>
                <a:br>
                  <a:rPr lang="en-US" sz="2000" spc="0" dirty="0">
                    <a:solidFill>
                      <a:schemeClr val="bg1"/>
                    </a:solidFill>
                  </a:rPr>
                </a:br>
                <a:r>
                  <a:rPr lang="en-US" sz="2000" spc="0" dirty="0">
                    <a:solidFill>
                      <a:schemeClr val="bg1"/>
                    </a:solidFill>
                  </a:rPr>
                  <a:t>E.g., “problem with weeds in lawn” </a:t>
                </a:r>
              </a:p>
            </p:txBody>
          </p:sp>
          <p:pic>
            <p:nvPicPr>
              <p:cNvPr id="8" name="Picture 7" descr="alert sign icon">
                <a:extLst>
                  <a:ext uri="{FF2B5EF4-FFF2-40B4-BE49-F238E27FC236}">
                    <a16:creationId xmlns:a16="http://schemas.microsoft.com/office/drawing/2014/main" id="{B7C23E0A-F2E4-4174-AF76-110706AF2F4E}"/>
                  </a:ext>
                </a:extLst>
              </p:cNvPr>
              <p:cNvPicPr>
                <a:picLocks noChangeAspect="1"/>
              </p:cNvPicPr>
              <p:nvPr/>
            </p:nvPicPr>
            <p:blipFill>
              <a:blip r:embed="rId4"/>
              <a:stretch>
                <a:fillRect/>
              </a:stretch>
            </p:blipFill>
            <p:spPr>
              <a:xfrm>
                <a:off x="626532" y="3477518"/>
                <a:ext cx="534924" cy="483108"/>
              </a:xfrm>
              <a:prstGeom prst="rect">
                <a:avLst/>
              </a:prstGeom>
            </p:spPr>
          </p:pic>
        </p:grpSp>
        <p:grpSp>
          <p:nvGrpSpPr>
            <p:cNvPr id="18" name="Group 17">
              <a:extLst>
                <a:ext uri="{FF2B5EF4-FFF2-40B4-BE49-F238E27FC236}">
                  <a16:creationId xmlns:a16="http://schemas.microsoft.com/office/drawing/2014/main" id="{E85BE18B-03B6-4593-8F36-5D70341DA462}"/>
                </a:ext>
                <a:ext uri="{C183D7F6-B498-43B3-948B-1728B52AA6E4}">
                  <adec:decorative xmlns:adec="http://schemas.microsoft.com/office/drawing/2017/decorative" val="1"/>
                </a:ext>
              </a:extLst>
            </p:cNvPr>
            <p:cNvGrpSpPr/>
            <p:nvPr/>
          </p:nvGrpSpPr>
          <p:grpSpPr>
            <a:xfrm>
              <a:off x="626532" y="4792980"/>
              <a:ext cx="5512675" cy="1333500"/>
              <a:chOff x="626532" y="4792980"/>
              <a:chExt cx="5512675" cy="1333500"/>
            </a:xfrm>
          </p:grpSpPr>
          <p:sp>
            <p:nvSpPr>
              <p:cNvPr id="25" name="Text Placeholder 1">
                <a:extLst>
                  <a:ext uri="{FF2B5EF4-FFF2-40B4-BE49-F238E27FC236}">
                    <a16:creationId xmlns:a16="http://schemas.microsoft.com/office/drawing/2014/main" id="{0B1022F9-0555-4B36-AB8D-A97270972133}"/>
                  </a:ext>
                </a:extLst>
              </p:cNvPr>
              <p:cNvSpPr txBox="1">
                <a:spLocks/>
              </p:cNvSpPr>
              <p:nvPr/>
            </p:nvSpPr>
            <p:spPr>
              <a:xfrm>
                <a:off x="1375928" y="4792980"/>
                <a:ext cx="4763279" cy="1333500"/>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You only need to provide a few sample phrases – the AI will parse whatever the user says and trigger the topic closest in meaning to the user utterance </a:t>
                </a:r>
              </a:p>
            </p:txBody>
          </p:sp>
          <p:pic>
            <p:nvPicPr>
              <p:cNvPr id="15" name="Picture 14" descr="icon of transforming from circle to square">
                <a:extLst>
                  <a:ext uri="{FF2B5EF4-FFF2-40B4-BE49-F238E27FC236}">
                    <a16:creationId xmlns:a16="http://schemas.microsoft.com/office/drawing/2014/main" id="{0C90A68F-C9D0-454E-97EE-275AD2A63176}"/>
                  </a:ext>
                </a:extLst>
              </p:cNvPr>
              <p:cNvPicPr>
                <a:picLocks noChangeAspect="1"/>
              </p:cNvPicPr>
              <p:nvPr/>
            </p:nvPicPr>
            <p:blipFill>
              <a:blip r:embed="rId5"/>
              <a:stretch>
                <a:fillRect/>
              </a:stretch>
            </p:blipFill>
            <p:spPr>
              <a:xfrm>
                <a:off x="626532" y="5220462"/>
                <a:ext cx="499872" cy="478536"/>
              </a:xfrm>
              <a:prstGeom prst="rect">
                <a:avLst/>
              </a:prstGeom>
            </p:spPr>
          </p:pic>
        </p:grpSp>
        <p:cxnSp>
          <p:nvCxnSpPr>
            <p:cNvPr id="12" name="Straight Connector 11">
              <a:extLst>
                <a:ext uri="{FF2B5EF4-FFF2-40B4-BE49-F238E27FC236}">
                  <a16:creationId xmlns:a16="http://schemas.microsoft.com/office/drawing/2014/main" id="{595BBB3F-CB08-44A7-B2C1-D0DE3657B670}"/>
                </a:ext>
                <a:ext uri="{C183D7F6-B498-43B3-948B-1728B52AA6E4}">
                  <adec:decorative xmlns:adec="http://schemas.microsoft.com/office/drawing/2017/decorative" val="1"/>
                </a:ext>
              </a:extLst>
            </p:cNvPr>
            <p:cNvCxnSpPr/>
            <p:nvPr/>
          </p:nvCxnSpPr>
          <p:spPr>
            <a:xfrm>
              <a:off x="1375928" y="287434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98182F-8D61-48BD-9A8C-B30CBDA1703C}"/>
                </a:ext>
                <a:ext uri="{C183D7F6-B498-43B3-948B-1728B52AA6E4}">
                  <adec:decorative xmlns:adec="http://schemas.microsoft.com/office/drawing/2017/decorative" val="1"/>
                </a:ext>
              </a:extLst>
            </p:cNvPr>
            <p:cNvCxnSpPr>
              <a:cxnSpLocks/>
            </p:cNvCxnSpPr>
            <p:nvPr/>
          </p:nvCxnSpPr>
          <p:spPr>
            <a:xfrm>
              <a:off x="1375928" y="45638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87A6E3C-EE5E-4137-9B38-1E28374B5E2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3" name="Freeform: Shape 12">
              <a:extLst>
                <a:ext uri="{FF2B5EF4-FFF2-40B4-BE49-F238E27FC236}">
                  <a16:creationId xmlns:a16="http://schemas.microsoft.com/office/drawing/2014/main" id="{FF92A8F4-3F96-41A6-ABD4-84EB1F97A0AB}"/>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descr="Screenshot of adding conversational trigger phrases into the bot">
              <a:extLst>
                <a:ext uri="{FF2B5EF4-FFF2-40B4-BE49-F238E27FC236}">
                  <a16:creationId xmlns:a16="http://schemas.microsoft.com/office/drawing/2014/main" id="{820283A3-2B3F-4467-8DF9-591EA464651F}"/>
                </a:ext>
              </a:extLst>
            </p:cNvPr>
            <p:cNvPicPr>
              <a:picLocks noChangeAspect="1"/>
            </p:cNvPicPr>
            <p:nvPr/>
          </p:nvPicPr>
          <p:blipFill rotWithShape="1">
            <a:blip r:embed="rId6"/>
            <a:srcRect l="-1" r="261" b="11819"/>
            <a:stretch/>
          </p:blipFill>
          <p:spPr>
            <a:xfrm>
              <a:off x="6371195" y="2382521"/>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grpSp>
    </p:spTree>
    <p:extLst>
      <p:ext uri="{BB962C8B-B14F-4D97-AF65-F5344CB8AC3E}">
        <p14:creationId xmlns:p14="http://schemas.microsoft.com/office/powerpoint/2010/main" val="35290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2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53D74-9298-4227-B47F-263655DD5A75}"/>
              </a:ext>
            </a:extLst>
          </p:cNvPr>
          <p:cNvSpPr>
            <a:spLocks noGrp="1"/>
          </p:cNvSpPr>
          <p:nvPr>
            <p:ph type="title"/>
          </p:nvPr>
        </p:nvSpPr>
        <p:spPr/>
        <p:txBody>
          <a:bodyPr/>
          <a:lstStyle/>
          <a:p>
            <a:r>
              <a:rPr lang="en-US" dirty="0">
                <a:solidFill>
                  <a:schemeClr val="tx1"/>
                </a:solidFill>
              </a:rPr>
              <a:t>Open the authoring canvas and begin editing a topic</a:t>
            </a:r>
          </a:p>
        </p:txBody>
      </p:sp>
      <p:sp>
        <p:nvSpPr>
          <p:cNvPr id="10" name="Freeform: Shape 9">
            <a:extLst>
              <a:ext uri="{FF2B5EF4-FFF2-40B4-BE49-F238E27FC236}">
                <a16:creationId xmlns:a16="http://schemas.microsoft.com/office/drawing/2014/main" id="{AF04B17F-B3AB-4C4B-B0C0-7087C95A346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6" name="Group 5">
            <a:extLst>
              <a:ext uri="{FF2B5EF4-FFF2-40B4-BE49-F238E27FC236}">
                <a16:creationId xmlns:a16="http://schemas.microsoft.com/office/drawing/2014/main" id="{44B52C8D-3633-453D-B58F-983F3F2AD4F1}"/>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4" name="Freeform: Shape 13">
              <a:extLst>
                <a:ext uri="{FF2B5EF4-FFF2-40B4-BE49-F238E27FC236}">
                  <a16:creationId xmlns:a16="http://schemas.microsoft.com/office/drawing/2014/main" id="{3B765039-AD1F-478E-ABAF-AAE345EB6013}"/>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descr="Screenshot of editing bot topic">
              <a:extLst>
                <a:ext uri="{FF2B5EF4-FFF2-40B4-BE49-F238E27FC236}">
                  <a16:creationId xmlns:a16="http://schemas.microsoft.com/office/drawing/2014/main" id="{2089E4ED-5E10-4199-8FAD-C4D68776C0D8}"/>
                </a:ext>
              </a:extLst>
            </p:cNvPr>
            <p:cNvPicPr>
              <a:picLocks noChangeAspect="1"/>
            </p:cNvPicPr>
            <p:nvPr/>
          </p:nvPicPr>
          <p:blipFill>
            <a:blip r:embed="rId3"/>
            <a:stretch>
              <a:fillRect/>
            </a:stretch>
          </p:blipFill>
          <p:spPr>
            <a:xfrm>
              <a:off x="6534151" y="2369507"/>
              <a:ext cx="5389032" cy="3214010"/>
            </a:xfrm>
            <a:prstGeom prst="rect">
              <a:avLst/>
            </a:prstGeom>
          </p:spPr>
        </p:pic>
        <p:sp>
          <p:nvSpPr>
            <p:cNvPr id="16" name="Rectangle 15">
              <a:extLst>
                <a:ext uri="{FF2B5EF4-FFF2-40B4-BE49-F238E27FC236}">
                  <a16:creationId xmlns:a16="http://schemas.microsoft.com/office/drawing/2014/main" id="{641FF743-CF79-41CE-9F9E-8F9C27976AFB}"/>
                </a:ext>
                <a:ext uri="{C183D7F6-B498-43B3-948B-1728B52AA6E4}">
                  <adec:decorative xmlns:adec="http://schemas.microsoft.com/office/drawing/2017/decorative" val="1"/>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44B4EF9-D435-4CD0-918F-152FAB0069DA}"/>
              </a:ext>
              <a:ext uri="{C183D7F6-B498-43B3-948B-1728B52AA6E4}">
                <adec:decorative xmlns:adec="http://schemas.microsoft.com/office/drawing/2017/decorative" val="1"/>
              </a:ext>
            </a:extLst>
          </p:cNvPr>
          <p:cNvGrpSpPr/>
          <p:nvPr/>
        </p:nvGrpSpPr>
        <p:grpSpPr>
          <a:xfrm>
            <a:off x="541435" y="2276242"/>
            <a:ext cx="6525666" cy="3423511"/>
            <a:chOff x="541435" y="2276242"/>
            <a:chExt cx="6525666" cy="3423511"/>
          </a:xfrm>
        </p:grpSpPr>
        <p:grpSp>
          <p:nvGrpSpPr>
            <p:cNvPr id="3" name="Group 2">
              <a:extLst>
                <a:ext uri="{FF2B5EF4-FFF2-40B4-BE49-F238E27FC236}">
                  <a16:creationId xmlns:a16="http://schemas.microsoft.com/office/drawing/2014/main" id="{9B59533F-F1F3-41F2-8C5E-ABC2024B7B79}"/>
                </a:ext>
                <a:ext uri="{C183D7F6-B498-43B3-948B-1728B52AA6E4}">
                  <adec:decorative xmlns:adec="http://schemas.microsoft.com/office/drawing/2017/decorative" val="1"/>
                </a:ext>
              </a:extLst>
            </p:cNvPr>
            <p:cNvGrpSpPr/>
            <p:nvPr/>
          </p:nvGrpSpPr>
          <p:grpSpPr>
            <a:xfrm>
              <a:off x="541435" y="2276242"/>
              <a:ext cx="5375378" cy="677108"/>
              <a:chOff x="541435" y="2276242"/>
              <a:chExt cx="5375378" cy="677108"/>
            </a:xfrm>
          </p:grpSpPr>
          <p:sp>
            <p:nvSpPr>
              <p:cNvPr id="11" name="Text Placeholder 1">
                <a:extLst>
                  <a:ext uri="{FF2B5EF4-FFF2-40B4-BE49-F238E27FC236}">
                    <a16:creationId xmlns:a16="http://schemas.microsoft.com/office/drawing/2014/main" id="{E6971C38-B2DA-47F0-977F-7F59AE3F9A63}"/>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authoring canvas to view the conversation tree</a:t>
                </a:r>
              </a:p>
            </p:txBody>
          </p:sp>
          <p:sp>
            <p:nvSpPr>
              <p:cNvPr id="29" name="Org_ECA6" title="Icon of three boxes in a bracket chart">
                <a:extLst>
                  <a:ext uri="{FF2B5EF4-FFF2-40B4-BE49-F238E27FC236}">
                    <a16:creationId xmlns:a16="http://schemas.microsoft.com/office/drawing/2014/main" id="{E32A7AC7-6F1B-4E8A-AB0C-D5AC216328A3}"/>
                  </a:ext>
                </a:extLst>
              </p:cNvPr>
              <p:cNvSpPr>
                <a:spLocks noChangeAspect="1" noEditPoints="1"/>
              </p:cNvSpPr>
              <p:nvPr/>
            </p:nvSpPr>
            <p:spPr bwMode="auto">
              <a:xfrm>
                <a:off x="541435" y="2344363"/>
                <a:ext cx="540602" cy="54086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3" name="Straight Connector 12">
              <a:extLst>
                <a:ext uri="{FF2B5EF4-FFF2-40B4-BE49-F238E27FC236}">
                  <a16:creationId xmlns:a16="http://schemas.microsoft.com/office/drawing/2014/main" id="{C8DCB901-E11F-46BE-9084-5250C211FB11}"/>
                </a:ext>
                <a:ext uri="{C183D7F6-B498-43B3-948B-1728B52AA6E4}">
                  <adec:decorative xmlns:adec="http://schemas.microsoft.com/office/drawing/2017/decorative" val="1"/>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A2BAA79-9E2D-475C-8F4F-D5C726448800}"/>
                </a:ext>
                <a:ext uri="{C183D7F6-B498-43B3-948B-1728B52AA6E4}">
                  <adec:decorative xmlns:adec="http://schemas.microsoft.com/office/drawing/2017/decorative" val="1"/>
                </a:ext>
              </a:extLst>
            </p:cNvPr>
            <p:cNvGrpSpPr/>
            <p:nvPr/>
          </p:nvGrpSpPr>
          <p:grpSpPr>
            <a:xfrm>
              <a:off x="579053" y="3810440"/>
              <a:ext cx="5337760" cy="1889313"/>
              <a:chOff x="579053" y="3810440"/>
              <a:chExt cx="5337760" cy="1889313"/>
            </a:xfrm>
          </p:grpSpPr>
          <p:sp>
            <p:nvSpPr>
              <p:cNvPr id="12" name="Text Placeholder 1">
                <a:extLst>
                  <a:ext uri="{FF2B5EF4-FFF2-40B4-BE49-F238E27FC236}">
                    <a16:creationId xmlns:a16="http://schemas.microsoft.com/office/drawing/2014/main" id="{52F62F6D-41A4-4E34-BEC2-0BF8887178E4}"/>
                  </a:ext>
                </a:extLst>
              </p:cNvPr>
              <p:cNvSpPr txBox="1">
                <a:spLocks/>
              </p:cNvSpPr>
              <p:nvPr/>
            </p:nvSpPr>
            <p:spPr>
              <a:xfrm>
                <a:off x="1375928" y="3810440"/>
                <a:ext cx="4540885" cy="1889313"/>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You’ll see the trigger phrases at the top. You can edit the conversation tree, adding questions the bot should ask, things the bot should say etc.</a:t>
                </a:r>
              </a:p>
            </p:txBody>
          </p:sp>
          <p:pic>
            <p:nvPicPr>
              <p:cNvPr id="9" name="Picture 8" descr="icon of a wrench and screw driver">
                <a:extLst>
                  <a:ext uri="{FF2B5EF4-FFF2-40B4-BE49-F238E27FC236}">
                    <a16:creationId xmlns:a16="http://schemas.microsoft.com/office/drawing/2014/main" id="{08F3AE69-8AFB-4390-9ACA-DD72BCE2E966}"/>
                  </a:ext>
                </a:extLst>
              </p:cNvPr>
              <p:cNvPicPr>
                <a:picLocks noChangeAspect="1"/>
              </p:cNvPicPr>
              <p:nvPr/>
            </p:nvPicPr>
            <p:blipFill>
              <a:blip r:embed="rId4"/>
              <a:stretch>
                <a:fillRect/>
              </a:stretch>
            </p:blipFill>
            <p:spPr>
              <a:xfrm>
                <a:off x="579053" y="4485754"/>
                <a:ext cx="538684" cy="538684"/>
              </a:xfrm>
              <a:prstGeom prst="rect">
                <a:avLst/>
              </a:prstGeom>
            </p:spPr>
          </p:pic>
        </p:grpSp>
      </p:grpSp>
    </p:spTree>
    <p:extLst>
      <p:ext uri="{BB962C8B-B14F-4D97-AF65-F5344CB8AC3E}">
        <p14:creationId xmlns:p14="http://schemas.microsoft.com/office/powerpoint/2010/main" val="3850394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766B-DFB4-4F91-A6A3-A0F8F4E5036B}"/>
              </a:ext>
            </a:extLst>
          </p:cNvPr>
          <p:cNvSpPr>
            <a:spLocks noGrp="1"/>
          </p:cNvSpPr>
          <p:nvPr>
            <p:ph type="title"/>
          </p:nvPr>
        </p:nvSpPr>
        <p:spPr/>
        <p:txBody>
          <a:bodyPr/>
          <a:lstStyle/>
          <a:p>
            <a:r>
              <a:rPr lang="en-US" dirty="0">
                <a:solidFill>
                  <a:schemeClr val="tx1"/>
                </a:solidFill>
              </a:rPr>
              <a:t>Test your topic as you construct it</a:t>
            </a:r>
          </a:p>
        </p:txBody>
      </p:sp>
      <p:sp>
        <p:nvSpPr>
          <p:cNvPr id="7" name="Freeform: Shape 6">
            <a:extLst>
              <a:ext uri="{FF2B5EF4-FFF2-40B4-BE49-F238E27FC236}">
                <a16:creationId xmlns:a16="http://schemas.microsoft.com/office/drawing/2014/main" id="{16C2BB61-AB4B-4A3A-B3B5-F47886B7CACB}"/>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 name="Group 14">
            <a:extLst>
              <a:ext uri="{FF2B5EF4-FFF2-40B4-BE49-F238E27FC236}">
                <a16:creationId xmlns:a16="http://schemas.microsoft.com/office/drawing/2014/main" id="{E49C191A-68BF-4E33-96AC-D389C9A8B39A}"/>
              </a:ext>
              <a:ext uri="{C183D7F6-B498-43B3-948B-1728B52AA6E4}">
                <adec:decorative xmlns:adec="http://schemas.microsoft.com/office/drawing/2017/decorative" val="1"/>
              </a:ext>
            </a:extLst>
          </p:cNvPr>
          <p:cNvGrpSpPr/>
          <p:nvPr/>
        </p:nvGrpSpPr>
        <p:grpSpPr>
          <a:xfrm>
            <a:off x="538521" y="2263598"/>
            <a:ext cx="6509530" cy="3226970"/>
            <a:chOff x="538521" y="2263598"/>
            <a:chExt cx="6509530" cy="3226970"/>
          </a:xfrm>
        </p:grpSpPr>
        <p:grpSp>
          <p:nvGrpSpPr>
            <p:cNvPr id="13" name="Group 12">
              <a:extLst>
                <a:ext uri="{FF2B5EF4-FFF2-40B4-BE49-F238E27FC236}">
                  <a16:creationId xmlns:a16="http://schemas.microsoft.com/office/drawing/2014/main" id="{C615A3FE-D88C-4FF2-8DF1-A782856F26AB}"/>
                </a:ext>
              </a:extLst>
            </p:cNvPr>
            <p:cNvGrpSpPr/>
            <p:nvPr/>
          </p:nvGrpSpPr>
          <p:grpSpPr>
            <a:xfrm>
              <a:off x="538521" y="2263598"/>
              <a:ext cx="5359242" cy="1107996"/>
              <a:chOff x="538521" y="2263598"/>
              <a:chExt cx="5359242" cy="1107996"/>
            </a:xfrm>
          </p:grpSpPr>
          <p:sp>
            <p:nvSpPr>
              <p:cNvPr id="24" name="Text Placeholder 1">
                <a:extLst>
                  <a:ext uri="{FF2B5EF4-FFF2-40B4-BE49-F238E27FC236}">
                    <a16:creationId xmlns:a16="http://schemas.microsoft.com/office/drawing/2014/main" id="{3AFA5385-14D2-4B8D-B8BC-9AA1EAA31F7C}"/>
                  </a:ext>
                </a:extLst>
              </p:cNvPr>
              <p:cNvSpPr txBox="1">
                <a:spLocks/>
              </p:cNvSpPr>
              <p:nvPr/>
            </p:nvSpPr>
            <p:spPr>
              <a:xfrm>
                <a:off x="1356878" y="226359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To test what you’ve created click on test bot (bottom left) to expand test window</a:t>
                </a:r>
              </a:p>
            </p:txBody>
          </p:sp>
          <p:pic>
            <p:nvPicPr>
              <p:cNvPr id="8" name="Picture 7" descr="icon of a magnifier glass monitoring a chart">
                <a:extLst>
                  <a:ext uri="{FF2B5EF4-FFF2-40B4-BE49-F238E27FC236}">
                    <a16:creationId xmlns:a16="http://schemas.microsoft.com/office/drawing/2014/main" id="{9E6F3ADF-796D-49D0-AA62-003A638E9C7B}"/>
                  </a:ext>
                </a:extLst>
              </p:cNvPr>
              <p:cNvPicPr>
                <a:picLocks noChangeAspect="1"/>
              </p:cNvPicPr>
              <p:nvPr/>
            </p:nvPicPr>
            <p:blipFill>
              <a:blip r:embed="rId3"/>
              <a:stretch>
                <a:fillRect/>
              </a:stretch>
            </p:blipFill>
            <p:spPr>
              <a:xfrm>
                <a:off x="538521" y="2559278"/>
                <a:ext cx="594360" cy="516636"/>
              </a:xfrm>
              <a:prstGeom prst="rect">
                <a:avLst/>
              </a:prstGeom>
            </p:spPr>
          </p:pic>
        </p:grpSp>
        <p:cxnSp>
          <p:nvCxnSpPr>
            <p:cNvPr id="11" name="Straight Connector 10">
              <a:extLst>
                <a:ext uri="{FF2B5EF4-FFF2-40B4-BE49-F238E27FC236}">
                  <a16:creationId xmlns:a16="http://schemas.microsoft.com/office/drawing/2014/main" id="{00CDEAAD-358D-4F78-826C-C2F763E1633E}"/>
                </a:ext>
                <a:ext uri="{C183D7F6-B498-43B3-948B-1728B52AA6E4}">
                  <adec:decorative xmlns:adec="http://schemas.microsoft.com/office/drawing/2017/decorative" val="1"/>
                </a:ext>
              </a:extLst>
            </p:cNvPr>
            <p:cNvCxnSpPr/>
            <p:nvPr/>
          </p:nvCxnSpPr>
          <p:spPr>
            <a:xfrm>
              <a:off x="1356878" y="36924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E6EA34-50B8-4E3F-8C5F-3DB9BD1FE4E1}"/>
                </a:ext>
              </a:extLst>
            </p:cNvPr>
            <p:cNvGrpSpPr/>
            <p:nvPr/>
          </p:nvGrpSpPr>
          <p:grpSpPr>
            <a:xfrm>
              <a:off x="572264" y="4013240"/>
              <a:ext cx="5325499" cy="1477328"/>
              <a:chOff x="572264" y="4013240"/>
              <a:chExt cx="5325499" cy="1477328"/>
            </a:xfrm>
          </p:grpSpPr>
          <p:sp>
            <p:nvSpPr>
              <p:cNvPr id="9" name="Text Placeholder 1">
                <a:extLst>
                  <a:ext uri="{FF2B5EF4-FFF2-40B4-BE49-F238E27FC236}">
                    <a16:creationId xmlns:a16="http://schemas.microsoft.com/office/drawing/2014/main" id="{BB759238-4414-4996-816F-7DE083DED42D}"/>
                  </a:ext>
                </a:extLst>
              </p:cNvPr>
              <p:cNvSpPr txBox="1">
                <a:spLocks/>
              </p:cNvSpPr>
              <p:nvPr/>
            </p:nvSpPr>
            <p:spPr>
              <a:xfrm>
                <a:off x="1356878" y="4013240"/>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Turn on “Track between topics”. This lets you trace your way through both this topic and any others you call</a:t>
                </a:r>
              </a:p>
            </p:txBody>
          </p:sp>
          <p:sp>
            <p:nvSpPr>
              <p:cNvPr id="28" name="Trackers_EADF" title="Icon of a clipboard with a checklist on it">
                <a:extLst>
                  <a:ext uri="{FF2B5EF4-FFF2-40B4-BE49-F238E27FC236}">
                    <a16:creationId xmlns:a16="http://schemas.microsoft.com/office/drawing/2014/main" id="{7AA09D02-D6D7-40E1-91BF-99EAC3A82E15}"/>
                  </a:ext>
                </a:extLst>
              </p:cNvPr>
              <p:cNvSpPr>
                <a:spLocks noChangeAspect="1" noEditPoints="1"/>
              </p:cNvSpPr>
              <p:nvPr/>
            </p:nvSpPr>
            <p:spPr bwMode="auto">
              <a:xfrm>
                <a:off x="572264" y="4451350"/>
                <a:ext cx="440842" cy="6011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6" name="Group 5">
            <a:extLst>
              <a:ext uri="{FF2B5EF4-FFF2-40B4-BE49-F238E27FC236}">
                <a16:creationId xmlns:a16="http://schemas.microsoft.com/office/drawing/2014/main" id="{4E2F4FA0-BF65-45C5-BD3B-20B862995F1C}"/>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2" name="Freeform: Shape 11">
              <a:extLst>
                <a:ext uri="{FF2B5EF4-FFF2-40B4-BE49-F238E27FC236}">
                  <a16:creationId xmlns:a16="http://schemas.microsoft.com/office/drawing/2014/main" id="{C724C64A-6058-44BC-9E38-99A02B978E14}"/>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descr="Screenshot of testing  bot topic">
              <a:extLst>
                <a:ext uri="{FF2B5EF4-FFF2-40B4-BE49-F238E27FC236}">
                  <a16:creationId xmlns:a16="http://schemas.microsoft.com/office/drawing/2014/main" id="{A8BB1D4F-9737-4D1E-ADF7-0338B8AED05C}"/>
                </a:ext>
              </a:extLst>
            </p:cNvPr>
            <p:cNvPicPr>
              <a:picLocks noChangeAspect="1"/>
            </p:cNvPicPr>
            <p:nvPr/>
          </p:nvPicPr>
          <p:blipFill>
            <a:blip r:embed="rId4"/>
            <a:stretch>
              <a:fillRect/>
            </a:stretch>
          </p:blipFill>
          <p:spPr>
            <a:xfrm>
              <a:off x="6534150" y="2361882"/>
              <a:ext cx="5376592" cy="3246506"/>
            </a:xfrm>
            <a:prstGeom prst="rect">
              <a:avLst/>
            </a:prstGeom>
          </p:spPr>
        </p:pic>
        <p:sp>
          <p:nvSpPr>
            <p:cNvPr id="10" name="Rectangle 9">
              <a:extLst>
                <a:ext uri="{FF2B5EF4-FFF2-40B4-BE49-F238E27FC236}">
                  <a16:creationId xmlns:a16="http://schemas.microsoft.com/office/drawing/2014/main" id="{99E544BE-2234-400D-8350-D0990643FB7D}"/>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11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5"/>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B5D0-394C-4784-85BE-08C03E2FF6A6}"/>
              </a:ext>
            </a:extLst>
          </p:cNvPr>
          <p:cNvSpPr>
            <a:spLocks noGrp="1"/>
          </p:cNvSpPr>
          <p:nvPr>
            <p:ph type="title"/>
          </p:nvPr>
        </p:nvSpPr>
        <p:spPr/>
        <p:txBody>
          <a:bodyPr/>
          <a:lstStyle/>
          <a:p>
            <a:r>
              <a:rPr lang="en-US" dirty="0">
                <a:solidFill>
                  <a:schemeClr val="tx1"/>
                </a:solidFill>
              </a:rPr>
              <a:t>Publish to demo website</a:t>
            </a:r>
          </a:p>
        </p:txBody>
      </p:sp>
      <p:sp>
        <p:nvSpPr>
          <p:cNvPr id="9" name="Freeform: Shape 8">
            <a:extLst>
              <a:ext uri="{FF2B5EF4-FFF2-40B4-BE49-F238E27FC236}">
                <a16:creationId xmlns:a16="http://schemas.microsoft.com/office/drawing/2014/main" id="{D759CC87-F49E-4E90-AE11-BEE1961CEB5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E95B09B7-76D8-4722-AA95-44026D61AB74}"/>
              </a:ext>
              <a:ext uri="{C183D7F6-B498-43B3-948B-1728B52AA6E4}">
                <adec:decorative xmlns:adec="http://schemas.microsoft.com/office/drawing/2017/decorative" val="1"/>
              </a:ext>
            </a:extLst>
          </p:cNvPr>
          <p:cNvGrpSpPr/>
          <p:nvPr/>
        </p:nvGrpSpPr>
        <p:grpSpPr>
          <a:xfrm>
            <a:off x="523768" y="2536648"/>
            <a:ext cx="6543333" cy="2857638"/>
            <a:chOff x="523768" y="2536648"/>
            <a:chExt cx="6543333" cy="2857638"/>
          </a:xfrm>
        </p:grpSpPr>
        <p:grpSp>
          <p:nvGrpSpPr>
            <p:cNvPr id="5" name="Group 4">
              <a:extLst>
                <a:ext uri="{FF2B5EF4-FFF2-40B4-BE49-F238E27FC236}">
                  <a16:creationId xmlns:a16="http://schemas.microsoft.com/office/drawing/2014/main" id="{C16DAEA7-E27E-4994-8291-511AC2587F8D}"/>
                </a:ext>
                <a:ext uri="{C183D7F6-B498-43B3-948B-1728B52AA6E4}">
                  <adec:decorative xmlns:adec="http://schemas.microsoft.com/office/drawing/2017/decorative" val="1"/>
                </a:ext>
              </a:extLst>
            </p:cNvPr>
            <p:cNvGrpSpPr/>
            <p:nvPr/>
          </p:nvGrpSpPr>
          <p:grpSpPr>
            <a:xfrm>
              <a:off x="524088" y="2536648"/>
              <a:ext cx="5392725" cy="1107996"/>
              <a:chOff x="524088" y="2536648"/>
              <a:chExt cx="5392725" cy="1107996"/>
            </a:xfrm>
          </p:grpSpPr>
          <p:sp>
            <p:nvSpPr>
              <p:cNvPr id="22" name="Browser" title="Icon of a browser window">
                <a:extLst>
                  <a:ext uri="{FF2B5EF4-FFF2-40B4-BE49-F238E27FC236}">
                    <a16:creationId xmlns:a16="http://schemas.microsoft.com/office/drawing/2014/main" id="{43ACF9BB-1D86-4C9C-8A1E-49BB13D5B826}"/>
                  </a:ext>
                </a:extLst>
              </p:cNvPr>
              <p:cNvSpPr>
                <a:spLocks noChangeAspect="1" noEditPoints="1"/>
              </p:cNvSpPr>
              <p:nvPr/>
            </p:nvSpPr>
            <p:spPr bwMode="auto">
              <a:xfrm>
                <a:off x="524088" y="2860437"/>
                <a:ext cx="575296" cy="4604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6" name="Text Placeholder 1">
                <a:extLst>
                  <a:ext uri="{FF2B5EF4-FFF2-40B4-BE49-F238E27FC236}">
                    <a16:creationId xmlns:a16="http://schemas.microsoft.com/office/drawing/2014/main" id="{5B5C7595-A041-4A0C-A4CD-6128BC105C69}"/>
                  </a:ext>
                </a:extLst>
              </p:cNvPr>
              <p:cNvSpPr txBox="1">
                <a:spLocks/>
              </p:cNvSpPr>
              <p:nvPr/>
            </p:nvSpPr>
            <p:spPr>
              <a:xfrm>
                <a:off x="1375928" y="25366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Publish to demo website and share the URL with colleagues so they can try the bot</a:t>
                </a:r>
              </a:p>
            </p:txBody>
          </p:sp>
        </p:grpSp>
        <p:cxnSp>
          <p:nvCxnSpPr>
            <p:cNvPr id="11" name="Straight Connector 10">
              <a:extLst>
                <a:ext uri="{FF2B5EF4-FFF2-40B4-BE49-F238E27FC236}">
                  <a16:creationId xmlns:a16="http://schemas.microsoft.com/office/drawing/2014/main" id="{9DD3B9D0-27D7-4B43-A472-0E47F9F35B3F}"/>
                </a:ext>
                <a:ext uri="{C183D7F6-B498-43B3-948B-1728B52AA6E4}">
                  <adec:decorative xmlns:adec="http://schemas.microsoft.com/office/drawing/2017/decorative" val="1"/>
                </a:ext>
              </a:extLst>
            </p:cNvPr>
            <p:cNvCxnSpPr/>
            <p:nvPr/>
          </p:nvCxnSpPr>
          <p:spPr>
            <a:xfrm>
              <a:off x="1375928" y="3965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A3870E0-3ADA-43F9-98E7-5C0BC593950B}"/>
                </a:ext>
                <a:ext uri="{C183D7F6-B498-43B3-948B-1728B52AA6E4}">
                  <adec:decorative xmlns:adec="http://schemas.microsoft.com/office/drawing/2017/decorative" val="1"/>
                </a:ext>
              </a:extLst>
            </p:cNvPr>
            <p:cNvGrpSpPr/>
            <p:nvPr/>
          </p:nvGrpSpPr>
          <p:grpSpPr>
            <a:xfrm>
              <a:off x="523768" y="4286290"/>
              <a:ext cx="5393045" cy="1107996"/>
              <a:chOff x="523768" y="4286290"/>
              <a:chExt cx="5393045" cy="1107996"/>
            </a:xfrm>
          </p:grpSpPr>
          <p:sp>
            <p:nvSpPr>
              <p:cNvPr id="23" name="PhotoCollection_E7AA" title="Icon of a stacked photo of a landscape">
                <a:extLst>
                  <a:ext uri="{FF2B5EF4-FFF2-40B4-BE49-F238E27FC236}">
                    <a16:creationId xmlns:a16="http://schemas.microsoft.com/office/drawing/2014/main" id="{5FEB8694-9516-43B4-B3E7-E180A4C28F24}"/>
                  </a:ext>
                </a:extLst>
              </p:cNvPr>
              <p:cNvSpPr>
                <a:spLocks noChangeAspect="1" noEditPoints="1"/>
              </p:cNvSpPr>
              <p:nvPr/>
            </p:nvSpPr>
            <p:spPr bwMode="auto">
              <a:xfrm>
                <a:off x="523768" y="4620260"/>
                <a:ext cx="575934" cy="440056"/>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0" name="Text Placeholder 1">
                <a:extLst>
                  <a:ext uri="{FF2B5EF4-FFF2-40B4-BE49-F238E27FC236}">
                    <a16:creationId xmlns:a16="http://schemas.microsoft.com/office/drawing/2014/main" id="{ACA4C9AE-A518-42E8-B727-A93D370318C2}"/>
                  </a:ext>
                </a:extLst>
              </p:cNvPr>
              <p:cNvSpPr txBox="1">
                <a:spLocks/>
              </p:cNvSpPr>
              <p:nvPr/>
            </p:nvSpPr>
            <p:spPr>
              <a:xfrm>
                <a:off x="1375928" y="4286290"/>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screen shot with that publish to demo site show and demo page</a:t>
                </a:r>
              </a:p>
            </p:txBody>
          </p:sp>
        </p:grpSp>
      </p:grpSp>
      <p:grpSp>
        <p:nvGrpSpPr>
          <p:cNvPr id="3" name="Group 2">
            <a:extLst>
              <a:ext uri="{FF2B5EF4-FFF2-40B4-BE49-F238E27FC236}">
                <a16:creationId xmlns:a16="http://schemas.microsoft.com/office/drawing/2014/main" id="{D7969421-8F08-4314-A692-8318B1ADBA3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E36E88F-66BF-47F8-B563-CFBD464DF18C}"/>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Screenshot of the demo website">
              <a:extLst>
                <a:ext uri="{FF2B5EF4-FFF2-40B4-BE49-F238E27FC236}">
                  <a16:creationId xmlns:a16="http://schemas.microsoft.com/office/drawing/2014/main" id="{ACC1CFDD-BB71-4E1F-899A-6B782D410BBB}"/>
                </a:ext>
              </a:extLst>
            </p:cNvPr>
            <p:cNvPicPr>
              <a:picLocks noChangeAspect="1"/>
            </p:cNvPicPr>
            <p:nvPr/>
          </p:nvPicPr>
          <p:blipFill rotWithShape="1">
            <a:blip r:embed="rId3"/>
            <a:srcRect t="-1" r="66" b="11648"/>
            <a:stretch/>
          </p:blipFill>
          <p:spPr>
            <a:xfrm>
              <a:off x="6371197" y="2382521"/>
              <a:ext cx="5940334" cy="3517216"/>
            </a:xfrm>
            <a:custGeom>
              <a:avLst/>
              <a:gdLst>
                <a:gd name="connsiteX0" fmla="*/ 0 w 5940334"/>
                <a:gd name="connsiteY0" fmla="*/ 0 h 3501476"/>
                <a:gd name="connsiteX1" fmla="*/ 5940334 w 5940334"/>
                <a:gd name="connsiteY1" fmla="*/ 0 h 3501476"/>
                <a:gd name="connsiteX2" fmla="*/ 5940334 w 5940334"/>
                <a:gd name="connsiteY2" fmla="*/ 3501476 h 3501476"/>
                <a:gd name="connsiteX3" fmla="*/ 0 w 5940334"/>
                <a:gd name="connsiteY3" fmla="*/ 3501476 h 3501476"/>
              </a:gdLst>
              <a:ahLst/>
              <a:cxnLst>
                <a:cxn ang="0">
                  <a:pos x="connsiteX0" y="connsiteY0"/>
                </a:cxn>
                <a:cxn ang="0">
                  <a:pos x="connsiteX1" y="connsiteY1"/>
                </a:cxn>
                <a:cxn ang="0">
                  <a:pos x="connsiteX2" y="connsiteY2"/>
                </a:cxn>
                <a:cxn ang="0">
                  <a:pos x="connsiteX3" y="connsiteY3"/>
                </a:cxn>
              </a:cxnLst>
              <a:rect l="l" t="t" r="r" b="b"/>
              <a:pathLst>
                <a:path w="5940334" h="3501476">
                  <a:moveTo>
                    <a:pt x="0" y="0"/>
                  </a:moveTo>
                  <a:lnTo>
                    <a:pt x="5940334" y="0"/>
                  </a:lnTo>
                  <a:lnTo>
                    <a:pt x="5940334" y="3501476"/>
                  </a:lnTo>
                  <a:lnTo>
                    <a:pt x="0" y="3501476"/>
                  </a:lnTo>
                  <a:close/>
                </a:path>
              </a:pathLst>
            </a:custGeom>
          </p:spPr>
        </p:pic>
      </p:grpSp>
    </p:spTree>
    <p:extLst>
      <p:ext uri="{BB962C8B-B14F-4D97-AF65-F5344CB8AC3E}">
        <p14:creationId xmlns:p14="http://schemas.microsoft.com/office/powerpoint/2010/main" val="43139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Enhance your chatbot from Analytics</a:t>
            </a:r>
          </a:p>
        </p:txBody>
      </p:sp>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589375"/>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GAIN VISIBILITY OF MANY PARAMETERS</a:t>
            </a:r>
          </a:p>
        </p:txBody>
      </p:sp>
      <p:grpSp>
        <p:nvGrpSpPr>
          <p:cNvPr id="18" name="Group 17">
            <a:extLst>
              <a:ext uri="{FF2B5EF4-FFF2-40B4-BE49-F238E27FC236}">
                <a16:creationId xmlns:a16="http://schemas.microsoft.com/office/drawing/2014/main" id="{3D57BB4E-06A4-43C4-BECE-E4C0C293D8E6}"/>
              </a:ext>
              <a:ext uri="{C183D7F6-B498-43B3-948B-1728B52AA6E4}">
                <adec:decorative xmlns:adec="http://schemas.microsoft.com/office/drawing/2017/decorative" val="1"/>
              </a:ext>
            </a:extLst>
          </p:cNvPr>
          <p:cNvGrpSpPr/>
          <p:nvPr/>
        </p:nvGrpSpPr>
        <p:grpSpPr>
          <a:xfrm>
            <a:off x="559239" y="2348086"/>
            <a:ext cx="6507862" cy="3941080"/>
            <a:chOff x="559239" y="2348086"/>
            <a:chExt cx="6507862" cy="3941080"/>
          </a:xfrm>
        </p:grpSpPr>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115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2596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1633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32114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p:nvPr/>
          </p:nvCxnSpPr>
          <p:spPr>
            <a:xfrm>
              <a:off x="1375928" y="573078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7290B98-0E11-4C8A-A021-1BAF638C3A9B}"/>
                </a:ext>
                <a:ext uri="{C183D7F6-B498-43B3-948B-1728B52AA6E4}">
                  <adec:decorative xmlns:adec="http://schemas.microsoft.com/office/drawing/2017/decorative" val="1"/>
                </a:ext>
              </a:extLst>
            </p:cNvPr>
            <p:cNvGrpSpPr/>
            <p:nvPr/>
          </p:nvGrpSpPr>
          <p:grpSpPr>
            <a:xfrm>
              <a:off x="657327" y="2348086"/>
              <a:ext cx="5259486" cy="460248"/>
              <a:chOff x="657327" y="2348086"/>
              <a:chExt cx="5259486" cy="460248"/>
            </a:xfrm>
          </p:grpSpPr>
          <p:sp>
            <p:nvSpPr>
              <p:cNvPr id="31" name="Rectangle 30">
                <a:extLst>
                  <a:ext uri="{FF2B5EF4-FFF2-40B4-BE49-F238E27FC236}">
                    <a16:creationId xmlns:a16="http://schemas.microsoft.com/office/drawing/2014/main" id="{ECEFB23E-9F08-4593-B87A-E4B9D4C76E74}"/>
                  </a:ext>
                </a:extLst>
              </p:cNvPr>
              <p:cNvSpPr/>
              <p:nvPr/>
            </p:nvSpPr>
            <p:spPr>
              <a:xfrm>
                <a:off x="1375928" y="24304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pic>
            <p:nvPicPr>
              <p:cNvPr id="6" name="Picture 5" descr="Icon of a paper sheet">
                <a:extLst>
                  <a:ext uri="{FF2B5EF4-FFF2-40B4-BE49-F238E27FC236}">
                    <a16:creationId xmlns:a16="http://schemas.microsoft.com/office/drawing/2014/main" id="{8DD45180-63C3-4D3E-9460-07EE67E9FA6D}"/>
                  </a:ext>
                </a:extLst>
              </p:cNvPr>
              <p:cNvPicPr>
                <a:picLocks noChangeAspect="1"/>
              </p:cNvPicPr>
              <p:nvPr/>
            </p:nvPicPr>
            <p:blipFill>
              <a:blip r:embed="rId4"/>
              <a:stretch>
                <a:fillRect/>
              </a:stretch>
            </p:blipFill>
            <p:spPr>
              <a:xfrm>
                <a:off x="657327" y="2348086"/>
                <a:ext cx="406908" cy="460248"/>
              </a:xfrm>
              <a:prstGeom prst="rect">
                <a:avLst/>
              </a:prstGeom>
            </p:spPr>
          </p:pic>
        </p:grpSp>
        <p:grpSp>
          <p:nvGrpSpPr>
            <p:cNvPr id="10" name="Group 9">
              <a:extLst>
                <a:ext uri="{FF2B5EF4-FFF2-40B4-BE49-F238E27FC236}">
                  <a16:creationId xmlns:a16="http://schemas.microsoft.com/office/drawing/2014/main" id="{53644EEB-2FE2-4E76-82FE-CE6F87E60E91}"/>
                </a:ext>
                <a:ext uri="{C183D7F6-B498-43B3-948B-1728B52AA6E4}">
                  <adec:decorative xmlns:adec="http://schemas.microsoft.com/office/drawing/2017/decorative" val="1"/>
                </a:ext>
              </a:extLst>
            </p:cNvPr>
            <p:cNvGrpSpPr/>
            <p:nvPr/>
          </p:nvGrpSpPr>
          <p:grpSpPr>
            <a:xfrm>
              <a:off x="559239" y="3094704"/>
              <a:ext cx="5357574" cy="394852"/>
              <a:chOff x="559239" y="3094704"/>
              <a:chExt cx="5357574" cy="394852"/>
            </a:xfrm>
          </p:grpSpPr>
          <p:sp>
            <p:nvSpPr>
              <p:cNvPr id="32" name="Rectangle 31">
                <a:extLst>
                  <a:ext uri="{FF2B5EF4-FFF2-40B4-BE49-F238E27FC236}">
                    <a16:creationId xmlns:a16="http://schemas.microsoft.com/office/drawing/2014/main" id="{84056FA8-DFA1-4EE5-840B-41BC090A9782}"/>
                  </a:ext>
                </a:extLst>
              </p:cNvPr>
              <p:cNvSpPr/>
              <p:nvPr/>
            </p:nvSpPr>
            <p:spPr>
              <a:xfrm>
                <a:off x="1375928" y="313522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094704"/>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3" name="Group 12">
              <a:extLst>
                <a:ext uri="{FF2B5EF4-FFF2-40B4-BE49-F238E27FC236}">
                  <a16:creationId xmlns:a16="http://schemas.microsoft.com/office/drawing/2014/main" id="{62C45FD2-F056-4DE0-B321-E7D1AA1D509D}"/>
                </a:ext>
                <a:ext uri="{C183D7F6-B498-43B3-948B-1728B52AA6E4}">
                  <adec:decorative xmlns:adec="http://schemas.microsoft.com/office/drawing/2017/decorative" val="1"/>
                </a:ext>
              </a:extLst>
            </p:cNvPr>
            <p:cNvGrpSpPr/>
            <p:nvPr/>
          </p:nvGrpSpPr>
          <p:grpSpPr>
            <a:xfrm>
              <a:off x="612841" y="3782617"/>
              <a:ext cx="5303972" cy="396212"/>
              <a:chOff x="612841" y="3782617"/>
              <a:chExt cx="5303972" cy="396212"/>
            </a:xfrm>
          </p:grpSpPr>
          <p:sp>
            <p:nvSpPr>
              <p:cNvPr id="33" name="Rectangle 32">
                <a:extLst>
                  <a:ext uri="{FF2B5EF4-FFF2-40B4-BE49-F238E27FC236}">
                    <a16:creationId xmlns:a16="http://schemas.microsoft.com/office/drawing/2014/main" id="{E62723C3-C035-4525-ADDB-4218617B17F0}"/>
                  </a:ext>
                </a:extLst>
              </p:cNvPr>
              <p:cNvSpPr/>
              <p:nvPr/>
            </p:nvSpPr>
            <p:spPr>
              <a:xfrm>
                <a:off x="1375928" y="384004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782617"/>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4" name="Group 13">
              <a:extLst>
                <a:ext uri="{FF2B5EF4-FFF2-40B4-BE49-F238E27FC236}">
                  <a16:creationId xmlns:a16="http://schemas.microsoft.com/office/drawing/2014/main" id="{4F8A028F-BDA3-478C-B53A-005BE7A53BD8}"/>
                </a:ext>
                <a:ext uri="{C183D7F6-B498-43B3-948B-1728B52AA6E4}">
                  <adec:decorative xmlns:adec="http://schemas.microsoft.com/office/drawing/2017/decorative" val="1"/>
                </a:ext>
              </a:extLst>
            </p:cNvPr>
            <p:cNvGrpSpPr/>
            <p:nvPr/>
          </p:nvGrpSpPr>
          <p:grpSpPr>
            <a:xfrm>
              <a:off x="559239" y="4502896"/>
              <a:ext cx="5357574" cy="341322"/>
              <a:chOff x="559239" y="4502896"/>
              <a:chExt cx="5357574" cy="341322"/>
            </a:xfrm>
          </p:grpSpPr>
          <p:sp>
            <p:nvSpPr>
              <p:cNvPr id="34" name="Rectangle 33">
                <a:extLst>
                  <a:ext uri="{FF2B5EF4-FFF2-40B4-BE49-F238E27FC236}">
                    <a16:creationId xmlns:a16="http://schemas.microsoft.com/office/drawing/2014/main" id="{E5BD09C3-C264-4CA5-8191-92C4EE931A0C}"/>
                  </a:ext>
                </a:extLst>
              </p:cNvPr>
              <p:cNvSpPr/>
              <p:nvPr/>
            </p:nvSpPr>
            <p:spPr>
              <a:xfrm>
                <a:off x="1375928" y="454485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02896"/>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 name="Group 15">
              <a:extLst>
                <a:ext uri="{FF2B5EF4-FFF2-40B4-BE49-F238E27FC236}">
                  <a16:creationId xmlns:a16="http://schemas.microsoft.com/office/drawing/2014/main" id="{387CC566-75B2-4055-9DCB-8EC63B3D7B3A}"/>
                </a:ext>
                <a:ext uri="{C183D7F6-B498-43B3-948B-1728B52AA6E4}">
                  <adec:decorative xmlns:adec="http://schemas.microsoft.com/office/drawing/2017/decorative" val="1"/>
                </a:ext>
              </a:extLst>
            </p:cNvPr>
            <p:cNvGrpSpPr/>
            <p:nvPr/>
          </p:nvGrpSpPr>
          <p:grpSpPr>
            <a:xfrm>
              <a:off x="606722" y="5195494"/>
              <a:ext cx="5310091" cy="365758"/>
              <a:chOff x="606722" y="5195494"/>
              <a:chExt cx="5310091" cy="365758"/>
            </a:xfrm>
          </p:grpSpPr>
          <p:sp>
            <p:nvSpPr>
              <p:cNvPr id="35" name="Rectangle 34">
                <a:extLst>
                  <a:ext uri="{FF2B5EF4-FFF2-40B4-BE49-F238E27FC236}">
                    <a16:creationId xmlns:a16="http://schemas.microsoft.com/office/drawing/2014/main" id="{20DFFE58-ADE3-4C25-89A6-7FDF99470B69}"/>
                  </a:ext>
                </a:extLst>
              </p:cNvPr>
              <p:cNvSpPr/>
              <p:nvPr/>
            </p:nvSpPr>
            <p:spPr>
              <a:xfrm>
                <a:off x="1375928" y="524967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195494"/>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7" name="Group 16">
              <a:extLst>
                <a:ext uri="{FF2B5EF4-FFF2-40B4-BE49-F238E27FC236}">
                  <a16:creationId xmlns:a16="http://schemas.microsoft.com/office/drawing/2014/main" id="{0425E67A-89FF-48FD-91AE-F069C96F976B}"/>
                </a:ext>
                <a:ext uri="{C183D7F6-B498-43B3-948B-1728B52AA6E4}">
                  <adec:decorative xmlns:adec="http://schemas.microsoft.com/office/drawing/2017/decorative" val="1"/>
                </a:ext>
              </a:extLst>
            </p:cNvPr>
            <p:cNvGrpSpPr/>
            <p:nvPr/>
          </p:nvGrpSpPr>
          <p:grpSpPr>
            <a:xfrm>
              <a:off x="605190" y="5877206"/>
              <a:ext cx="5311623" cy="411960"/>
              <a:chOff x="605190" y="5877206"/>
              <a:chExt cx="5311623" cy="411960"/>
            </a:xfrm>
          </p:grpSpPr>
          <p:sp>
            <p:nvSpPr>
              <p:cNvPr id="36" name="Rectangle 35">
                <a:extLst>
                  <a:ext uri="{FF2B5EF4-FFF2-40B4-BE49-F238E27FC236}">
                    <a16:creationId xmlns:a16="http://schemas.microsoft.com/office/drawing/2014/main" id="{F2A0F23D-9646-4900-8FE4-C8BFF3BED53B}"/>
                  </a:ext>
                </a:extLst>
              </p:cNvPr>
              <p:cNvSpPr/>
              <p:nvPr/>
            </p:nvSpPr>
            <p:spPr>
              <a:xfrm>
                <a:off x="1375928" y="595448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877206"/>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grpSp>
        <p:nvGrpSpPr>
          <p:cNvPr id="3" name="Group 2">
            <a:extLst>
              <a:ext uri="{FF2B5EF4-FFF2-40B4-BE49-F238E27FC236}">
                <a16:creationId xmlns:a16="http://schemas.microsoft.com/office/drawing/2014/main" id="{46FCC29A-D0C2-4CA0-83DB-1FAEDCD7C90D}"/>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chatbot analytics">
              <a:extLst>
                <a:ext uri="{FF2B5EF4-FFF2-40B4-BE49-F238E27FC236}">
                  <a16:creationId xmlns:a16="http://schemas.microsoft.com/office/drawing/2014/main" id="{B56160B8-5667-4173-8CF9-373B65441819}"/>
                </a:ext>
              </a:extLst>
            </p:cNvPr>
            <p:cNvPicPr>
              <a:picLocks noChangeAspect="1"/>
            </p:cNvPicPr>
            <p:nvPr/>
          </p:nvPicPr>
          <p:blipFill rotWithShape="1">
            <a:blip r:embed="rId10"/>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28576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 </a:t>
            </a:r>
          </a:p>
        </p:txBody>
      </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C6B61EA8-89B3-472E-893A-3E52E02F778A}"/>
              </a:ext>
              <a:ext uri="{C183D7F6-B498-43B3-948B-1728B52AA6E4}">
                <adec:decorative xmlns:adec="http://schemas.microsoft.com/office/drawing/2017/decorative" val="1"/>
              </a:ext>
            </a:extLst>
          </p:cNvPr>
          <p:cNvGrpSpPr/>
          <p:nvPr/>
        </p:nvGrpSpPr>
        <p:grpSpPr>
          <a:xfrm>
            <a:off x="2200574" y="1924405"/>
            <a:ext cx="10006666" cy="4175923"/>
            <a:chOff x="2200574" y="1924405"/>
            <a:chExt cx="10006666" cy="4175923"/>
          </a:xfrm>
        </p:grpSpPr>
        <p:grpSp>
          <p:nvGrpSpPr>
            <p:cNvPr id="65" name="Group 64">
              <a:extLst>
                <a:ext uri="{FF2B5EF4-FFF2-40B4-BE49-F238E27FC236}">
                  <a16:creationId xmlns:a16="http://schemas.microsoft.com/office/drawing/2014/main" id="{4B497BFA-FDA2-4859-B054-1FD237F1B952}"/>
                </a:ext>
                <a:ext uri="{C183D7F6-B498-43B3-948B-1728B52AA6E4}">
                  <adec:decorative xmlns:adec="http://schemas.microsoft.com/office/drawing/2017/decorative" val="1"/>
                </a:ext>
              </a:extLst>
            </p:cNvPr>
            <p:cNvGrpSpPr/>
            <p:nvPr/>
          </p:nvGrpSpPr>
          <p:grpSpPr>
            <a:xfrm>
              <a:off x="2200574" y="1924405"/>
              <a:ext cx="10006666" cy="921259"/>
              <a:chOff x="2200574" y="1924405"/>
              <a:chExt cx="10006666" cy="921259"/>
            </a:xfrm>
          </p:grpSpPr>
          <p:grpSp>
            <p:nvGrpSpPr>
              <p:cNvPr id="26" name="Group 25">
                <a:extLst>
                  <a:ext uri="{FF2B5EF4-FFF2-40B4-BE49-F238E27FC236}">
                    <a16:creationId xmlns:a16="http://schemas.microsoft.com/office/drawing/2014/main" id="{84EE63E8-160E-49A4-B16F-662E6322ADC2}"/>
                  </a:ext>
                  <a:ext uri="{C183D7F6-B498-43B3-948B-1728B52AA6E4}">
                    <adec:decorative xmlns:adec="http://schemas.microsoft.com/office/drawing/2017/decorative" val="1"/>
                  </a:ext>
                </a:extLst>
              </p:cNvPr>
              <p:cNvGrpSpPr/>
              <p:nvPr/>
            </p:nvGrpSpPr>
            <p:grpSpPr>
              <a:xfrm>
                <a:off x="4453890" y="2845664"/>
                <a:ext cx="7753350" cy="0"/>
                <a:chOff x="4453890" y="2845664"/>
                <a:chExt cx="7753350" cy="0"/>
              </a:xfrm>
            </p:grpSpPr>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764851" y="2845664"/>
                  <a:ext cx="744238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453890" y="28456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713C2A4-1BBC-407F-8B75-ECF7E058A16C}"/>
                  </a:ext>
                  <a:ext uri="{C183D7F6-B498-43B3-948B-1728B52AA6E4}">
                    <adec:decorative xmlns:adec="http://schemas.microsoft.com/office/drawing/2017/decorative" val="1"/>
                  </a:ext>
                </a:extLst>
              </p:cNvPr>
              <p:cNvGrpSpPr/>
              <p:nvPr/>
            </p:nvGrpSpPr>
            <p:grpSpPr>
              <a:xfrm>
                <a:off x="2200574" y="1924405"/>
                <a:ext cx="8554007" cy="722376"/>
                <a:chOff x="2200574" y="1924405"/>
                <a:chExt cx="8554007" cy="722376"/>
              </a:xfrm>
            </p:grpSpPr>
            <p:sp>
              <p:nvSpPr>
                <p:cNvPr id="28" name="TextBox 27">
                  <a:extLst>
                    <a:ext uri="{FF2B5EF4-FFF2-40B4-BE49-F238E27FC236}">
                      <a16:creationId xmlns:a16="http://schemas.microsoft.com/office/drawing/2014/main" id="{361012E7-9AED-4934-9FF3-EA1D69AB398F}"/>
                    </a:ext>
                  </a:extLst>
                </p:cNvPr>
                <p:cNvSpPr txBox="1"/>
                <p:nvPr/>
              </p:nvSpPr>
              <p:spPr>
                <a:xfrm>
                  <a:off x="4764851" y="1966826"/>
                  <a:ext cx="5989730" cy="615553"/>
                </a:xfrm>
                <a:prstGeom prst="rect">
                  <a:avLst/>
                </a:prstGeom>
                <a:noFill/>
              </p:spPr>
              <p:txBody>
                <a:bodyPr wrap="square" lIns="0" tIns="0" rIns="0" bIns="0" rtlCol="0" anchor="ctr">
                  <a:noAutofit/>
                </a:bodyPr>
                <a:lstStyle/>
                <a:p>
                  <a:r>
                    <a:rPr lang="en-US" sz="2000" dirty="0">
                      <a:solidFill>
                        <a:schemeClr val="tx2"/>
                      </a:solidFill>
                      <a:latin typeface="+mj-lt"/>
                    </a:rPr>
                    <a:t>Power Virtual Agents enables users to create a chatbot in just minutes</a:t>
                  </a:r>
                </a:p>
              </p:txBody>
            </p:sp>
            <p:pic>
              <p:nvPicPr>
                <p:cNvPr id="16" name="Picture 15" descr="an icon of a wrench and a screw driver">
                  <a:extLst>
                    <a:ext uri="{FF2B5EF4-FFF2-40B4-BE49-F238E27FC236}">
                      <a16:creationId xmlns:a16="http://schemas.microsoft.com/office/drawing/2014/main" id="{49692A7B-94F6-4165-B5B5-5F721BCCB3F0}"/>
                    </a:ext>
                  </a:extLst>
                </p:cNvPr>
                <p:cNvPicPr>
                  <a:picLocks noChangeAspect="1"/>
                </p:cNvPicPr>
                <p:nvPr/>
              </p:nvPicPr>
              <p:blipFill>
                <a:blip r:embed="rId3"/>
                <a:stretch>
                  <a:fillRect/>
                </a:stretch>
              </p:blipFill>
              <p:spPr>
                <a:xfrm>
                  <a:off x="2200574" y="1924405"/>
                  <a:ext cx="701040" cy="722376"/>
                </a:xfrm>
                <a:prstGeom prst="rect">
                  <a:avLst/>
                </a:prstGeom>
              </p:spPr>
            </p:pic>
          </p:grpSp>
        </p:grpSp>
        <p:grpSp>
          <p:nvGrpSpPr>
            <p:cNvPr id="66" name="Group 65">
              <a:extLst>
                <a:ext uri="{FF2B5EF4-FFF2-40B4-BE49-F238E27FC236}">
                  <a16:creationId xmlns:a16="http://schemas.microsoft.com/office/drawing/2014/main" id="{9A8AE13D-C6BA-45F0-9649-D082B870A431}"/>
                </a:ext>
                <a:ext uri="{C183D7F6-B498-43B3-948B-1728B52AA6E4}">
                  <adec:decorative xmlns:adec="http://schemas.microsoft.com/office/drawing/2017/decorative" val="1"/>
                </a:ext>
              </a:extLst>
            </p:cNvPr>
            <p:cNvGrpSpPr/>
            <p:nvPr/>
          </p:nvGrpSpPr>
          <p:grpSpPr>
            <a:xfrm>
              <a:off x="3310177" y="3066528"/>
              <a:ext cx="8897063" cy="921259"/>
              <a:chOff x="3310177" y="3066528"/>
              <a:chExt cx="8897063" cy="921259"/>
            </a:xfrm>
          </p:grpSpPr>
          <p:grpSp>
            <p:nvGrpSpPr>
              <p:cNvPr id="32" name="Group 31">
                <a:extLst>
                  <a:ext uri="{FF2B5EF4-FFF2-40B4-BE49-F238E27FC236}">
                    <a16:creationId xmlns:a16="http://schemas.microsoft.com/office/drawing/2014/main" id="{6022E387-A6D4-41A5-A50E-75923245291D}"/>
                  </a:ext>
                  <a:ext uri="{C183D7F6-B498-43B3-948B-1728B52AA6E4}">
                    <adec:decorative xmlns:adec="http://schemas.microsoft.com/office/drawing/2017/decorative" val="1"/>
                  </a:ext>
                </a:extLst>
              </p:cNvPr>
              <p:cNvGrpSpPr/>
              <p:nvPr/>
            </p:nvGrpSpPr>
            <p:grpSpPr>
              <a:xfrm>
                <a:off x="5594985" y="3987787"/>
                <a:ext cx="6612255" cy="0"/>
                <a:chOff x="5594985" y="3987787"/>
                <a:chExt cx="6612255" cy="0"/>
              </a:xfrm>
            </p:grpSpPr>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594985" y="398778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5940989" y="3987787"/>
                  <a:ext cx="6266251"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A2BBA64-C3AC-40C0-B190-72FD3B56FD54}"/>
                  </a:ext>
                  <a:ext uri="{C183D7F6-B498-43B3-948B-1728B52AA6E4}">
                    <adec:decorative xmlns:adec="http://schemas.microsoft.com/office/drawing/2017/decorative" val="1"/>
                  </a:ext>
                </a:extLst>
              </p:cNvPr>
              <p:cNvGrpSpPr/>
              <p:nvPr/>
            </p:nvGrpSpPr>
            <p:grpSpPr>
              <a:xfrm>
                <a:off x="3310177" y="3066528"/>
                <a:ext cx="8589723" cy="717804"/>
                <a:chOff x="3310177" y="3066528"/>
                <a:chExt cx="8589723" cy="717804"/>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108949"/>
                  <a:ext cx="5958911" cy="615553"/>
                </a:xfrm>
                <a:prstGeom prst="rect">
                  <a:avLst/>
                </a:prstGeom>
                <a:noFill/>
              </p:spPr>
              <p:txBody>
                <a:bodyPr wrap="square" lIns="0" tIns="0" rIns="0" bIns="0" rtlCol="0" anchor="ctr">
                  <a:noAutofit/>
                </a:bodyPr>
                <a:lstStyle/>
                <a:p>
                  <a:r>
                    <a:rPr lang="en-US" sz="2000" dirty="0">
                      <a:solidFill>
                        <a:schemeClr val="tx2"/>
                      </a:solidFill>
                      <a:latin typeface="+mj-lt"/>
                    </a:rPr>
                    <a:t>Offers an easy to use designer to help create unique customer chatbot experiences</a:t>
                  </a:r>
                </a:p>
              </p:txBody>
            </p:sp>
            <p:pic>
              <p:nvPicPr>
                <p:cNvPr id="13" name="Picture 12" descr="icon of a finger touching">
                  <a:extLst>
                    <a:ext uri="{FF2B5EF4-FFF2-40B4-BE49-F238E27FC236}">
                      <a16:creationId xmlns:a16="http://schemas.microsoft.com/office/drawing/2014/main" id="{350D39AB-1451-4FB2-B8E3-ABEB391128B1}"/>
                    </a:ext>
                  </a:extLst>
                </p:cNvPr>
                <p:cNvPicPr>
                  <a:picLocks noChangeAspect="1"/>
                </p:cNvPicPr>
                <p:nvPr/>
              </p:nvPicPr>
              <p:blipFill>
                <a:blip r:embed="rId4"/>
                <a:stretch>
                  <a:fillRect/>
                </a:stretch>
              </p:blipFill>
              <p:spPr>
                <a:xfrm>
                  <a:off x="3310177" y="3066528"/>
                  <a:ext cx="492252" cy="717804"/>
                </a:xfrm>
                <a:prstGeom prst="rect">
                  <a:avLst/>
                </a:prstGeom>
              </p:spPr>
            </p:pic>
          </p:grpSp>
        </p:grpSp>
        <p:grpSp>
          <p:nvGrpSpPr>
            <p:cNvPr id="67" name="Group 66">
              <a:extLst>
                <a:ext uri="{FF2B5EF4-FFF2-40B4-BE49-F238E27FC236}">
                  <a16:creationId xmlns:a16="http://schemas.microsoft.com/office/drawing/2014/main" id="{BA8D36A4-D198-430B-A0BA-B599CE563231}"/>
                </a:ext>
                <a:ext uri="{C183D7F6-B498-43B3-948B-1728B52AA6E4}">
                  <adec:decorative xmlns:adec="http://schemas.microsoft.com/office/drawing/2017/decorative" val="1"/>
                </a:ext>
              </a:extLst>
            </p:cNvPr>
            <p:cNvGrpSpPr/>
            <p:nvPr/>
          </p:nvGrpSpPr>
          <p:grpSpPr>
            <a:xfrm>
              <a:off x="4427143" y="4207484"/>
              <a:ext cx="7780097" cy="922426"/>
              <a:chOff x="4427143" y="4207484"/>
              <a:chExt cx="7780097" cy="922426"/>
            </a:xfrm>
          </p:grpSpPr>
          <p:grpSp>
            <p:nvGrpSpPr>
              <p:cNvPr id="64" name="Group 63">
                <a:extLst>
                  <a:ext uri="{FF2B5EF4-FFF2-40B4-BE49-F238E27FC236}">
                    <a16:creationId xmlns:a16="http://schemas.microsoft.com/office/drawing/2014/main" id="{91BD2531-C560-4844-A904-3F291B5E5732}"/>
                  </a:ext>
                  <a:ext uri="{C183D7F6-B498-43B3-948B-1728B52AA6E4}">
                    <adec:decorative xmlns:adec="http://schemas.microsoft.com/office/drawing/2017/decorative" val="1"/>
                  </a:ext>
                </a:extLst>
              </p:cNvPr>
              <p:cNvGrpSpPr/>
              <p:nvPr/>
            </p:nvGrpSpPr>
            <p:grpSpPr>
              <a:xfrm>
                <a:off x="6750824" y="5129910"/>
                <a:ext cx="5456416" cy="0"/>
                <a:chOff x="6750824" y="5129910"/>
                <a:chExt cx="5456416" cy="0"/>
              </a:xfrm>
            </p:grpSpPr>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750824" y="512991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7025144" y="5129910"/>
                  <a:ext cx="5182096"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9D4D1C-946A-480B-A4B0-2FF7A763E4B4}"/>
                  </a:ext>
                  <a:ext uri="{C183D7F6-B498-43B3-948B-1728B52AA6E4}">
                    <adec:decorative xmlns:adec="http://schemas.microsoft.com/office/drawing/2017/decorative" val="1"/>
                  </a:ext>
                </a:extLst>
              </p:cNvPr>
              <p:cNvGrpSpPr/>
              <p:nvPr/>
            </p:nvGrpSpPr>
            <p:grpSpPr>
              <a:xfrm>
                <a:off x="4427143" y="4207484"/>
                <a:ext cx="6908803" cy="701252"/>
                <a:chOff x="4427143" y="4207484"/>
                <a:chExt cx="6908803" cy="701252"/>
              </a:xfrm>
            </p:grpSpPr>
            <p:sp>
              <p:nvSpPr>
                <p:cNvPr id="30" name="TextBox 29">
                  <a:extLst>
                    <a:ext uri="{FF2B5EF4-FFF2-40B4-BE49-F238E27FC236}">
                      <a16:creationId xmlns:a16="http://schemas.microsoft.com/office/drawing/2014/main" id="{42176865-6857-4892-9395-7A4F8E7AC7DC}"/>
                    </a:ext>
                  </a:extLst>
                </p:cNvPr>
                <p:cNvSpPr txBox="1"/>
                <p:nvPr/>
              </p:nvSpPr>
              <p:spPr>
                <a:xfrm>
                  <a:off x="6996817" y="4251072"/>
                  <a:ext cx="4339129" cy="615553"/>
                </a:xfrm>
                <a:prstGeom prst="rect">
                  <a:avLst/>
                </a:prstGeom>
                <a:noFill/>
              </p:spPr>
              <p:txBody>
                <a:bodyPr wrap="square" lIns="0" tIns="0" rIns="0" bIns="0" rtlCol="0" anchor="ctr">
                  <a:noAutofit/>
                </a:bodyPr>
                <a:lstStyle/>
                <a:p>
                  <a:r>
                    <a:rPr lang="en-US" sz="2000" dirty="0">
                      <a:solidFill>
                        <a:schemeClr val="tx2"/>
                      </a:solidFill>
                      <a:latin typeface="+mj-lt"/>
                    </a:rPr>
                    <a:t>Part of the Microsoft Power Platform</a:t>
                  </a:r>
                </a:p>
              </p:txBody>
            </p:sp>
            <p:pic>
              <p:nvPicPr>
                <p:cNvPr id="11" name="Picture 10" descr="icon of a hand with medical sign">
                  <a:extLst>
                    <a:ext uri="{FF2B5EF4-FFF2-40B4-BE49-F238E27FC236}">
                      <a16:creationId xmlns:a16="http://schemas.microsoft.com/office/drawing/2014/main" id="{66F2CAA1-6F64-4C04-B0C7-9ED1D0BFAC85}"/>
                    </a:ext>
                  </a:extLst>
                </p:cNvPr>
                <p:cNvPicPr>
                  <a:picLocks noChangeAspect="1"/>
                </p:cNvPicPr>
                <p:nvPr/>
              </p:nvPicPr>
              <p:blipFill>
                <a:blip r:embed="rId5"/>
                <a:stretch>
                  <a:fillRect/>
                </a:stretch>
              </p:blipFill>
              <p:spPr>
                <a:xfrm>
                  <a:off x="4427143" y="4207484"/>
                  <a:ext cx="693613" cy="701252"/>
                </a:xfrm>
                <a:prstGeom prst="rect">
                  <a:avLst/>
                </a:prstGeom>
              </p:spPr>
            </p:pic>
          </p:grpSp>
        </p:grpSp>
        <p:grpSp>
          <p:nvGrpSpPr>
            <p:cNvPr id="63" name="Group 62">
              <a:extLst>
                <a:ext uri="{FF2B5EF4-FFF2-40B4-BE49-F238E27FC236}">
                  <a16:creationId xmlns:a16="http://schemas.microsoft.com/office/drawing/2014/main" id="{2040D8AB-9110-446B-80C8-450D1F46E29E}"/>
                </a:ext>
                <a:ext uri="{C183D7F6-B498-43B3-948B-1728B52AA6E4}">
                  <adec:decorative xmlns:adec="http://schemas.microsoft.com/office/drawing/2017/decorative" val="1"/>
                </a:ext>
              </a:extLst>
            </p:cNvPr>
            <p:cNvGrpSpPr/>
            <p:nvPr/>
          </p:nvGrpSpPr>
          <p:grpSpPr>
            <a:xfrm>
              <a:off x="5691210" y="5393192"/>
              <a:ext cx="6071254" cy="707136"/>
              <a:chOff x="5691210" y="5393192"/>
              <a:chExt cx="6071254" cy="707136"/>
            </a:xfrm>
          </p:grpSpPr>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590268" cy="615553"/>
              </a:xfrm>
              <a:prstGeom prst="rect">
                <a:avLst/>
              </a:prstGeom>
              <a:noFill/>
            </p:spPr>
            <p:txBody>
              <a:bodyPr wrap="square" lIns="0" tIns="0" rIns="0" bIns="0" rtlCol="0" anchor="ctr">
                <a:noAutofit/>
              </a:bodyPr>
              <a:lstStyle/>
              <a:p>
                <a:r>
                  <a:rPr lang="en-US" sz="2000" dirty="0">
                    <a:solidFill>
                      <a:schemeClr val="tx2"/>
                    </a:solidFill>
                    <a:latin typeface="+mj-lt"/>
                  </a:rPr>
                  <a:t>Built on Microsoft </a:t>
                </a:r>
                <a:r>
                  <a:rPr lang="en-US" sz="2000" dirty="0" err="1">
                    <a:solidFill>
                      <a:schemeClr val="tx2"/>
                    </a:solidFill>
                    <a:latin typeface="+mj-lt"/>
                  </a:rPr>
                  <a:t>Dataverse</a:t>
                </a:r>
                <a:endParaRPr lang="en-US" sz="2000" dirty="0">
                  <a:solidFill>
                    <a:schemeClr val="tx2"/>
                  </a:solidFill>
                  <a:latin typeface="+mj-lt"/>
                </a:endParaRPr>
              </a:p>
            </p:txBody>
          </p:sp>
          <p:pic>
            <p:nvPicPr>
              <p:cNvPr id="6" name="Picture 5" descr="icon of a cloud with a security">
                <a:extLst>
                  <a:ext uri="{FF2B5EF4-FFF2-40B4-BE49-F238E27FC236}">
                    <a16:creationId xmlns:a16="http://schemas.microsoft.com/office/drawing/2014/main" id="{9E73A9F9-F57B-481E-A091-6BEF2CCBA638}"/>
                  </a:ext>
                </a:extLst>
              </p:cNvPr>
              <p:cNvPicPr>
                <a:picLocks noChangeAspect="1"/>
              </p:cNvPicPr>
              <p:nvPr/>
            </p:nvPicPr>
            <p:blipFill>
              <a:blip r:embed="rId6"/>
              <a:stretch>
                <a:fillRect/>
              </a:stretch>
            </p:blipFill>
            <p:spPr>
              <a:xfrm>
                <a:off x="5691210" y="5393192"/>
                <a:ext cx="856488" cy="707136"/>
              </a:xfrm>
              <a:prstGeom prst="rect">
                <a:avLst/>
              </a:prstGeom>
            </p:spPr>
          </p:pic>
        </p:grpSp>
      </p:grpSp>
      <p:grpSp>
        <p:nvGrpSpPr>
          <p:cNvPr id="59" name="Group 58">
            <a:extLst>
              <a:ext uri="{FF2B5EF4-FFF2-40B4-BE49-F238E27FC236}">
                <a16:creationId xmlns:a16="http://schemas.microsoft.com/office/drawing/2014/main" id="{3E1DA32C-4959-4E98-BD0F-2CE79CD71754}"/>
              </a:ext>
              <a:ext uri="{C183D7F6-B498-43B3-948B-1728B52AA6E4}">
                <adec:decorative xmlns:adec="http://schemas.microsoft.com/office/drawing/2017/decorative" val="1"/>
              </a:ext>
            </a:extLst>
          </p:cNvPr>
          <p:cNvGrpSpPr/>
          <p:nvPr/>
        </p:nvGrpSpPr>
        <p:grpSpPr>
          <a:xfrm>
            <a:off x="0" y="2324100"/>
            <a:ext cx="4574351" cy="4533900"/>
            <a:chOff x="0" y="2324100"/>
            <a:chExt cx="4574351" cy="4533900"/>
          </a:xfrm>
        </p:grpSpPr>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097BA1B5-B77E-4D71-85C6-33CE9C170B87}"/>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2532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nodeType="withEffect">
                                  <p:stCondLst>
                                    <p:cond delay="0"/>
                                  </p:stCondLst>
                                  <p:childTnLst>
                                    <p:animMotion origin="layout" path="M -3.33333E-6 -2.22222E-6 L -0.0345 -0.00092 " pathEditMode="relative" rAng="0" ptsTypes="AA">
                                      <p:cBhvr>
                                        <p:cTn id="9" dur="700" spd="-100000" fill="hold"/>
                                        <p:tgtEl>
                                          <p:spTgt spid="6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02:</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69901" y="3247911"/>
            <a:ext cx="6756400" cy="1597360"/>
          </a:xfrm>
        </p:spPr>
        <p:txBody>
          <a:bodyPr/>
          <a:lstStyle/>
          <a:p>
            <a:r>
              <a:rPr lang="en-US" altLang="zh-CN" dirty="0"/>
              <a:t>Build your first chatbot</a:t>
            </a:r>
            <a:endParaRPr lang="en-IN" dirty="0"/>
          </a:p>
        </p:txBody>
      </p:sp>
    </p:spTree>
    <p:extLst>
      <p:ext uri="{BB962C8B-B14F-4D97-AF65-F5344CB8AC3E}">
        <p14:creationId xmlns:p14="http://schemas.microsoft.com/office/powerpoint/2010/main" val="129754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A5C66-102E-4790-B00D-2000060A8B14}"/>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Create topics from</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existing webpages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87638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(Instructor)</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5252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9417-AC6A-4FE0-B722-BB1FF9644330}"/>
              </a:ext>
            </a:extLst>
          </p:cNvPr>
          <p:cNvSpPr>
            <a:spLocks noGrp="1"/>
          </p:cNvSpPr>
          <p:nvPr>
            <p:ph type="title"/>
          </p:nvPr>
        </p:nvSpPr>
        <p:spPr/>
        <p:txBody>
          <a:bodyPr/>
          <a:lstStyle/>
          <a:p>
            <a:r>
              <a:rPr lang="en-US" dirty="0"/>
              <a:t>Let Microsoft AI offer you suggested FAQ chatbot topics </a:t>
            </a:r>
          </a:p>
        </p:txBody>
      </p:sp>
      <p:sp>
        <p:nvSpPr>
          <p:cNvPr id="8" name="Freeform: Shape 7">
            <a:extLst>
              <a:ext uri="{FF2B5EF4-FFF2-40B4-BE49-F238E27FC236}">
                <a16:creationId xmlns:a16="http://schemas.microsoft.com/office/drawing/2014/main" id="{406E82FC-D7B2-4AE0-8171-A82F4DFBEBAA}"/>
              </a:ext>
              <a:ext uri="{C183D7F6-B498-43B3-948B-1728B52AA6E4}">
                <adec:decorative xmlns:adec="http://schemas.microsoft.com/office/drawing/2017/decorative" val="1"/>
              </a:ext>
            </a:extLst>
          </p:cNvPr>
          <p:cNvSpPr/>
          <p:nvPr/>
        </p:nvSpPr>
        <p:spPr bwMode="auto">
          <a:xfrm>
            <a:off x="-1" y="1480332"/>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E77E838-DCCF-4973-9C7B-B2D40FD55504}"/>
              </a:ext>
              <a:ext uri="{C183D7F6-B498-43B3-948B-1728B52AA6E4}">
                <adec:decorative xmlns:adec="http://schemas.microsoft.com/office/drawing/2017/decorative" val="1"/>
              </a:ext>
            </a:extLst>
          </p:cNvPr>
          <p:cNvGrpSpPr/>
          <p:nvPr/>
        </p:nvGrpSpPr>
        <p:grpSpPr>
          <a:xfrm>
            <a:off x="497993" y="2210030"/>
            <a:ext cx="6569108" cy="3607958"/>
            <a:chOff x="497993" y="2210030"/>
            <a:chExt cx="6569108" cy="3607958"/>
          </a:xfrm>
        </p:grpSpPr>
        <p:cxnSp>
          <p:nvCxnSpPr>
            <p:cNvPr id="11" name="Straight Connector 10">
              <a:extLst>
                <a:ext uri="{FF2B5EF4-FFF2-40B4-BE49-F238E27FC236}">
                  <a16:creationId xmlns:a16="http://schemas.microsoft.com/office/drawing/2014/main" id="{2E6AEC59-2C16-4F50-B1C8-C9C1D4CE6C8C}"/>
                </a:ext>
                <a:ext uri="{C183D7F6-B498-43B3-948B-1728B52AA6E4}">
                  <adec:decorative xmlns:adec="http://schemas.microsoft.com/office/drawing/2017/decorative" val="1"/>
                </a:ext>
              </a:extLst>
            </p:cNvPr>
            <p:cNvCxnSpPr/>
            <p:nvPr/>
          </p:nvCxnSpPr>
          <p:spPr>
            <a:xfrm>
              <a:off x="1375928" y="326590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8CBB20-755D-4024-97DF-2BE05D5FF423}"/>
                </a:ext>
                <a:ext uri="{C183D7F6-B498-43B3-948B-1728B52AA6E4}">
                  <adec:decorative xmlns:adec="http://schemas.microsoft.com/office/drawing/2017/decorative" val="1"/>
                </a:ext>
              </a:extLst>
            </p:cNvPr>
            <p:cNvCxnSpPr/>
            <p:nvPr/>
          </p:nvCxnSpPr>
          <p:spPr>
            <a:xfrm>
              <a:off x="1375928" y="476211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492316A-8B60-44E4-AE52-AE890772364B}"/>
                </a:ext>
                <a:ext uri="{C183D7F6-B498-43B3-948B-1728B52AA6E4}">
                  <adec:decorative xmlns:adec="http://schemas.microsoft.com/office/drawing/2017/decorative" val="1"/>
                </a:ext>
              </a:extLst>
            </p:cNvPr>
            <p:cNvGrpSpPr/>
            <p:nvPr/>
          </p:nvGrpSpPr>
          <p:grpSpPr>
            <a:xfrm>
              <a:off x="509048" y="2210030"/>
              <a:ext cx="5407765" cy="677108"/>
              <a:chOff x="509048" y="2210030"/>
              <a:chExt cx="5407765" cy="677108"/>
            </a:xfrm>
          </p:grpSpPr>
          <p:sp>
            <p:nvSpPr>
              <p:cNvPr id="9" name="Text Placeholder 1">
                <a:extLst>
                  <a:ext uri="{FF2B5EF4-FFF2-40B4-BE49-F238E27FC236}">
                    <a16:creationId xmlns:a16="http://schemas.microsoft.com/office/drawing/2014/main" id="{4288C54D-3A19-46C6-B3A6-D78EEDCE8F6D}"/>
                  </a:ext>
                </a:extLst>
              </p:cNvPr>
              <p:cNvSpPr txBox="1">
                <a:spLocks/>
              </p:cNvSpPr>
              <p:nvPr/>
            </p:nvSpPr>
            <p:spPr>
              <a:xfrm>
                <a:off x="1375928" y="221003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Each FAQ </a:t>
                </a:r>
                <a:r>
                  <a:rPr lang="en-US" dirty="0">
                    <a:solidFill>
                      <a:schemeClr val="bg1"/>
                    </a:solidFill>
                  </a:rPr>
                  <a:t>becomes a chatbot trigger </a:t>
                </a:r>
                <a:endParaRPr lang="en-US" spc="0" dirty="0">
                  <a:solidFill>
                    <a:schemeClr val="bg1"/>
                  </a:solidFill>
                </a:endParaRPr>
              </a:p>
            </p:txBody>
          </p:sp>
          <p:pic>
            <p:nvPicPr>
              <p:cNvPr id="6" name="Picture 5" descr="icon of AI web">
                <a:extLst>
                  <a:ext uri="{FF2B5EF4-FFF2-40B4-BE49-F238E27FC236}">
                    <a16:creationId xmlns:a16="http://schemas.microsoft.com/office/drawing/2014/main" id="{7864CF2C-5481-4912-838A-81CFE1A71F08}"/>
                  </a:ext>
                </a:extLst>
              </p:cNvPr>
              <p:cNvPicPr>
                <a:picLocks noChangeAspect="1"/>
              </p:cNvPicPr>
              <p:nvPr/>
            </p:nvPicPr>
            <p:blipFill>
              <a:blip r:embed="rId3"/>
              <a:stretch>
                <a:fillRect/>
              </a:stretch>
            </p:blipFill>
            <p:spPr>
              <a:xfrm>
                <a:off x="509048" y="2307939"/>
                <a:ext cx="612648" cy="489204"/>
              </a:xfrm>
              <a:prstGeom prst="rect">
                <a:avLst/>
              </a:prstGeom>
            </p:spPr>
          </p:pic>
        </p:grpSp>
        <p:grpSp>
          <p:nvGrpSpPr>
            <p:cNvPr id="19" name="Group 18">
              <a:extLst>
                <a:ext uri="{FF2B5EF4-FFF2-40B4-BE49-F238E27FC236}">
                  <a16:creationId xmlns:a16="http://schemas.microsoft.com/office/drawing/2014/main" id="{326FD0AB-C6C0-4AF9-A764-CE9FDBC03A02}"/>
                </a:ext>
                <a:ext uri="{C183D7F6-B498-43B3-948B-1728B52AA6E4}">
                  <adec:decorative xmlns:adec="http://schemas.microsoft.com/office/drawing/2017/decorative" val="1"/>
                </a:ext>
              </a:extLst>
            </p:cNvPr>
            <p:cNvGrpSpPr/>
            <p:nvPr/>
          </p:nvGrpSpPr>
          <p:grpSpPr>
            <a:xfrm>
              <a:off x="545294" y="3644678"/>
              <a:ext cx="5371519" cy="738664"/>
              <a:chOff x="545294" y="3644678"/>
              <a:chExt cx="5371519" cy="738664"/>
            </a:xfrm>
          </p:grpSpPr>
          <p:sp>
            <p:nvSpPr>
              <p:cNvPr id="10" name="Text Placeholder 1">
                <a:extLst>
                  <a:ext uri="{FF2B5EF4-FFF2-40B4-BE49-F238E27FC236}">
                    <a16:creationId xmlns:a16="http://schemas.microsoft.com/office/drawing/2014/main" id="{F7825A5D-8184-4EF8-81B8-63D753D4AF3F}"/>
                  </a:ext>
                </a:extLst>
              </p:cNvPr>
              <p:cNvSpPr txBox="1">
                <a:spLocks/>
              </p:cNvSpPr>
              <p:nvPr/>
            </p:nvSpPr>
            <p:spPr>
              <a:xfrm>
                <a:off x="1375928" y="3644678"/>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dirty="0">
                    <a:solidFill>
                      <a:schemeClr val="bg1"/>
                    </a:solidFill>
                  </a:rPr>
                  <a:t>The answer to your FAQ becomes message text in dialogue tree</a:t>
                </a:r>
                <a:endParaRPr lang="en-US" spc="0" dirty="0">
                  <a:solidFill>
                    <a:schemeClr val="bg1"/>
                  </a:solidFill>
                </a:endParaRPr>
              </a:p>
            </p:txBody>
          </p:sp>
          <p:pic>
            <p:nvPicPr>
              <p:cNvPr id="13" name="Picture 12" descr="icon of a hand lifting a book">
                <a:extLst>
                  <a:ext uri="{FF2B5EF4-FFF2-40B4-BE49-F238E27FC236}">
                    <a16:creationId xmlns:a16="http://schemas.microsoft.com/office/drawing/2014/main" id="{9842E562-BBDE-4206-A130-75B612080A3F}"/>
                  </a:ext>
                </a:extLst>
              </p:cNvPr>
              <p:cNvPicPr>
                <a:picLocks noChangeAspect="1"/>
              </p:cNvPicPr>
              <p:nvPr/>
            </p:nvPicPr>
            <p:blipFill>
              <a:blip r:embed="rId4"/>
              <a:stretch>
                <a:fillRect/>
              </a:stretch>
            </p:blipFill>
            <p:spPr>
              <a:xfrm>
                <a:off x="545294" y="3784093"/>
                <a:ext cx="509016" cy="592836"/>
              </a:xfrm>
              <a:prstGeom prst="rect">
                <a:avLst/>
              </a:prstGeom>
            </p:spPr>
          </p:pic>
        </p:grpSp>
        <p:grpSp>
          <p:nvGrpSpPr>
            <p:cNvPr id="20" name="Group 19">
              <a:extLst>
                <a:ext uri="{FF2B5EF4-FFF2-40B4-BE49-F238E27FC236}">
                  <a16:creationId xmlns:a16="http://schemas.microsoft.com/office/drawing/2014/main" id="{AAE39199-74C2-453F-9E9D-1002C3A32C7C}"/>
                </a:ext>
                <a:ext uri="{C183D7F6-B498-43B3-948B-1728B52AA6E4}">
                  <adec:decorative xmlns:adec="http://schemas.microsoft.com/office/drawing/2017/decorative" val="1"/>
                </a:ext>
              </a:extLst>
            </p:cNvPr>
            <p:cNvGrpSpPr/>
            <p:nvPr/>
          </p:nvGrpSpPr>
          <p:grpSpPr>
            <a:xfrm>
              <a:off x="497993" y="5140880"/>
              <a:ext cx="5418820" cy="677108"/>
              <a:chOff x="497993" y="5140880"/>
              <a:chExt cx="5418820" cy="677108"/>
            </a:xfrm>
          </p:grpSpPr>
          <p:sp>
            <p:nvSpPr>
              <p:cNvPr id="14" name="Text Placeholder 1">
                <a:extLst>
                  <a:ext uri="{FF2B5EF4-FFF2-40B4-BE49-F238E27FC236}">
                    <a16:creationId xmlns:a16="http://schemas.microsoft.com/office/drawing/2014/main" id="{5B84B84A-1B4E-4D70-8CD0-C8ED89253E64}"/>
                  </a:ext>
                </a:extLst>
              </p:cNvPr>
              <p:cNvSpPr txBox="1">
                <a:spLocks/>
              </p:cNvSpPr>
              <p:nvPr/>
            </p:nvSpPr>
            <p:spPr>
              <a:xfrm>
                <a:off x="1375928" y="514088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a</a:t>
                </a:r>
                <a:r>
                  <a:rPr lang="en-US" dirty="0">
                    <a:solidFill>
                      <a:schemeClr val="bg1"/>
                    </a:solidFill>
                  </a:rPr>
                  <a:t> single turn conversation tree in minutes</a:t>
                </a:r>
                <a:endParaRPr lang="en-US" spc="0" dirty="0">
                  <a:solidFill>
                    <a:schemeClr val="bg1"/>
                  </a:solidFill>
                </a:endParaRPr>
              </a:p>
            </p:txBody>
          </p:sp>
          <p:pic>
            <p:nvPicPr>
              <p:cNvPr id="17" name="Picture 16" descr="icon 3 star icon">
                <a:extLst>
                  <a:ext uri="{FF2B5EF4-FFF2-40B4-BE49-F238E27FC236}">
                    <a16:creationId xmlns:a16="http://schemas.microsoft.com/office/drawing/2014/main" id="{6A7D655C-A009-49E9-BE3B-A0B15E9BE745}"/>
                  </a:ext>
                </a:extLst>
              </p:cNvPr>
              <p:cNvPicPr>
                <a:picLocks noChangeAspect="1"/>
              </p:cNvPicPr>
              <p:nvPr/>
            </p:nvPicPr>
            <p:blipFill>
              <a:blip r:embed="rId5"/>
              <a:stretch>
                <a:fillRect/>
              </a:stretch>
            </p:blipFill>
            <p:spPr>
              <a:xfrm>
                <a:off x="497993" y="5278186"/>
                <a:ext cx="644652" cy="428244"/>
              </a:xfrm>
              <a:prstGeom prst="rect">
                <a:avLst/>
              </a:prstGeom>
            </p:spPr>
          </p:pic>
        </p:grpSp>
      </p:grpSp>
      <p:grpSp>
        <p:nvGrpSpPr>
          <p:cNvPr id="4" name="Group 3">
            <a:extLst>
              <a:ext uri="{FF2B5EF4-FFF2-40B4-BE49-F238E27FC236}">
                <a16:creationId xmlns:a16="http://schemas.microsoft.com/office/drawing/2014/main" id="{2A33FECD-CD58-482C-8226-136F05429D0E}"/>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911B7CE8-B1CA-4000-9F39-B4DC95903C5E}"/>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9" name="Picture 28" descr="A screenshot of Power Virtual Agents creating a topic">
              <a:extLst>
                <a:ext uri="{FF2B5EF4-FFF2-40B4-BE49-F238E27FC236}">
                  <a16:creationId xmlns:a16="http://schemas.microsoft.com/office/drawing/2014/main" id="{F38A8DAB-F4A1-47FA-AD7D-A436DDEA2A4C}"/>
                </a:ext>
              </a:extLst>
            </p:cNvPr>
            <p:cNvPicPr>
              <a:picLocks noChangeAspect="1"/>
            </p:cNvPicPr>
            <p:nvPr/>
          </p:nvPicPr>
          <p:blipFill rotWithShape="1">
            <a:blip r:embed="rId6"/>
            <a:srcRect l="1" t="1" r="453" b="11988"/>
            <a:stretch/>
          </p:blipFill>
          <p:spPr>
            <a:xfrm>
              <a:off x="6371196" y="2381263"/>
              <a:ext cx="5940334" cy="3518474"/>
            </a:xfrm>
            <a:custGeom>
              <a:avLst/>
              <a:gdLst>
                <a:gd name="connsiteX0" fmla="*/ 0 w 5940334"/>
                <a:gd name="connsiteY0" fmla="*/ 0 h 3501475"/>
                <a:gd name="connsiteX1" fmla="*/ 5940334 w 5940334"/>
                <a:gd name="connsiteY1" fmla="*/ 0 h 3501475"/>
                <a:gd name="connsiteX2" fmla="*/ 5940334 w 5940334"/>
                <a:gd name="connsiteY2" fmla="*/ 3501475 h 3501475"/>
                <a:gd name="connsiteX3" fmla="*/ 0 w 5940334"/>
                <a:gd name="connsiteY3" fmla="*/ 3501475 h 3501475"/>
              </a:gdLst>
              <a:ahLst/>
              <a:cxnLst>
                <a:cxn ang="0">
                  <a:pos x="connsiteX0" y="connsiteY0"/>
                </a:cxn>
                <a:cxn ang="0">
                  <a:pos x="connsiteX1" y="connsiteY1"/>
                </a:cxn>
                <a:cxn ang="0">
                  <a:pos x="connsiteX2" y="connsiteY2"/>
                </a:cxn>
                <a:cxn ang="0">
                  <a:pos x="connsiteX3" y="connsiteY3"/>
                </a:cxn>
              </a:cxnLst>
              <a:rect l="l" t="t" r="r" b="b"/>
              <a:pathLst>
                <a:path w="5940334" h="3501475">
                  <a:moveTo>
                    <a:pt x="0" y="0"/>
                  </a:moveTo>
                  <a:lnTo>
                    <a:pt x="5940334" y="0"/>
                  </a:lnTo>
                  <a:lnTo>
                    <a:pt x="5940334" y="3501475"/>
                  </a:lnTo>
                  <a:lnTo>
                    <a:pt x="0" y="3501475"/>
                  </a:lnTo>
                  <a:close/>
                </a:path>
              </a:pathLst>
            </a:custGeom>
          </p:spPr>
        </p:pic>
      </p:grpSp>
    </p:spTree>
    <p:extLst>
      <p:ext uri="{BB962C8B-B14F-4D97-AF65-F5344CB8AC3E}">
        <p14:creationId xmlns:p14="http://schemas.microsoft.com/office/powerpoint/2010/main" val="1475564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nodeType="withEffect">
                                  <p:stCondLst>
                                    <p:cond delay="0"/>
                                  </p:stCondLst>
                                  <p:childTnLst>
                                    <p:animMotion origin="layout" path="M 2.91667E-6 -2.22222E-6 L -0.03451 -0.00092 " pathEditMode="relative" rAng="0" ptsTypes="AA">
                                      <p:cBhvr>
                                        <p:cTn id="17"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03:</a:t>
            </a:r>
            <a:endParaRPr lang="en-US" dirty="0">
              <a:solidFill>
                <a:schemeClr val="tx2"/>
              </a:solidFill>
            </a:endParaRPr>
          </a:p>
        </p:txBody>
      </p:sp>
      <p:sp>
        <p:nvSpPr>
          <p:cNvPr id="2" name="Text Placeholder 1">
            <a:extLst>
              <a:ext uri="{FF2B5EF4-FFF2-40B4-BE49-F238E27FC236}">
                <a16:creationId xmlns:a16="http://schemas.microsoft.com/office/drawing/2014/main" id="{AD007A9C-2A75-4AE6-9EDF-AFA36929727C}"/>
              </a:ext>
            </a:extLst>
          </p:cNvPr>
          <p:cNvSpPr>
            <a:spLocks noGrp="1"/>
          </p:cNvSpPr>
          <p:nvPr>
            <p:ph type="body" sz="quarter" idx="10"/>
          </p:nvPr>
        </p:nvSpPr>
        <p:spPr>
          <a:xfrm>
            <a:off x="469901" y="3266961"/>
            <a:ext cx="6756400" cy="1597360"/>
          </a:xfrm>
        </p:spPr>
        <p:txBody>
          <a:bodyPr/>
          <a:lstStyle/>
          <a:p>
            <a:r>
              <a:rPr lang="en-US" dirty="0"/>
              <a:t>Create topics from existing webpages</a:t>
            </a:r>
            <a:endParaRPr lang="en-IN" dirty="0"/>
          </a:p>
        </p:txBody>
      </p:sp>
    </p:spTree>
    <p:extLst>
      <p:ext uri="{BB962C8B-B14F-4D97-AF65-F5344CB8AC3E}">
        <p14:creationId xmlns:p14="http://schemas.microsoft.com/office/powerpoint/2010/main" val="254195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EF609-5190-4E38-B0AD-8B700A02B7E3}"/>
              </a:ext>
            </a:extLst>
          </p:cNvPr>
          <p:cNvSpPr>
            <a:spLocks noGrp="1"/>
          </p:cNvSpPr>
          <p:nvPr>
            <p:ph type="title" idx="4294967295"/>
          </p:nvPr>
        </p:nvSpPr>
        <p:spPr>
          <a:xfrm>
            <a:off x="1466850" y="1864835"/>
            <a:ext cx="8141607" cy="2303708"/>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Enhance Chatbot</a:t>
            </a:r>
            <a:br>
              <a:rPr kumimoji="0" lang="en-US" sz="5400" b="0" i="0" u="none" strike="noStrike" kern="1200" cap="none" spc="-49" normalizeH="0" baseline="0" noProof="0" dirty="0">
                <a:ln>
                  <a:noFill/>
                </a:ln>
                <a:solidFill>
                  <a:schemeClr val="tx1"/>
                </a:solidFill>
                <a:effectLst/>
                <a:uLnTx/>
                <a:uFillTx/>
                <a:latin typeface="+mj-lt"/>
                <a:ea typeface="+mn-ea"/>
                <a:cs typeface="+mn-cs"/>
              </a:rPr>
            </a:br>
            <a:r>
              <a:rPr kumimoji="0" lang="en-US" sz="5400" b="0" i="0" u="none" strike="noStrike" kern="1200" cap="none" spc="-49" normalizeH="0" baseline="0" noProof="0" dirty="0">
                <a:ln>
                  <a:noFill/>
                </a:ln>
                <a:solidFill>
                  <a:schemeClr val="tx1"/>
                </a:solidFill>
                <a:effectLst/>
                <a:uLnTx/>
                <a:uFillTx/>
                <a:latin typeface="+mj-lt"/>
                <a:ea typeface="+mn-ea"/>
                <a:cs typeface="+mn-cs"/>
              </a:rPr>
              <a:t>using variables, topic redirections and entities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Easily create an intelligent chatbot</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Simple, graphical chatbot creation and maintenance with an easy to use graphical interface.</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768264"/>
                <a:ext cx="5418329" cy="615553"/>
                <a:chOff x="665119" y="3768264"/>
                <a:chExt cx="5418329" cy="615553"/>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63376" y="3768264"/>
                  <a:ext cx="4720072"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Recognize, extract and act on dozens of common entities in user responses</a:t>
                  </a:r>
                  <a:endParaRPr lang="en-US" sz="1800" spc="0" dirty="0">
                    <a:solidFill>
                      <a:schemeClr val="bg1"/>
                    </a:solidFill>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Remember user responses by storing them in variables to use later </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grpSp>
        <p:nvGrpSpPr>
          <p:cNvPr id="2" name="Group 1">
            <a:extLst>
              <a:ext uri="{FF2B5EF4-FFF2-40B4-BE49-F238E27FC236}">
                <a16:creationId xmlns:a16="http://schemas.microsoft.com/office/drawing/2014/main" id="{05F98A45-74D6-44EF-87FC-8AFF4FB986C7}"/>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7" name="Picture 16" descr="A screenshot of creating an intelligent chatbot in Power Virtual Agents">
              <a:extLst>
                <a:ext uri="{FF2B5EF4-FFF2-40B4-BE49-F238E27FC236}">
                  <a16:creationId xmlns:a16="http://schemas.microsoft.com/office/drawing/2014/main" id="{2DB5072B-9267-4C92-A622-1DD2709B0646}"/>
                </a:ext>
              </a:extLst>
            </p:cNvPr>
            <p:cNvPicPr>
              <a:picLocks noChangeAspect="1"/>
            </p:cNvPicPr>
            <p:nvPr/>
          </p:nvPicPr>
          <p:blipFill rotWithShape="1">
            <a:blip r:embed="rId3"/>
            <a:srcRect l="1412" t="-1" r="4162" b="1081"/>
            <a:stretch/>
          </p:blipFill>
          <p:spPr>
            <a:xfrm>
              <a:off x="6371198" y="2382520"/>
              <a:ext cx="5940333" cy="3517219"/>
            </a:xfrm>
            <a:custGeom>
              <a:avLst/>
              <a:gdLst>
                <a:gd name="connsiteX0" fmla="*/ 0 w 5940333"/>
                <a:gd name="connsiteY0" fmla="*/ 0 h 3501477"/>
                <a:gd name="connsiteX1" fmla="*/ 5940333 w 5940333"/>
                <a:gd name="connsiteY1" fmla="*/ 0 h 3501477"/>
                <a:gd name="connsiteX2" fmla="*/ 5940333 w 5940333"/>
                <a:gd name="connsiteY2" fmla="*/ 3501477 h 3501477"/>
                <a:gd name="connsiteX3" fmla="*/ 0 w 5940333"/>
                <a:gd name="connsiteY3" fmla="*/ 3501477 h 3501477"/>
              </a:gdLst>
              <a:ahLst/>
              <a:cxnLst>
                <a:cxn ang="0">
                  <a:pos x="connsiteX0" y="connsiteY0"/>
                </a:cxn>
                <a:cxn ang="0">
                  <a:pos x="connsiteX1" y="connsiteY1"/>
                </a:cxn>
                <a:cxn ang="0">
                  <a:pos x="connsiteX2" y="connsiteY2"/>
                </a:cxn>
                <a:cxn ang="0">
                  <a:pos x="connsiteX3" y="connsiteY3"/>
                </a:cxn>
              </a:cxnLst>
              <a:rect l="l" t="t" r="r" b="b"/>
              <a:pathLst>
                <a:path w="5940333" h="3501477">
                  <a:moveTo>
                    <a:pt x="0" y="0"/>
                  </a:moveTo>
                  <a:lnTo>
                    <a:pt x="5940333" y="0"/>
                  </a:lnTo>
                  <a:lnTo>
                    <a:pt x="5940333" y="3501477"/>
                  </a:lnTo>
                  <a:lnTo>
                    <a:pt x="0" y="3501477"/>
                  </a:lnTo>
                  <a:close/>
                </a:path>
              </a:pathLst>
            </a:custGeom>
          </p:spPr>
        </p:pic>
      </p:grpSp>
    </p:spTree>
    <p:extLst>
      <p:ext uri="{BB962C8B-B14F-4D97-AF65-F5344CB8AC3E}">
        <p14:creationId xmlns:p14="http://schemas.microsoft.com/office/powerpoint/2010/main" val="17492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nodeType="withEffect">
                                  <p:stCondLst>
                                    <p:cond delay="0"/>
                                  </p:stCondLst>
                                  <p:childTnLst>
                                    <p:animMotion origin="layout" path="M 3.95833E-6 -2.22222E-6 L -0.03451 -0.00092 " pathEditMode="relative" rAng="0" ptsTypes="AA">
                                      <p:cBhvr>
                                        <p:cTn id="17"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Use variables to navigate customers to tailored content</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2642195"/>
            <a:chOff x="468348" y="2695342"/>
            <a:chExt cx="6598753" cy="2642195"/>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Direct your customers to content you want them to see</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107996"/>
              <a:chOff x="468348" y="4229541"/>
              <a:chExt cx="5448465" cy="1107996"/>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Add variables to keep customer information for later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grpSp>
        <p:nvGrpSpPr>
          <p:cNvPr id="4" name="Group 3">
            <a:extLst>
              <a:ext uri="{FF2B5EF4-FFF2-40B4-BE49-F238E27FC236}">
                <a16:creationId xmlns:a16="http://schemas.microsoft.com/office/drawing/2014/main" id="{5D3CBFB3-3618-4158-86DA-5CAA3FB3AF69}"/>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27" name="Freeform: Shape 26">
              <a:extLst>
                <a:ext uri="{FF2B5EF4-FFF2-40B4-BE49-F238E27FC236}">
                  <a16:creationId xmlns:a16="http://schemas.microsoft.com/office/drawing/2014/main" id="{105031F4-325E-46A3-AE26-2858D875973F}"/>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E1D6A560-92B1-41CC-A380-DB55DA805D2A}"/>
                </a:ext>
              </a:extLst>
            </p:cNvPr>
            <p:cNvGrpSpPr/>
            <p:nvPr/>
          </p:nvGrpSpPr>
          <p:grpSpPr>
            <a:xfrm>
              <a:off x="6371195" y="2382521"/>
              <a:ext cx="5940335" cy="3517213"/>
              <a:chOff x="6371195" y="2398260"/>
              <a:chExt cx="5940335" cy="3501474"/>
            </a:xfrm>
          </p:grpSpPr>
          <p:grpSp>
            <p:nvGrpSpPr>
              <p:cNvPr id="108" name="Group 107">
                <a:extLst>
                  <a:ext uri="{FF2B5EF4-FFF2-40B4-BE49-F238E27FC236}">
                    <a16:creationId xmlns:a16="http://schemas.microsoft.com/office/drawing/2014/main" id="{D89E0A91-1498-4AFE-BC35-C0C5EF61F342}"/>
                  </a:ext>
                </a:extLst>
              </p:cNvPr>
              <p:cNvGrpSpPr/>
              <p:nvPr/>
            </p:nvGrpSpPr>
            <p:grpSpPr>
              <a:xfrm>
                <a:off x="6371195" y="2398260"/>
                <a:ext cx="5940335" cy="3501474"/>
                <a:chOff x="6371195" y="2398260"/>
                <a:chExt cx="5940335" cy="3501474"/>
              </a:xfrm>
            </p:grpSpPr>
            <p:pic>
              <p:nvPicPr>
                <p:cNvPr id="102" name="Picture 101">
                  <a:extLst>
                    <a:ext uri="{FF2B5EF4-FFF2-40B4-BE49-F238E27FC236}">
                      <a16:creationId xmlns:a16="http://schemas.microsoft.com/office/drawing/2014/main" id="{DB0A06F5-5EA2-45B2-AE72-23F4FAA90E4B}"/>
                    </a:ext>
                    <a:ext uri="{C183D7F6-B498-43B3-948B-1728B52AA6E4}">
                      <adec:decorative xmlns:adec="http://schemas.microsoft.com/office/drawing/2017/decorative" val="1"/>
                    </a:ext>
                  </a:extLst>
                </p:cNvPr>
                <p:cNvPicPr>
                  <a:picLocks noChangeAspect="1"/>
                </p:cNvPicPr>
                <p:nvPr/>
              </p:nvPicPr>
              <p:blipFill rotWithShape="1">
                <a:blip r:embed="rId4"/>
                <a:srcRect l="-1" r="550" b="12075"/>
                <a:stretch/>
              </p:blipFill>
              <p:spPr>
                <a:xfrm>
                  <a:off x="6371195" y="2398260"/>
                  <a:ext cx="5940335"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sp>
              <p:nvSpPr>
                <p:cNvPr id="93" name="TextBox 92">
                  <a:extLst>
                    <a:ext uri="{FF2B5EF4-FFF2-40B4-BE49-F238E27FC236}">
                      <a16:creationId xmlns:a16="http://schemas.microsoft.com/office/drawing/2014/main" id="{4A3B6461-E166-4730-9415-3E4CEF6D73E5}"/>
                    </a:ext>
                  </a:extLst>
                </p:cNvPr>
                <p:cNvSpPr txBox="1"/>
                <p:nvPr/>
              </p:nvSpPr>
              <p:spPr>
                <a:xfrm>
                  <a:off x="6541250" y="2694246"/>
                  <a:ext cx="1581669" cy="80530"/>
                </a:xfrm>
                <a:prstGeom prst="rect">
                  <a:avLst/>
                </a:prstGeom>
                <a:solidFill>
                  <a:srgbClr val="002050"/>
                </a:solid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rgbClr val="FFFFFF"/>
                      </a:solidFill>
                      <a:effectLst/>
                      <a:uLnTx/>
                      <a:uFillTx/>
                      <a:latin typeface="Segoe UI"/>
                      <a:ea typeface="+mn-ea"/>
                      <a:cs typeface="+mn-cs"/>
                    </a:rPr>
                    <a:t>Power Virtual Agents</a:t>
                  </a:r>
                </a:p>
              </p:txBody>
            </p:sp>
          </p:grpSp>
          <p:sp>
            <p:nvSpPr>
              <p:cNvPr id="107" name="Freeform: Shape 106">
                <a:extLst>
                  <a:ext uri="{FF2B5EF4-FFF2-40B4-BE49-F238E27FC236}">
                    <a16:creationId xmlns:a16="http://schemas.microsoft.com/office/drawing/2014/main" id="{355F667E-5033-40F5-B486-4AD78734C0E4}"/>
                  </a:ext>
                  <a:ext uri="{C183D7F6-B498-43B3-948B-1728B52AA6E4}">
                    <adec:decorative xmlns:adec="http://schemas.microsoft.com/office/drawing/2017/decorative" val="1"/>
                  </a:ext>
                </a:extLst>
              </p:cNvPr>
              <p:cNvSpPr/>
              <p:nvPr/>
            </p:nvSpPr>
            <p:spPr bwMode="auto">
              <a:xfrm>
                <a:off x="6371195" y="2398260"/>
                <a:ext cx="5940334"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descr="screenshot of bot coding">
                <a:extLst>
                  <a:ext uri="{FF2B5EF4-FFF2-40B4-BE49-F238E27FC236}">
                    <a16:creationId xmlns:a16="http://schemas.microsoft.com/office/drawing/2014/main" id="{B10B1215-FB82-4500-A504-E7CC67E67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280" y="3380264"/>
                <a:ext cx="4354709" cy="2414631"/>
              </a:xfrm>
              <a:prstGeom prst="rect">
                <a:avLst/>
              </a:prstGeom>
              <a:ln w="3175">
                <a:solidFill>
                  <a:schemeClr val="bg1">
                    <a:lumMod val="75000"/>
                  </a:schemeClr>
                </a:solidFill>
              </a:ln>
            </p:spPr>
          </p:pic>
        </p:grpSp>
      </p:grpSp>
    </p:spTree>
    <p:extLst>
      <p:ext uri="{BB962C8B-B14F-4D97-AF65-F5344CB8AC3E}">
        <p14:creationId xmlns:p14="http://schemas.microsoft.com/office/powerpoint/2010/main" val="422685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95833E-6 0 L -0.03451 -0.00093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Slot-filling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4323487"/>
            <a:chOff x="524088" y="2130248"/>
            <a:chExt cx="6543013" cy="4323487"/>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intelligently avoid repetitive conversations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your efficiency as</a:t>
                </a:r>
                <a:br>
                  <a:rPr lang="en-US" spc="0" dirty="0">
                    <a:solidFill>
                      <a:schemeClr val="bg1"/>
                    </a:solidFill>
                  </a:rPr>
                </a:br>
                <a:r>
                  <a:rPr lang="en-US" spc="0" dirty="0">
                    <a:solidFill>
                      <a:schemeClr val="bg1"/>
                    </a:solidFill>
                  </a:rPr>
                  <a:t>a maker</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1107996"/>
              <a:chOff x="610012" y="5345739"/>
              <a:chExt cx="5306801" cy="1107996"/>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guide you to making the best experience</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2" name="Group 1">
            <a:extLst>
              <a:ext uri="{FF2B5EF4-FFF2-40B4-BE49-F238E27FC236}">
                <a16:creationId xmlns:a16="http://schemas.microsoft.com/office/drawing/2014/main" id="{682B4D2A-5CF3-45E8-9D54-7265076EC734}"/>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4" name="Picture 43" descr="Screenshot of a pop-up asking to skip question">
              <a:extLst>
                <a:ext uri="{FF2B5EF4-FFF2-40B4-BE49-F238E27FC236}">
                  <a16:creationId xmlns:a16="http://schemas.microsoft.com/office/drawing/2014/main" id="{FB7564E3-5FD5-4795-B318-BBF9B06E56AD}"/>
                </a:ext>
              </a:extLst>
            </p:cNvPr>
            <p:cNvPicPr>
              <a:picLocks noChangeAspect="1"/>
            </p:cNvPicPr>
            <p:nvPr/>
          </p:nvPicPr>
          <p:blipFill rotWithShape="1">
            <a:blip r:embed="rId3"/>
            <a:srcRect l="2" t="2" r="5996" b="1076"/>
            <a:stretch/>
          </p:blipFill>
          <p:spPr>
            <a:xfrm>
              <a:off x="6371198" y="2382522"/>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30368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0"/>
                                  </p:stCondLst>
                                  <p:childTnLst>
                                    <p:animMotion origin="layout" path="M 3.95833E-6 0 L -0.03451 -0.00093 " pathEditMode="relative" rAng="0" ptsTypes="AA">
                                      <p:cBhvr>
                                        <p:cTn id="17"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658-2A26-433B-9FA3-3E6751281898}"/>
              </a:ext>
            </a:extLst>
          </p:cNvPr>
          <p:cNvSpPr>
            <a:spLocks noGrp="1"/>
          </p:cNvSpPr>
          <p:nvPr>
            <p:ph type="title"/>
          </p:nvPr>
        </p:nvSpPr>
        <p:spPr/>
        <p:txBody>
          <a:bodyPr/>
          <a:lstStyle/>
          <a:p>
            <a:r>
              <a:rPr lang="en-US" dirty="0"/>
              <a:t>Easily re-direct users to related topics</a:t>
            </a:r>
          </a:p>
        </p:txBody>
      </p:sp>
      <p:sp>
        <p:nvSpPr>
          <p:cNvPr id="16" name="Freeform: Shape 15">
            <a:extLst>
              <a:ext uri="{FF2B5EF4-FFF2-40B4-BE49-F238E27FC236}">
                <a16:creationId xmlns:a16="http://schemas.microsoft.com/office/drawing/2014/main" id="{7188072E-EA34-4426-A584-DB5D02BBA81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3B3C22A0-FE98-48F2-B0A4-1695D8ACC67C}"/>
              </a:ext>
              <a:ext uri="{C183D7F6-B498-43B3-948B-1728B52AA6E4}">
                <adec:decorative xmlns:adec="http://schemas.microsoft.com/office/drawing/2017/decorative" val="1"/>
              </a:ext>
            </a:extLst>
          </p:cNvPr>
          <p:cNvGrpSpPr/>
          <p:nvPr/>
        </p:nvGrpSpPr>
        <p:grpSpPr>
          <a:xfrm>
            <a:off x="621300" y="2600116"/>
            <a:ext cx="5260799" cy="677108"/>
            <a:chOff x="621300" y="1380916"/>
            <a:chExt cx="5260799" cy="677108"/>
          </a:xfrm>
        </p:grpSpPr>
        <p:sp>
          <p:nvSpPr>
            <p:cNvPr id="17" name="Text Placeholder 1">
              <a:extLst>
                <a:ext uri="{FF2B5EF4-FFF2-40B4-BE49-F238E27FC236}">
                  <a16:creationId xmlns:a16="http://schemas.microsoft.com/office/drawing/2014/main" id="{6B5F52FE-C7AC-43BA-BC6B-AF8F7F811F8E}"/>
                </a:ext>
              </a:extLst>
            </p:cNvPr>
            <p:cNvSpPr txBox="1">
              <a:spLocks/>
            </p:cNvSpPr>
            <p:nvPr/>
          </p:nvSpPr>
          <p:spPr>
            <a:xfrm>
              <a:off x="1341214" y="1380916"/>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Re-direct and connect customers to related topics</a:t>
              </a:r>
            </a:p>
          </p:txBody>
        </p:sp>
        <p:sp>
          <p:nvSpPr>
            <p:cNvPr id="33" name="manager" title="Icon of three people with lines connecting them">
              <a:extLst>
                <a:ext uri="{FF2B5EF4-FFF2-40B4-BE49-F238E27FC236}">
                  <a16:creationId xmlns:a16="http://schemas.microsoft.com/office/drawing/2014/main" id="{32CEB7D3-E4AF-471A-A434-3CDD52CC8D8B}"/>
                </a:ext>
              </a:extLst>
            </p:cNvPr>
            <p:cNvSpPr>
              <a:spLocks noChangeAspect="1" noEditPoints="1"/>
            </p:cNvSpPr>
            <p:nvPr/>
          </p:nvSpPr>
          <p:spPr bwMode="auto">
            <a:xfrm>
              <a:off x="621300" y="1490025"/>
              <a:ext cx="512512" cy="51657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9" name="Rectangle 18">
            <a:extLst>
              <a:ext uri="{FF2B5EF4-FFF2-40B4-BE49-F238E27FC236}">
                <a16:creationId xmlns:a16="http://schemas.microsoft.com/office/drawing/2014/main" id="{2400197B-E0C8-4FEB-96F6-AC2203551242}"/>
              </a:ext>
            </a:extLst>
          </p:cNvPr>
          <p:cNvSpPr/>
          <p:nvPr/>
        </p:nvSpPr>
        <p:spPr>
          <a:xfrm>
            <a:off x="649247" y="3604344"/>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181">
              <a:lnSpc>
                <a:spcPct val="90000"/>
              </a:lnSpc>
              <a:spcBef>
                <a:spcPct val="0"/>
              </a:spcBef>
              <a:spcAft>
                <a:spcPct val="35000"/>
              </a:spcAft>
            </a:pPr>
            <a:r>
              <a:rPr lang="en-US" sz="1400">
                <a:solidFill>
                  <a:schemeClr val="bg1"/>
                </a:solidFill>
                <a:latin typeface="Segoe UI Semibold"/>
              </a:rPr>
              <a:t>Use it when:</a:t>
            </a:r>
          </a:p>
        </p:txBody>
      </p:sp>
      <p:sp>
        <p:nvSpPr>
          <p:cNvPr id="20" name="Rectangle 19">
            <a:extLst>
              <a:ext uri="{FF2B5EF4-FFF2-40B4-BE49-F238E27FC236}">
                <a16:creationId xmlns:a16="http://schemas.microsoft.com/office/drawing/2014/main" id="{CD98BA6E-0543-4CB1-A308-ED813DAE84FC}"/>
              </a:ext>
            </a:extLst>
          </p:cNvPr>
          <p:cNvSpPr/>
          <p:nvPr/>
        </p:nvSpPr>
        <p:spPr>
          <a:xfrm>
            <a:off x="649247" y="4014491"/>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22181">
              <a:lnSpc>
                <a:spcPct val="90000"/>
              </a:lnSpc>
              <a:spcBef>
                <a:spcPct val="0"/>
              </a:spcBef>
              <a:spcAft>
                <a:spcPct val="35000"/>
              </a:spcAft>
            </a:pPr>
            <a:r>
              <a:rPr lang="en-US" sz="1400">
                <a:solidFill>
                  <a:schemeClr val="bg1"/>
                </a:solidFill>
                <a:latin typeface="Segoe UI"/>
              </a:rPr>
              <a:t>A conversation requires more than one topic, such as when you need to ask a clarifying question to determine which topic the user needs</a:t>
            </a:r>
          </a:p>
        </p:txBody>
      </p:sp>
      <p:grpSp>
        <p:nvGrpSpPr>
          <p:cNvPr id="5" name="Group 4">
            <a:extLst>
              <a:ext uri="{FF2B5EF4-FFF2-40B4-BE49-F238E27FC236}">
                <a16:creationId xmlns:a16="http://schemas.microsoft.com/office/drawing/2014/main" id="{569CA218-B4C7-476B-8189-CF3831F264D7}"/>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grpSp>
          <p:nvGrpSpPr>
            <p:cNvPr id="3" name="Group 2">
              <a:extLst>
                <a:ext uri="{FF2B5EF4-FFF2-40B4-BE49-F238E27FC236}">
                  <a16:creationId xmlns:a16="http://schemas.microsoft.com/office/drawing/2014/main" id="{BC911226-97B1-4B74-B387-955C02439B66}"/>
                </a:ext>
              </a:extLst>
            </p:cNvPr>
            <p:cNvGrpSpPr/>
            <p:nvPr/>
          </p:nvGrpSpPr>
          <p:grpSpPr>
            <a:xfrm>
              <a:off x="6345757" y="2205361"/>
              <a:ext cx="5757343" cy="3526776"/>
              <a:chOff x="6193357" y="2205361"/>
              <a:chExt cx="6345836" cy="3887269"/>
            </a:xfrm>
          </p:grpSpPr>
          <p:sp>
            <p:nvSpPr>
              <p:cNvPr id="18" name="Freeform: Shape 17">
                <a:extLst>
                  <a:ext uri="{FF2B5EF4-FFF2-40B4-BE49-F238E27FC236}">
                    <a16:creationId xmlns:a16="http://schemas.microsoft.com/office/drawing/2014/main" id="{E77B21D8-08DF-4902-8680-43A280D3AFA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35" name="Group 34">
                <a:extLst>
                  <a:ext uri="{FF2B5EF4-FFF2-40B4-BE49-F238E27FC236}">
                    <a16:creationId xmlns:a16="http://schemas.microsoft.com/office/drawing/2014/main" id="{C7440AFD-286A-4308-B4BC-FD741C9E9EAC}"/>
                  </a:ext>
                </a:extLst>
              </p:cNvPr>
              <p:cNvGrpSpPr/>
              <p:nvPr/>
            </p:nvGrpSpPr>
            <p:grpSpPr>
              <a:xfrm>
                <a:off x="6396106" y="2385542"/>
                <a:ext cx="5940335" cy="3517213"/>
                <a:chOff x="6396106" y="2385542"/>
                <a:chExt cx="5940335" cy="3517213"/>
              </a:xfrm>
            </p:grpSpPr>
            <p:sp>
              <p:nvSpPr>
                <p:cNvPr id="39" name="TextBox 38">
                  <a:extLst>
                    <a:ext uri="{FF2B5EF4-FFF2-40B4-BE49-F238E27FC236}">
                      <a16:creationId xmlns:a16="http://schemas.microsoft.com/office/drawing/2014/main" id="{EB2C1758-4C8C-4A87-A0B4-94D755A42CAA}"/>
                    </a:ext>
                    <a:ext uri="{C183D7F6-B498-43B3-948B-1728B52AA6E4}">
                      <adec:decorative xmlns:adec="http://schemas.microsoft.com/office/drawing/2017/decorative" val="1"/>
                    </a:ext>
                  </a:extLst>
                </p:cNvPr>
                <p:cNvSpPr txBox="1"/>
                <p:nvPr/>
              </p:nvSpPr>
              <p:spPr>
                <a:xfrm>
                  <a:off x="6541250" y="2679836"/>
                  <a:ext cx="1581669" cy="80892"/>
                </a:xfrm>
                <a:prstGeom prst="rect">
                  <a:avLst/>
                </a:prstGeom>
                <a:solidFill>
                  <a:srgbClr val="002050"/>
                </a:solidFill>
              </p:spPr>
              <p:txBody>
                <a:bodyPr wrap="square" lIns="0" tIns="0" rIns="0" bIns="0" rtlCol="0" anchor="ctr">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chemeClr val="bg1"/>
                      </a:solidFill>
                      <a:effectLst/>
                      <a:uLnTx/>
                      <a:uFillTx/>
                      <a:latin typeface="Segoe UI"/>
                      <a:ea typeface="+mn-ea"/>
                      <a:cs typeface="+mn-cs"/>
                    </a:rPr>
                    <a:t>Power Virtual Agents</a:t>
                  </a:r>
                </a:p>
              </p:txBody>
            </p:sp>
            <p:sp>
              <p:nvSpPr>
                <p:cNvPr id="37" name="Freeform: Shape 36">
                  <a:extLst>
                    <a:ext uri="{FF2B5EF4-FFF2-40B4-BE49-F238E27FC236}">
                      <a16:creationId xmlns:a16="http://schemas.microsoft.com/office/drawing/2014/main" id="{8A015674-8BE6-41C1-974F-030D15DBC2D4}"/>
                    </a:ext>
                  </a:extLst>
                </p:cNvPr>
                <p:cNvSpPr/>
                <p:nvPr/>
              </p:nvSpPr>
              <p:spPr bwMode="auto">
                <a:xfrm>
                  <a:off x="6396106" y="2385542"/>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 name="Isosceles Triangle 30">
                <a:extLst>
                  <a:ext uri="{FF2B5EF4-FFF2-40B4-BE49-F238E27FC236}">
                    <a16:creationId xmlns:a16="http://schemas.microsoft.com/office/drawing/2014/main" id="{9B28F3BD-C5D1-4E80-8C55-F5E4E712E300}"/>
                  </a:ext>
                  <a:ext uri="{C183D7F6-B498-43B3-948B-1728B52AA6E4}">
                    <adec:decorative xmlns:adec="http://schemas.microsoft.com/office/drawing/2017/decorative" val="1"/>
                  </a:ext>
                </a:extLst>
              </p:cNvPr>
              <p:cNvSpPr/>
              <p:nvPr/>
            </p:nvSpPr>
            <p:spPr bwMode="auto">
              <a:xfrm rot="16200000">
                <a:off x="9176397" y="4756774"/>
                <a:ext cx="1817256" cy="258987"/>
              </a:xfrm>
              <a:prstGeom prst="triangle">
                <a:avLst>
                  <a:gd name="adj" fmla="val 33626"/>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Picture 20" descr="Screenshot of a bot and related topics">
              <a:extLst>
                <a:ext uri="{FF2B5EF4-FFF2-40B4-BE49-F238E27FC236}">
                  <a16:creationId xmlns:a16="http://schemas.microsoft.com/office/drawing/2014/main" id="{6678BE85-FCBD-4C97-B2F6-38398385E873}"/>
                </a:ext>
              </a:extLst>
            </p:cNvPr>
            <p:cNvPicPr>
              <a:picLocks noChangeAspect="1"/>
            </p:cNvPicPr>
            <p:nvPr/>
          </p:nvPicPr>
          <p:blipFill>
            <a:blip r:embed="rId3"/>
            <a:stretch>
              <a:fillRect/>
            </a:stretch>
          </p:blipFill>
          <p:spPr>
            <a:xfrm>
              <a:off x="8051994" y="2600116"/>
              <a:ext cx="3884029" cy="2959754"/>
            </a:xfrm>
            <a:prstGeom prst="rect">
              <a:avLst/>
            </a:prstGeom>
          </p:spPr>
        </p:pic>
      </p:grpSp>
    </p:spTree>
    <p:extLst>
      <p:ext uri="{BB962C8B-B14F-4D97-AF65-F5344CB8AC3E}">
        <p14:creationId xmlns:p14="http://schemas.microsoft.com/office/powerpoint/2010/main" val="1873493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nodeType="withEffect">
                                  <p:stCondLst>
                                    <p:cond delay="0"/>
                                  </p:stCondLst>
                                  <p:childTnLst>
                                    <p:animMotion origin="layout" path="M 1.875E-6 3.33333E-6 L -0.03451 -0.00093 " pathEditMode="relative" rAng="0" ptsTypes="AA">
                                      <p:cBhvr>
                                        <p:cTn id="13" dur="700" spd="-100000" fill="hold"/>
                                        <p:tgtEl>
                                          <p:spTgt spid="4"/>
                                        </p:tgtEl>
                                        <p:attrNameLst>
                                          <p:attrName>ppt_x</p:attrName>
                                          <p:attrName>ppt_y</p:attrName>
                                        </p:attrNameLst>
                                      </p:cBhvr>
                                      <p:rCtr x="-1732" y="-46"/>
                                    </p:animMotion>
                                  </p:childTnLst>
                                </p:cTn>
                              </p:par>
                              <p:par>
                                <p:cTn id="14" presetID="2" presetClass="entr" presetSubtype="2" decel="10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04:</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2303708"/>
          </a:xfrm>
        </p:spPr>
        <p:txBody>
          <a:bodyPr/>
          <a:lstStyle/>
          <a:p>
            <a:r>
              <a:rPr lang="en-US" dirty="0"/>
              <a:t>Use variables, topic redirections and entities</a:t>
            </a:r>
            <a:endParaRPr lang="en-IN" dirty="0"/>
          </a:p>
        </p:txBody>
      </p:sp>
    </p:spTree>
    <p:extLst>
      <p:ext uri="{BB962C8B-B14F-4D97-AF65-F5344CB8AC3E}">
        <p14:creationId xmlns:p14="http://schemas.microsoft.com/office/powerpoint/2010/main" val="180315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414E1-0043-477C-90B7-8CD0C8A308FF}"/>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Power Virtual Agents + Power Automate</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57C19BE-81D5-4400-99B1-FD802BE4EE8C}"/>
              </a:ext>
            </a:extLst>
          </p:cNvPr>
          <p:cNvSpPr txBox="1">
            <a:spLocks noGrp="1"/>
          </p:cNvSpPr>
          <p:nvPr>
            <p:ph type="title" idx="4294967295"/>
          </p:nvPr>
        </p:nvSpPr>
        <p:spPr>
          <a:xfrm flipH="1">
            <a:off x="418419" y="374254"/>
            <a:ext cx="11293475" cy="14157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457200" marR="0" lvl="0" indent="-457200" algn="l" defTabSz="91436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chemeClr val="tx2"/>
                </a:solidFill>
                <a:effectLst/>
                <a:uLnTx/>
                <a:uFillTx/>
                <a:latin typeface="+mj-lt"/>
                <a:ea typeface="+mn-ea"/>
                <a:cs typeface="Segoe UI" pitchFamily="34" charset="0"/>
              </a:rPr>
              <a:t>Microsoft Power Automate</a:t>
            </a:r>
            <a:br>
              <a:rPr kumimoji="0" lang="en-US" sz="3200" b="0" i="0" u="none" strike="noStrike" kern="1200" cap="none" spc="0" normalizeH="0" baseline="0" noProof="0">
                <a:ln w="3175">
                  <a:noFill/>
                </a:ln>
                <a:solidFill>
                  <a:schemeClr val="tx2"/>
                </a:solidFill>
                <a:effectLst/>
                <a:uLnTx/>
                <a:uFillTx/>
                <a:latin typeface="+mj-lt"/>
                <a:ea typeface="+mn-ea"/>
                <a:cs typeface="Segoe UI" pitchFamily="34" charset="0"/>
              </a:rPr>
            </a:b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is an online workflow service that</a:t>
            </a:r>
            <a:r>
              <a:rPr kumimoji="0" lang="en-US" sz="2800" b="0" i="0" u="none" strike="noStrike" kern="1200" cap="none" spc="0" normalizeH="0" baseline="0" noProof="0">
                <a:ln w="3175">
                  <a:noFill/>
                </a:ln>
                <a:solidFill>
                  <a:schemeClr val="tx1"/>
                </a:solidFill>
                <a:effectLst/>
                <a:uLnTx/>
                <a:uFillTx/>
                <a:latin typeface="+mj-lt"/>
                <a:ea typeface="+mn-ea"/>
                <a:cs typeface="Segoe UI" pitchFamily="34" charset="0"/>
              </a:rPr>
              <a:t> automates actions </a:t>
            </a: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across</a:t>
            </a:r>
          </a:p>
          <a:p>
            <a:pPr marL="406400" marR="0" lvl="0" indent="50800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apps and services</a:t>
            </a:r>
            <a:endParaRPr kumimoji="0" lang="en-US" sz="3200" b="0" i="0" u="none" strike="noStrike" kern="1200" cap="none" spc="0" normalizeH="0" baseline="0" noProof="0">
              <a:ln w="3175">
                <a:noFill/>
              </a:ln>
              <a:solidFill>
                <a:schemeClr val="tx1"/>
              </a:solidFill>
              <a:effectLst/>
              <a:uLnTx/>
              <a:uFillTx/>
              <a:latin typeface="+mn-lt"/>
              <a:ea typeface="+mn-ea"/>
              <a:cs typeface="Segoe UI" pitchFamily="34" charset="0"/>
            </a:endParaRPr>
          </a:p>
        </p:txBody>
      </p:sp>
      <p:grpSp>
        <p:nvGrpSpPr>
          <p:cNvPr id="3" name="Group 2">
            <a:extLst>
              <a:ext uri="{FF2B5EF4-FFF2-40B4-BE49-F238E27FC236}">
                <a16:creationId xmlns:a16="http://schemas.microsoft.com/office/drawing/2014/main" id="{5FDBCC0F-1042-4173-9078-B2ED9D3B036C}"/>
              </a:ext>
              <a:ext uri="{C183D7F6-B498-43B3-948B-1728B52AA6E4}">
                <adec:decorative xmlns:adec="http://schemas.microsoft.com/office/drawing/2017/decorative" val="1"/>
              </a:ext>
            </a:extLst>
          </p:cNvPr>
          <p:cNvGrpSpPr/>
          <p:nvPr/>
        </p:nvGrpSpPr>
        <p:grpSpPr>
          <a:xfrm>
            <a:off x="1" y="2028374"/>
            <a:ext cx="4829625" cy="4829626"/>
            <a:chOff x="1" y="2028374"/>
            <a:chExt cx="4829625" cy="4829626"/>
          </a:xfrm>
        </p:grpSpPr>
        <p:sp>
          <p:nvSpPr>
            <p:cNvPr id="59" name="Freeform: Shape 58">
              <a:extLst>
                <a:ext uri="{FF2B5EF4-FFF2-40B4-BE49-F238E27FC236}">
                  <a16:creationId xmlns:a16="http://schemas.microsoft.com/office/drawing/2014/main" id="{42808337-84D2-4DE1-99F9-954F94908285}"/>
                </a:ext>
                <a:ext uri="{C183D7F6-B498-43B3-948B-1728B52AA6E4}">
                  <adec:decorative xmlns:adec="http://schemas.microsoft.com/office/drawing/2017/decorative" val="1"/>
                </a:ext>
              </a:extLst>
            </p:cNvPr>
            <p:cNvSpPr/>
            <p:nvPr/>
          </p:nvSpPr>
          <p:spPr bwMode="auto">
            <a:xfrm>
              <a:off x="1" y="2028374"/>
              <a:ext cx="4829625" cy="4829626"/>
            </a:xfrm>
            <a:custGeom>
              <a:avLst/>
              <a:gdLst>
                <a:gd name="connsiteX0" fmla="*/ 0 w 4829625"/>
                <a:gd name="connsiteY0" fmla="*/ 0 h 4829626"/>
                <a:gd name="connsiteX1" fmla="*/ 4829625 w 4829625"/>
                <a:gd name="connsiteY1" fmla="*/ 4829626 h 4829626"/>
                <a:gd name="connsiteX2" fmla="*/ 0 w 4829625"/>
                <a:gd name="connsiteY2" fmla="*/ 4829626 h 4829626"/>
              </a:gdLst>
              <a:ahLst/>
              <a:cxnLst>
                <a:cxn ang="0">
                  <a:pos x="connsiteX0" y="connsiteY0"/>
                </a:cxn>
                <a:cxn ang="0">
                  <a:pos x="connsiteX1" y="connsiteY1"/>
                </a:cxn>
                <a:cxn ang="0">
                  <a:pos x="connsiteX2" y="connsiteY2"/>
                </a:cxn>
              </a:cxnLst>
              <a:rect l="l" t="t" r="r" b="b"/>
              <a:pathLst>
                <a:path w="4829625" h="4829626">
                  <a:moveTo>
                    <a:pt x="0" y="0"/>
                  </a:moveTo>
                  <a:lnTo>
                    <a:pt x="4829625" y="4829626"/>
                  </a:lnTo>
                  <a:lnTo>
                    <a:pt x="0" y="482962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602A7F6-DEF3-400C-B3DD-43581A8D1962}"/>
                </a:ext>
                <a:ext uri="{C183D7F6-B498-43B3-948B-1728B52AA6E4}">
                  <adec:decorative xmlns:adec="http://schemas.microsoft.com/office/drawing/2017/decorative" val="1"/>
                </a:ext>
              </a:extLst>
            </p:cNvPr>
            <p:cNvSpPr/>
            <p:nvPr/>
          </p:nvSpPr>
          <p:spPr bwMode="auto">
            <a:xfrm>
              <a:off x="1" y="2156167"/>
              <a:ext cx="4701832" cy="4701833"/>
            </a:xfrm>
            <a:custGeom>
              <a:avLst/>
              <a:gdLst>
                <a:gd name="connsiteX0" fmla="*/ 0 w 4701832"/>
                <a:gd name="connsiteY0" fmla="*/ 0 h 4701833"/>
                <a:gd name="connsiteX1" fmla="*/ 4701832 w 4701832"/>
                <a:gd name="connsiteY1" fmla="*/ 4701833 h 4701833"/>
                <a:gd name="connsiteX2" fmla="*/ 0 w 4701832"/>
                <a:gd name="connsiteY2" fmla="*/ 4701833 h 4701833"/>
              </a:gdLst>
              <a:ahLst/>
              <a:cxnLst>
                <a:cxn ang="0">
                  <a:pos x="connsiteX0" y="connsiteY0"/>
                </a:cxn>
                <a:cxn ang="0">
                  <a:pos x="connsiteX1" y="connsiteY1"/>
                </a:cxn>
                <a:cxn ang="0">
                  <a:pos x="connsiteX2" y="connsiteY2"/>
                </a:cxn>
              </a:cxnLst>
              <a:rect l="l" t="t" r="r" b="b"/>
              <a:pathLst>
                <a:path w="4701832" h="4701833">
                  <a:moveTo>
                    <a:pt x="0" y="0"/>
                  </a:moveTo>
                  <a:lnTo>
                    <a:pt x="4701832" y="4701833"/>
                  </a:lnTo>
                  <a:lnTo>
                    <a:pt x="0" y="47018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E8BF9A-2F6B-4494-8A5A-7DA7D3554D6D}"/>
              </a:ext>
              <a:ext uri="{C183D7F6-B498-43B3-948B-1728B52AA6E4}">
                <adec:decorative xmlns:adec="http://schemas.microsoft.com/office/drawing/2017/decorative" val="1"/>
              </a:ext>
            </a:extLst>
          </p:cNvPr>
          <p:cNvGrpSpPr/>
          <p:nvPr/>
        </p:nvGrpSpPr>
        <p:grpSpPr>
          <a:xfrm>
            <a:off x="11151688" y="-127064"/>
            <a:ext cx="1231187" cy="1709427"/>
            <a:chOff x="11151688" y="-127064"/>
            <a:chExt cx="1231187" cy="1709427"/>
          </a:xfrm>
        </p:grpSpPr>
        <p:sp>
          <p:nvSpPr>
            <p:cNvPr id="12" name="Freeform: Shape 11">
              <a:extLst>
                <a:ext uri="{FF2B5EF4-FFF2-40B4-BE49-F238E27FC236}">
                  <a16:creationId xmlns:a16="http://schemas.microsoft.com/office/drawing/2014/main" id="{86424D80-382C-4DF7-92A6-71424F08CE92}"/>
                </a:ext>
                <a:ext uri="{C183D7F6-B498-43B3-948B-1728B52AA6E4}">
                  <adec:decorative xmlns:adec="http://schemas.microsoft.com/office/drawing/2017/decorative" val="1"/>
                </a:ext>
              </a:extLst>
            </p:cNvPr>
            <p:cNvSpPr/>
            <p:nvPr userDrawn="1"/>
          </p:nvSpPr>
          <p:spPr bwMode="auto">
            <a:xfrm rot="20943271">
              <a:off x="11151688"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186B6A87-2AAB-4C07-821E-B068C76D1BF5}"/>
                </a:ext>
                <a:ext uri="{C183D7F6-B498-43B3-948B-1728B52AA6E4}">
                  <adec:decorative xmlns:adec="http://schemas.microsoft.com/office/drawing/2017/decorative" val="1"/>
                </a:ext>
              </a:extLst>
            </p:cNvPr>
            <p:cNvCxnSpPr>
              <a:cxnSpLocks/>
            </p:cNvCxnSpPr>
            <p:nvPr/>
          </p:nvCxnSpPr>
          <p:spPr>
            <a:xfrm>
              <a:off x="11696700" y="514350"/>
              <a:ext cx="686175" cy="854879"/>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descr="Screenshots of Flow in a tablet, cell phone, and laptop">
            <a:extLst>
              <a:ext uri="{FF2B5EF4-FFF2-40B4-BE49-F238E27FC236}">
                <a16:creationId xmlns:a16="http://schemas.microsoft.com/office/drawing/2014/main" id="{EA103429-C3C7-42CE-9EC0-8B4BEB5E3C54}"/>
              </a:ext>
            </a:extLst>
          </p:cNvPr>
          <p:cNvGrpSpPr/>
          <p:nvPr/>
        </p:nvGrpSpPr>
        <p:grpSpPr>
          <a:xfrm>
            <a:off x="2199638" y="1872343"/>
            <a:ext cx="9985873" cy="4588341"/>
            <a:chOff x="4409965" y="2863190"/>
            <a:chExt cx="7782036" cy="3575715"/>
          </a:xfrm>
        </p:grpSpPr>
        <p:pic>
          <p:nvPicPr>
            <p:cNvPr id="19" name="Picture 18">
              <a:extLst>
                <a:ext uri="{FF2B5EF4-FFF2-40B4-BE49-F238E27FC236}">
                  <a16:creationId xmlns:a16="http://schemas.microsoft.com/office/drawing/2014/main" id="{72D2C7E2-00FA-4E9B-8146-652DE796BE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6800" y="2863190"/>
              <a:ext cx="4775201" cy="3575715"/>
            </a:xfrm>
            <a:prstGeom prst="rect">
              <a:avLst/>
            </a:prstGeom>
          </p:spPr>
        </p:pic>
        <p:pic>
          <p:nvPicPr>
            <p:cNvPr id="20" name="Picture 19">
              <a:extLst>
                <a:ext uri="{FF2B5EF4-FFF2-40B4-BE49-F238E27FC236}">
                  <a16:creationId xmlns:a16="http://schemas.microsoft.com/office/drawing/2014/main" id="{65DA513C-C82A-4E82-A6CD-04EE58E6B3D0}"/>
                </a:ext>
              </a:extLst>
            </p:cNvPr>
            <p:cNvPicPr>
              <a:picLocks noChangeAspect="1"/>
            </p:cNvPicPr>
            <p:nvPr/>
          </p:nvPicPr>
          <p:blipFill rotWithShape="1">
            <a:blip r:embed="rId4">
              <a:extLst>
                <a:ext uri="{28A0092B-C50C-407E-A947-70E740481C1C}">
                  <a14:useLocalDpi xmlns:a14="http://schemas.microsoft.com/office/drawing/2010/main"/>
                </a:ext>
              </a:extLst>
            </a:blip>
            <a:srcRect l="52155" t="52152" r="4696" b="133"/>
            <a:stretch/>
          </p:blipFill>
          <p:spPr>
            <a:xfrm>
              <a:off x="4409965" y="5340789"/>
              <a:ext cx="3673710" cy="1098116"/>
            </a:xfrm>
            <a:prstGeom prst="round2SameRect">
              <a:avLst>
                <a:gd name="adj1" fmla="val 7724"/>
                <a:gd name="adj2" fmla="val 0"/>
              </a:avLst>
            </a:prstGeom>
          </p:spPr>
        </p:pic>
      </p:grpSp>
      <p:sp>
        <p:nvSpPr>
          <p:cNvPr id="28" name="Freeform: Shape 27">
            <a:extLst>
              <a:ext uri="{FF2B5EF4-FFF2-40B4-BE49-F238E27FC236}">
                <a16:creationId xmlns:a16="http://schemas.microsoft.com/office/drawing/2014/main" id="{79B2A638-D600-42D3-BAF0-C602CFBD8719}"/>
              </a:ext>
              <a:ext uri="{C183D7F6-B498-43B3-948B-1728B52AA6E4}">
                <adec:decorative xmlns:adec="http://schemas.microsoft.com/office/drawing/2017/decorative" val="1"/>
              </a:ext>
            </a:extLst>
          </p:cNvPr>
          <p:cNvSpPr/>
          <p:nvPr/>
        </p:nvSpPr>
        <p:spPr bwMode="auto">
          <a:xfrm flipH="1" flipV="1">
            <a:off x="1676400" y="6494782"/>
            <a:ext cx="10515600" cy="45719"/>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12700">
            <a:solidFill>
              <a:schemeClr val="bg1">
                <a:lumMod val="75000"/>
              </a:schemeClr>
            </a:solidFill>
            <a:prstDash val="dash"/>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0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(Participants)</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88585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What’s your name?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company/group do you represent?</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city/country do you live in?</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is your role?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are your expectations from this training?</a:t>
            </a:r>
          </a:p>
        </p:txBody>
      </p:sp>
    </p:spTree>
    <p:extLst>
      <p:ext uri="{BB962C8B-B14F-4D97-AF65-F5344CB8AC3E}">
        <p14:creationId xmlns:p14="http://schemas.microsoft.com/office/powerpoint/2010/main" val="27890573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C4B4-F76B-430F-A59F-AA737BA6BE57}"/>
              </a:ext>
            </a:extLst>
          </p:cNvPr>
          <p:cNvSpPr>
            <a:spLocks noGrp="1"/>
          </p:cNvSpPr>
          <p:nvPr>
            <p:ph type="title"/>
          </p:nvPr>
        </p:nvSpPr>
        <p:spPr>
          <a:xfrm>
            <a:off x="7249919" y="620427"/>
            <a:ext cx="4512545" cy="1477328"/>
          </a:xfrm>
        </p:spPr>
        <p:txBody>
          <a:bodyPr/>
          <a:lstStyle/>
          <a:p>
            <a:r>
              <a:rPr lang="en-US" dirty="0"/>
              <a:t>A service for automating</a:t>
            </a:r>
            <a:br>
              <a:rPr lang="en-US" dirty="0"/>
            </a:br>
            <a:r>
              <a:rPr lang="en-US" dirty="0"/>
              <a:t>workflows across apps</a:t>
            </a:r>
            <a:br>
              <a:rPr lang="en-US" dirty="0"/>
            </a:br>
            <a:r>
              <a:rPr lang="en-US" dirty="0"/>
              <a:t>and services</a:t>
            </a:r>
            <a:endParaRPr lang="en-IN" dirty="0"/>
          </a:p>
        </p:txBody>
      </p:sp>
      <p:pic>
        <p:nvPicPr>
          <p:cNvPr id="21" name="Picture 20">
            <a:extLst>
              <a:ext uri="{FF2B5EF4-FFF2-40B4-BE49-F238E27FC236}">
                <a16:creationId xmlns:a16="http://schemas.microsoft.com/office/drawing/2014/main" id="{9CF6657A-8BCF-43F1-94DC-B2ED088B1B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44055" y="0"/>
            <a:ext cx="8151589" cy="6858000"/>
          </a:xfrm>
          <a:prstGeom prst="rect">
            <a:avLst/>
          </a:prstGeom>
        </p:spPr>
      </p:pic>
      <p:sp>
        <p:nvSpPr>
          <p:cNvPr id="81" name="Freeform: Shape 80">
            <a:extLst>
              <a:ext uri="{FF2B5EF4-FFF2-40B4-BE49-F238E27FC236}">
                <a16:creationId xmlns:a16="http://schemas.microsoft.com/office/drawing/2014/main" id="{211318F1-FBCD-4BCA-BE28-6BA4EB35573D}"/>
              </a:ext>
              <a:ext uri="{C183D7F6-B498-43B3-948B-1728B52AA6E4}">
                <adec:decorative xmlns:adec="http://schemas.microsoft.com/office/drawing/2017/decorative" val="1"/>
              </a:ext>
            </a:extLst>
          </p:cNvPr>
          <p:cNvSpPr/>
          <p:nvPr/>
        </p:nvSpPr>
        <p:spPr bwMode="auto">
          <a:xfrm flipH="1">
            <a:off x="247782" y="0"/>
            <a:ext cx="8948725" cy="6858000"/>
          </a:xfrm>
          <a:custGeom>
            <a:avLst/>
            <a:gdLst>
              <a:gd name="connsiteX0" fmla="*/ 6858000 w 8948725"/>
              <a:gd name="connsiteY0" fmla="*/ 0 h 6858000"/>
              <a:gd name="connsiteX1" fmla="*/ 8948725 w 8948725"/>
              <a:gd name="connsiteY1" fmla="*/ 0 h 6858000"/>
              <a:gd name="connsiteX2" fmla="*/ 8948725 w 8948725"/>
              <a:gd name="connsiteY2" fmla="*/ 6858000 h 6858000"/>
              <a:gd name="connsiteX3" fmla="*/ 0 w 8948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48725" h="6858000">
                <a:moveTo>
                  <a:pt x="6858000" y="0"/>
                </a:moveTo>
                <a:lnTo>
                  <a:pt x="8948725" y="0"/>
                </a:lnTo>
                <a:lnTo>
                  <a:pt x="8948725" y="6858000"/>
                </a:lnTo>
                <a:lnTo>
                  <a:pt x="0" y="6858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0304EE73-5D75-4C2C-82B5-6F9CB9211650}"/>
              </a:ext>
              <a:ext uri="{C183D7F6-B498-43B3-948B-1728B52AA6E4}">
                <adec:decorative xmlns:adec="http://schemas.microsoft.com/office/drawing/2017/decorative" val="1"/>
              </a:ext>
            </a:extLst>
          </p:cNvPr>
          <p:cNvGrpSpPr/>
          <p:nvPr/>
        </p:nvGrpSpPr>
        <p:grpSpPr>
          <a:xfrm>
            <a:off x="499775" y="1362049"/>
            <a:ext cx="5070783" cy="1734326"/>
            <a:chOff x="499775" y="1362049"/>
            <a:chExt cx="5070783" cy="1734326"/>
          </a:xfrm>
        </p:grpSpPr>
        <p:sp>
          <p:nvSpPr>
            <p:cNvPr id="46" name="Rectangle 45">
              <a:extLst>
                <a:ext uri="{FF2B5EF4-FFF2-40B4-BE49-F238E27FC236}">
                  <a16:creationId xmlns:a16="http://schemas.microsoft.com/office/drawing/2014/main" id="{2F21BE18-1589-4ADB-8CFA-FC00232F7EB9}"/>
                </a:ext>
              </a:extLst>
            </p:cNvPr>
            <p:cNvSpPr/>
            <p:nvPr/>
          </p:nvSpPr>
          <p:spPr bwMode="auto">
            <a:xfrm flipH="1">
              <a:off x="499775" y="2121749"/>
              <a:ext cx="3895940"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a:rPr>
                <a:t>CONNECT</a:t>
              </a:r>
            </a:p>
            <a:p>
              <a:pPr algn="r">
                <a:spcAft>
                  <a:spcPts val="400"/>
                </a:spcAft>
              </a:pPr>
              <a:r>
                <a:rPr lang="en-US" sz="1800" dirty="0">
                  <a:solidFill>
                    <a:schemeClr val="tx1"/>
                  </a:solidFill>
                  <a:cs typeface="Segoe UI Semilight"/>
                </a:rPr>
                <a:t>to data &amp; systems you’re already using, and create the data you need</a:t>
              </a:r>
            </a:p>
          </p:txBody>
        </p:sp>
        <p:pic>
          <p:nvPicPr>
            <p:cNvPr id="12" name="Picture 11">
              <a:extLst>
                <a:ext uri="{FF2B5EF4-FFF2-40B4-BE49-F238E27FC236}">
                  <a16:creationId xmlns:a16="http://schemas.microsoft.com/office/drawing/2014/main" id="{A4C2839A-25F8-4AA8-B70E-CB1D5309A757}"/>
                </a:ext>
              </a:extLst>
            </p:cNvPr>
            <p:cNvPicPr>
              <a:picLocks noChangeAspect="1"/>
            </p:cNvPicPr>
            <p:nvPr/>
          </p:nvPicPr>
          <p:blipFill>
            <a:blip r:embed="rId4"/>
            <a:stretch>
              <a:fillRect/>
            </a:stretch>
          </p:blipFill>
          <p:spPr>
            <a:xfrm>
              <a:off x="4872566" y="1362049"/>
              <a:ext cx="697992" cy="478536"/>
            </a:xfrm>
            <a:prstGeom prst="rect">
              <a:avLst/>
            </a:prstGeom>
          </p:spPr>
        </p:pic>
      </p:grpSp>
      <p:grpSp>
        <p:nvGrpSpPr>
          <p:cNvPr id="14" name="Group 13">
            <a:extLst>
              <a:ext uri="{FF2B5EF4-FFF2-40B4-BE49-F238E27FC236}">
                <a16:creationId xmlns:a16="http://schemas.microsoft.com/office/drawing/2014/main" id="{55545DD7-F42F-4A71-A8CA-C8B13408CE70}"/>
              </a:ext>
              <a:ext uri="{C183D7F6-B498-43B3-948B-1728B52AA6E4}">
                <adec:decorative xmlns:adec="http://schemas.microsoft.com/office/drawing/2017/decorative" val="1"/>
              </a:ext>
            </a:extLst>
          </p:cNvPr>
          <p:cNvGrpSpPr/>
          <p:nvPr/>
        </p:nvGrpSpPr>
        <p:grpSpPr>
          <a:xfrm>
            <a:off x="927198" y="2577477"/>
            <a:ext cx="5697621" cy="1771148"/>
            <a:chOff x="927198" y="2577477"/>
            <a:chExt cx="5697621" cy="1771148"/>
          </a:xfrm>
        </p:grpSpPr>
        <p:sp>
          <p:nvSpPr>
            <p:cNvPr id="52" name="Rectangle 51">
              <a:extLst>
                <a:ext uri="{FF2B5EF4-FFF2-40B4-BE49-F238E27FC236}">
                  <a16:creationId xmlns:a16="http://schemas.microsoft.com/office/drawing/2014/main" id="{9E6A6631-F275-4104-B00C-33FFD3CC0860}"/>
                </a:ext>
              </a:extLst>
            </p:cNvPr>
            <p:cNvSpPr/>
            <p:nvPr/>
          </p:nvSpPr>
          <p:spPr bwMode="auto">
            <a:xfrm flipH="1">
              <a:off x="927198" y="3373999"/>
              <a:ext cx="4671973"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CREATE</a:t>
              </a:r>
            </a:p>
            <a:p>
              <a:pPr algn="r">
                <a:spcAft>
                  <a:spcPts val="400"/>
                </a:spcAft>
              </a:pPr>
              <a:r>
                <a:rPr lang="en-US" sz="1800" dirty="0">
                  <a:solidFill>
                    <a:schemeClr val="tx1"/>
                  </a:solidFill>
                  <a:cs typeface="Segoe UI Semilight"/>
                </a:rPr>
                <a:t>workflows using triggers &amp; actions without code or scripts</a:t>
              </a:r>
            </a:p>
          </p:txBody>
        </p:sp>
        <p:sp>
          <p:nvSpPr>
            <p:cNvPr id="56" name="Graphic 10" descr="icon of a hand with a plus sign">
              <a:extLst>
                <a:ext uri="{FF2B5EF4-FFF2-40B4-BE49-F238E27FC236}">
                  <a16:creationId xmlns:a16="http://schemas.microsoft.com/office/drawing/2014/main" id="{64056E6F-A792-4C26-AB19-347ED9E63F43}"/>
                </a:ext>
              </a:extLst>
            </p:cNvPr>
            <p:cNvSpPr/>
            <p:nvPr/>
          </p:nvSpPr>
          <p:spPr>
            <a:xfrm>
              <a:off x="6203717" y="2577477"/>
              <a:ext cx="421102" cy="421102"/>
            </a:xfrm>
            <a:custGeom>
              <a:avLst/>
              <a:gdLst>
                <a:gd name="connsiteX0" fmla="*/ 64341 w 266700"/>
                <a:gd name="connsiteY0" fmla="*/ 201073 h 266700"/>
                <a:gd name="connsiteX1" fmla="*/ 186452 w 266700"/>
                <a:gd name="connsiteY1" fmla="*/ 201073 h 266700"/>
                <a:gd name="connsiteX2" fmla="*/ 228648 w 266700"/>
                <a:gd name="connsiteY2" fmla="*/ 162973 h 266700"/>
                <a:gd name="connsiteX3" fmla="*/ 273034 w 266700"/>
                <a:gd name="connsiteY3" fmla="*/ 167449 h 266700"/>
                <a:gd name="connsiteX4" fmla="*/ 201978 w 266700"/>
                <a:gd name="connsiteY4" fmla="*/ 236887 h 266700"/>
                <a:gd name="connsiteX5" fmla="*/ 79867 w 266700"/>
                <a:gd name="connsiteY5" fmla="*/ 266033 h 266700"/>
                <a:gd name="connsiteX6" fmla="*/ 13287 w 266700"/>
                <a:gd name="connsiteY6" fmla="*/ 259271 h 266700"/>
                <a:gd name="connsiteX7" fmla="*/ 13287 w 266700"/>
                <a:gd name="connsiteY7" fmla="*/ 198787 h 266700"/>
                <a:gd name="connsiteX8" fmla="*/ 53292 w 266700"/>
                <a:gd name="connsiteY8" fmla="*/ 162973 h 266700"/>
                <a:gd name="connsiteX9" fmla="*/ 148733 w 266700"/>
                <a:gd name="connsiteY9" fmla="*/ 162973 h 266700"/>
                <a:gd name="connsiteX10" fmla="*/ 122063 w 266700"/>
                <a:gd name="connsiteY10" fmla="*/ 201073 h 266700"/>
                <a:gd name="connsiteX11" fmla="*/ 184737 w 266700"/>
                <a:gd name="connsiteY11" fmla="*/ 0 h 266700"/>
                <a:gd name="connsiteX12" fmla="*/ 184737 w 266700"/>
                <a:gd name="connsiteY12" fmla="*/ 117634 h 266700"/>
                <a:gd name="connsiteX13" fmla="*/ 243507 w 266700"/>
                <a:gd name="connsiteY13" fmla="*/ 58865 h 266700"/>
                <a:gd name="connsiteX14" fmla="*/ 125968 w 266700"/>
                <a:gd name="connsiteY14" fmla="*/ 5886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00" h="266700">
                  <a:moveTo>
                    <a:pt x="64341" y="201073"/>
                  </a:moveTo>
                  <a:cubicBezTo>
                    <a:pt x="186452" y="201073"/>
                    <a:pt x="186452" y="201073"/>
                    <a:pt x="186452" y="201073"/>
                  </a:cubicBezTo>
                  <a:cubicBezTo>
                    <a:pt x="186452" y="201073"/>
                    <a:pt x="206454" y="183166"/>
                    <a:pt x="228648" y="162973"/>
                  </a:cubicBezTo>
                  <a:cubicBezTo>
                    <a:pt x="248650" y="142780"/>
                    <a:pt x="273034" y="167449"/>
                    <a:pt x="273034" y="167449"/>
                  </a:cubicBezTo>
                  <a:cubicBezTo>
                    <a:pt x="201978" y="236887"/>
                    <a:pt x="201978" y="236887"/>
                    <a:pt x="201978" y="236887"/>
                  </a:cubicBezTo>
                  <a:cubicBezTo>
                    <a:pt x="201978" y="236887"/>
                    <a:pt x="82153" y="266033"/>
                    <a:pt x="79867" y="266033"/>
                  </a:cubicBezTo>
                  <a:cubicBezTo>
                    <a:pt x="62151" y="272796"/>
                    <a:pt x="31004" y="277273"/>
                    <a:pt x="13287" y="259271"/>
                  </a:cubicBezTo>
                  <a:cubicBezTo>
                    <a:pt x="-4429" y="243554"/>
                    <a:pt x="-4429" y="214503"/>
                    <a:pt x="13287" y="198787"/>
                  </a:cubicBezTo>
                  <a:cubicBezTo>
                    <a:pt x="53292" y="162973"/>
                    <a:pt x="53292" y="162973"/>
                    <a:pt x="53292" y="162973"/>
                  </a:cubicBezTo>
                  <a:cubicBezTo>
                    <a:pt x="148733" y="162973"/>
                    <a:pt x="148733" y="162973"/>
                    <a:pt x="148733" y="162973"/>
                  </a:cubicBezTo>
                  <a:cubicBezTo>
                    <a:pt x="148733" y="189833"/>
                    <a:pt x="122063" y="201073"/>
                    <a:pt x="122063" y="201073"/>
                  </a:cubicBezTo>
                  <a:moveTo>
                    <a:pt x="184737" y="0"/>
                  </a:moveTo>
                  <a:lnTo>
                    <a:pt x="184737" y="117634"/>
                  </a:lnTo>
                  <a:moveTo>
                    <a:pt x="243507" y="58865"/>
                  </a:moveTo>
                  <a:lnTo>
                    <a:pt x="125968" y="58865"/>
                  </a:lnTo>
                </a:path>
              </a:pathLst>
            </a:custGeom>
            <a:noFill/>
            <a:ln w="12700" cap="sq">
              <a:solidFill>
                <a:schemeClr val="tx2"/>
              </a:solid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F9CA7EFA-A1CD-4622-9D7F-7C67F76C883B}"/>
              </a:ext>
              <a:ext uri="{C183D7F6-B498-43B3-948B-1728B52AA6E4}">
                <adec:decorative xmlns:adec="http://schemas.microsoft.com/office/drawing/2017/decorative" val="1"/>
              </a:ext>
            </a:extLst>
          </p:cNvPr>
          <p:cNvGrpSpPr/>
          <p:nvPr/>
        </p:nvGrpSpPr>
        <p:grpSpPr>
          <a:xfrm>
            <a:off x="4217703" y="3665916"/>
            <a:ext cx="3676163" cy="1611518"/>
            <a:chOff x="4217703" y="3665916"/>
            <a:chExt cx="3676163" cy="1611518"/>
          </a:xfrm>
        </p:grpSpPr>
        <p:sp>
          <p:nvSpPr>
            <p:cNvPr id="53" name="Rectangle 52">
              <a:extLst>
                <a:ext uri="{FF2B5EF4-FFF2-40B4-BE49-F238E27FC236}">
                  <a16:creationId xmlns:a16="http://schemas.microsoft.com/office/drawing/2014/main" id="{174C12C4-FC02-479D-9BF8-EB92D5849827}"/>
                </a:ext>
              </a:extLst>
            </p:cNvPr>
            <p:cNvSpPr/>
            <p:nvPr/>
          </p:nvSpPr>
          <p:spPr bwMode="auto">
            <a:xfrm flipH="1">
              <a:off x="4217703" y="4579807"/>
              <a:ext cx="2549224"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EDIT</a:t>
              </a:r>
            </a:p>
            <a:p>
              <a:pPr algn="r">
                <a:spcAft>
                  <a:spcPts val="400"/>
                </a:spcAft>
              </a:pPr>
              <a:r>
                <a:rPr lang="en-US" sz="1800" dirty="0">
                  <a:solidFill>
                    <a:schemeClr val="tx1"/>
                  </a:solidFill>
                  <a:cs typeface="Segoe UI Semilight"/>
                </a:rPr>
                <a:t>flows on web and mobile</a:t>
              </a:r>
            </a:p>
          </p:txBody>
        </p:sp>
        <p:pic>
          <p:nvPicPr>
            <p:cNvPr id="8" name="Picture 7" descr="icon of a paper plane inside arrows in a circular motion">
              <a:extLst>
                <a:ext uri="{FF2B5EF4-FFF2-40B4-BE49-F238E27FC236}">
                  <a16:creationId xmlns:a16="http://schemas.microsoft.com/office/drawing/2014/main" id="{5FA3F142-8D57-4D50-AFAA-D0B08116EBF9}"/>
                </a:ext>
              </a:extLst>
            </p:cNvPr>
            <p:cNvPicPr>
              <a:picLocks noChangeAspect="1"/>
            </p:cNvPicPr>
            <p:nvPr/>
          </p:nvPicPr>
          <p:blipFill>
            <a:blip r:embed="rId5"/>
            <a:stretch>
              <a:fillRect/>
            </a:stretch>
          </p:blipFill>
          <p:spPr>
            <a:xfrm>
              <a:off x="7343702" y="3665916"/>
              <a:ext cx="550164" cy="632460"/>
            </a:xfrm>
            <a:prstGeom prst="rect">
              <a:avLst/>
            </a:prstGeom>
          </p:spPr>
        </p:pic>
      </p:grpSp>
      <p:grpSp>
        <p:nvGrpSpPr>
          <p:cNvPr id="17" name="Group 16">
            <a:extLst>
              <a:ext uri="{FF2B5EF4-FFF2-40B4-BE49-F238E27FC236}">
                <a16:creationId xmlns:a16="http://schemas.microsoft.com/office/drawing/2014/main" id="{637CB756-7710-43D5-A77F-7695A9366D77}"/>
              </a:ext>
              <a:ext uri="{C183D7F6-B498-43B3-948B-1728B52AA6E4}">
                <adec:decorative xmlns:adec="http://schemas.microsoft.com/office/drawing/2017/decorative" val="1"/>
              </a:ext>
            </a:extLst>
          </p:cNvPr>
          <p:cNvGrpSpPr/>
          <p:nvPr/>
        </p:nvGrpSpPr>
        <p:grpSpPr>
          <a:xfrm>
            <a:off x="3358183" y="4946051"/>
            <a:ext cx="5704925" cy="1514573"/>
            <a:chOff x="3358183" y="4946051"/>
            <a:chExt cx="5704925" cy="1514573"/>
          </a:xfrm>
        </p:grpSpPr>
        <p:sp>
          <p:nvSpPr>
            <p:cNvPr id="54" name="Rectangle 53">
              <a:extLst>
                <a:ext uri="{FF2B5EF4-FFF2-40B4-BE49-F238E27FC236}">
                  <a16:creationId xmlns:a16="http://schemas.microsoft.com/office/drawing/2014/main" id="{365D1680-B881-46C0-ACFE-E17CF9232851}"/>
                </a:ext>
              </a:extLst>
            </p:cNvPr>
            <p:cNvSpPr/>
            <p:nvPr/>
          </p:nvSpPr>
          <p:spPr bwMode="auto">
            <a:xfrm flipH="1">
              <a:off x="3358183" y="5762997"/>
              <a:ext cx="4628511"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APPROVE</a:t>
              </a:r>
            </a:p>
            <a:p>
              <a:pPr algn="r">
                <a:spcAft>
                  <a:spcPts val="400"/>
                </a:spcAft>
              </a:pPr>
              <a:r>
                <a:rPr lang="en-US" sz="1800" dirty="0">
                  <a:solidFill>
                    <a:schemeClr val="tx1"/>
                  </a:solidFill>
                  <a:cs typeface="Segoe UI Semilight"/>
                </a:rPr>
                <a:t>requests or manage them on web and mobile</a:t>
              </a:r>
            </a:p>
          </p:txBody>
        </p:sp>
        <p:sp>
          <p:nvSpPr>
            <p:cNvPr id="57" name="hand_3" title="Icon of a hand giving a thumbs-up">
              <a:extLst>
                <a:ext uri="{FF2B5EF4-FFF2-40B4-BE49-F238E27FC236}">
                  <a16:creationId xmlns:a16="http://schemas.microsoft.com/office/drawing/2014/main" id="{F4B93160-7BDA-4DC8-9215-253B4E5DFE6E}"/>
                </a:ext>
              </a:extLst>
            </p:cNvPr>
            <p:cNvSpPr>
              <a:spLocks noChangeAspect="1"/>
            </p:cNvSpPr>
            <p:nvPr/>
          </p:nvSpPr>
          <p:spPr bwMode="auto">
            <a:xfrm>
              <a:off x="8555784" y="4946051"/>
              <a:ext cx="507324" cy="4443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Rectangle 18">
            <a:extLst>
              <a:ext uri="{FF2B5EF4-FFF2-40B4-BE49-F238E27FC236}">
                <a16:creationId xmlns:a16="http://schemas.microsoft.com/office/drawing/2014/main" id="{E74E205B-86F1-4AEC-975B-FCDC838E00D1}"/>
              </a:ext>
              <a:ext uri="{C183D7F6-B498-43B3-948B-1728B52AA6E4}">
                <adec:decorative xmlns:adec="http://schemas.microsoft.com/office/drawing/2017/decorative" val="1"/>
              </a:ext>
            </a:extLst>
          </p:cNvPr>
          <p:cNvSpPr/>
          <p:nvPr/>
        </p:nvSpPr>
        <p:spPr bwMode="auto">
          <a:xfrm flipH="1">
            <a:off x="-292333" y="0"/>
            <a:ext cx="54011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88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55995" y="1915828"/>
            <a:ext cx="3893115" cy="1477328"/>
          </a:xfrm>
        </p:spPr>
        <p:txBody>
          <a:bodyPr/>
          <a:lstStyle/>
          <a:p>
            <a:r>
              <a:rPr lang="en-US" dirty="0">
                <a:solidFill>
                  <a:schemeClr val="tx2"/>
                </a:solidFill>
              </a:rPr>
              <a:t>Get started with a growing library of templates</a:t>
            </a:r>
          </a:p>
        </p:txBody>
      </p:sp>
      <p:sp>
        <p:nvSpPr>
          <p:cNvPr id="22" name="Title 1">
            <a:extLst>
              <a:ext uri="{FF2B5EF4-FFF2-40B4-BE49-F238E27FC236}">
                <a16:creationId xmlns:a16="http://schemas.microsoft.com/office/drawing/2014/main" id="{18CBEDCD-3EF6-43B1-A1D4-003A8E07C652}"/>
              </a:ext>
            </a:extLst>
          </p:cNvPr>
          <p:cNvSpPr txBox="1">
            <a:spLocks/>
          </p:cNvSpPr>
          <p:nvPr/>
        </p:nvSpPr>
        <p:spPr>
          <a:xfrm flipH="1">
            <a:off x="449263" y="3504489"/>
            <a:ext cx="5014490" cy="147732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400" spc="0" dirty="0">
                <a:latin typeface="+mn-lt"/>
              </a:rPr>
              <a:t>Jumpstart flows using over 100+ templates for common scenarios</a:t>
            </a:r>
          </a:p>
          <a:p>
            <a:pPr>
              <a:lnSpc>
                <a:spcPct val="100000"/>
              </a:lnSpc>
            </a:pPr>
            <a:r>
              <a:rPr lang="en-US" sz="2400" spc="0" dirty="0">
                <a:latin typeface="+mn-lt"/>
              </a:rPr>
              <a:t>Connect services you're already using in more meaningful ways</a:t>
            </a:r>
          </a:p>
        </p:txBody>
      </p:sp>
      <p:sp>
        <p:nvSpPr>
          <p:cNvPr id="19" name="Freeform: Shape 18">
            <a:extLst>
              <a:ext uri="{FF2B5EF4-FFF2-40B4-BE49-F238E27FC236}">
                <a16:creationId xmlns:a16="http://schemas.microsoft.com/office/drawing/2014/main" id="{FCAA71AF-E05E-4553-9F8B-E1A46A9A28DD}"/>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EE0379A-A8C0-4573-ACB4-FF32227F5286}"/>
              </a:ext>
              <a:ext uri="{C183D7F6-B498-43B3-948B-1728B52AA6E4}">
                <adec:decorative xmlns:adec="http://schemas.microsoft.com/office/drawing/2017/decorative" val="1"/>
              </a:ext>
            </a:extLst>
          </p:cNvPr>
          <p:cNvSpPr/>
          <p:nvPr/>
        </p:nvSpPr>
        <p:spPr bwMode="auto">
          <a:xfrm flipH="1">
            <a:off x="4308371" y="1"/>
            <a:ext cx="7883629" cy="6858000"/>
          </a:xfrm>
          <a:custGeom>
            <a:avLst/>
            <a:gdLst>
              <a:gd name="connsiteX0" fmla="*/ 0 w 7883629"/>
              <a:gd name="connsiteY0" fmla="*/ 0 h 6858000"/>
              <a:gd name="connsiteX1" fmla="*/ 7124702 w 7883629"/>
              <a:gd name="connsiteY1" fmla="*/ 0 h 6858000"/>
              <a:gd name="connsiteX2" fmla="*/ 7883629 w 7883629"/>
              <a:gd name="connsiteY2" fmla="*/ 758927 h 6858000"/>
              <a:gd name="connsiteX3" fmla="*/ 1784556 w 7883629"/>
              <a:gd name="connsiteY3" fmla="*/ 6858000 h 6858000"/>
              <a:gd name="connsiteX4" fmla="*/ 1234916 w 7883629"/>
              <a:gd name="connsiteY4" fmla="*/ 6858000 h 6858000"/>
              <a:gd name="connsiteX5" fmla="*/ 0 w 7883629"/>
              <a:gd name="connsiteY5" fmla="*/ 56230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3629" h="6858000">
                <a:moveTo>
                  <a:pt x="0" y="0"/>
                </a:moveTo>
                <a:lnTo>
                  <a:pt x="7124702" y="0"/>
                </a:lnTo>
                <a:lnTo>
                  <a:pt x="7883629" y="758927"/>
                </a:lnTo>
                <a:lnTo>
                  <a:pt x="1784556" y="6858000"/>
                </a:lnTo>
                <a:lnTo>
                  <a:pt x="1234916" y="6858000"/>
                </a:lnTo>
                <a:lnTo>
                  <a:pt x="0" y="562308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24AC883F-DE80-4A11-A69D-33D54594924F}"/>
              </a:ext>
              <a:ext uri="{C183D7F6-B498-43B3-948B-1728B52AA6E4}">
                <adec:decorative xmlns:adec="http://schemas.microsoft.com/office/drawing/2017/decorative" val="1"/>
              </a:ext>
            </a:extLst>
          </p:cNvPr>
          <p:cNvSpPr/>
          <p:nvPr/>
        </p:nvSpPr>
        <p:spPr bwMode="auto">
          <a:xfrm flipH="1">
            <a:off x="8382173" y="3796916"/>
            <a:ext cx="3809827" cy="3061084"/>
          </a:xfrm>
          <a:custGeom>
            <a:avLst/>
            <a:gdLst>
              <a:gd name="connsiteX0" fmla="*/ 748743 w 3809827"/>
              <a:gd name="connsiteY0" fmla="*/ 0 h 3061084"/>
              <a:gd name="connsiteX1" fmla="*/ 3809827 w 3809827"/>
              <a:gd name="connsiteY1" fmla="*/ 3061084 h 3061084"/>
              <a:gd name="connsiteX2" fmla="*/ 0 w 3809827"/>
              <a:gd name="connsiteY2" fmla="*/ 3061084 h 3061084"/>
              <a:gd name="connsiteX3" fmla="*/ 0 w 3809827"/>
              <a:gd name="connsiteY3" fmla="*/ 748743 h 3061084"/>
            </a:gdLst>
            <a:ahLst/>
            <a:cxnLst>
              <a:cxn ang="0">
                <a:pos x="connsiteX0" y="connsiteY0"/>
              </a:cxn>
              <a:cxn ang="0">
                <a:pos x="connsiteX1" y="connsiteY1"/>
              </a:cxn>
              <a:cxn ang="0">
                <a:pos x="connsiteX2" y="connsiteY2"/>
              </a:cxn>
              <a:cxn ang="0">
                <a:pos x="connsiteX3" y="connsiteY3"/>
              </a:cxn>
            </a:cxnLst>
            <a:rect l="l" t="t" r="r" b="b"/>
            <a:pathLst>
              <a:path w="3809827" h="3061084">
                <a:moveTo>
                  <a:pt x="748743" y="0"/>
                </a:moveTo>
                <a:lnTo>
                  <a:pt x="3809827" y="3061084"/>
                </a:lnTo>
                <a:lnTo>
                  <a:pt x="0" y="3061084"/>
                </a:lnTo>
                <a:lnTo>
                  <a:pt x="0" y="74874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Freeform: Shape 24">
            <a:extLst>
              <a:ext uri="{FF2B5EF4-FFF2-40B4-BE49-F238E27FC236}">
                <a16:creationId xmlns:a16="http://schemas.microsoft.com/office/drawing/2014/main" id="{F6EBC66C-9644-434E-A3F8-A3DBF5A1E1BA}"/>
              </a:ext>
              <a:ext uri="{C183D7F6-B498-43B3-948B-1728B52AA6E4}">
                <adec:decorative xmlns:adec="http://schemas.microsoft.com/office/drawing/2017/decorative" val="1"/>
              </a:ext>
            </a:extLst>
          </p:cNvPr>
          <p:cNvSpPr/>
          <p:nvPr/>
        </p:nvSpPr>
        <p:spPr bwMode="auto">
          <a:xfrm rot="18900000" flipH="1">
            <a:off x="5430109" y="-808017"/>
            <a:ext cx="616621" cy="367731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3002CEEA-89F2-4AA1-9EF7-E878A7D7A4CE}"/>
              </a:ext>
              <a:ext uri="{C183D7F6-B498-43B3-948B-1728B52AA6E4}">
                <adec:decorative xmlns:adec="http://schemas.microsoft.com/office/drawing/2017/decorative" val="1"/>
              </a:ext>
            </a:extLst>
          </p:cNvPr>
          <p:cNvSpPr/>
          <p:nvPr/>
        </p:nvSpPr>
        <p:spPr bwMode="auto">
          <a:xfrm rot="18900000" flipH="1">
            <a:off x="10758723" y="-845860"/>
            <a:ext cx="689424" cy="411148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screenshot of flow homepage with magnifier icon over it">
            <a:extLst>
              <a:ext uri="{FF2B5EF4-FFF2-40B4-BE49-F238E27FC236}">
                <a16:creationId xmlns:a16="http://schemas.microsoft.com/office/drawing/2014/main" id="{C02FFCC0-611C-4FFB-811C-AF5FEF4EB624}"/>
              </a:ext>
            </a:extLst>
          </p:cNvPr>
          <p:cNvGrpSpPr/>
          <p:nvPr/>
        </p:nvGrpSpPr>
        <p:grpSpPr>
          <a:xfrm>
            <a:off x="6211159" y="2560983"/>
            <a:ext cx="5463434" cy="4043566"/>
            <a:chOff x="6843674" y="2645226"/>
            <a:chExt cx="4929052" cy="3648062"/>
          </a:xfrm>
        </p:grpSpPr>
        <p:pic>
          <p:nvPicPr>
            <p:cNvPr id="10" name="Picture 9">
              <a:extLst>
                <a:ext uri="{FF2B5EF4-FFF2-40B4-BE49-F238E27FC236}">
                  <a16:creationId xmlns:a16="http://schemas.microsoft.com/office/drawing/2014/main" id="{923E8E54-FBE7-42A1-98EE-BA4B5C9F31A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843674" y="2645226"/>
              <a:ext cx="4929052" cy="3435551"/>
            </a:xfrm>
            <a:prstGeom prst="rect">
              <a:avLst/>
            </a:prstGeom>
            <a:effectLst/>
          </p:spPr>
        </p:pic>
        <p:pic>
          <p:nvPicPr>
            <p:cNvPr id="3" name="Picture 2">
              <a:extLst>
                <a:ext uri="{FF2B5EF4-FFF2-40B4-BE49-F238E27FC236}">
                  <a16:creationId xmlns:a16="http://schemas.microsoft.com/office/drawing/2014/main" id="{E06C4368-F99F-4B29-9B81-984844ABBEA2}"/>
                </a:ext>
              </a:extLst>
            </p:cNvPr>
            <p:cNvPicPr>
              <a:picLocks noChangeAspect="1"/>
            </p:cNvPicPr>
            <p:nvPr/>
          </p:nvPicPr>
          <p:blipFill rotWithShape="1">
            <a:blip r:embed="rId4"/>
            <a:srcRect l="-4659" t="-1370" r="13099" b="1370"/>
            <a:stretch/>
          </p:blipFill>
          <p:spPr>
            <a:xfrm>
              <a:off x="6843674" y="2956010"/>
              <a:ext cx="4722016" cy="3022736"/>
            </a:xfrm>
            <a:prstGeom prst="rect">
              <a:avLst/>
            </a:prstGeom>
          </p:spPr>
        </p:pic>
        <p:pic>
          <p:nvPicPr>
            <p:cNvPr id="8" name="Picture 7">
              <a:extLst>
                <a:ext uri="{FF2B5EF4-FFF2-40B4-BE49-F238E27FC236}">
                  <a16:creationId xmlns:a16="http://schemas.microsoft.com/office/drawing/2014/main" id="{DE6083CF-C5A6-454B-BE13-9F1211D80DB3}"/>
                </a:ext>
                <a:ext uri="{C183D7F6-B498-43B3-948B-1728B52AA6E4}">
                  <adec:decorative xmlns:adec="http://schemas.microsoft.com/office/drawing/2017/decorative" val="1"/>
                </a:ext>
              </a:extLst>
            </p:cNvPr>
            <p:cNvPicPr>
              <a:picLocks noChangeAspect="1"/>
            </p:cNvPicPr>
            <p:nvPr/>
          </p:nvPicPr>
          <p:blipFill rotWithShape="1">
            <a:blip r:embed="rId5"/>
            <a:srcRect l="11825" t="6796" r="5145" b="3506"/>
            <a:stretch/>
          </p:blipFill>
          <p:spPr>
            <a:xfrm>
              <a:off x="7651407" y="4254248"/>
              <a:ext cx="1598895" cy="1586643"/>
            </a:xfrm>
            <a:prstGeom prst="rect">
              <a:avLst/>
            </a:prstGeom>
          </p:spPr>
        </p:pic>
        <p:sp>
          <p:nvSpPr>
            <p:cNvPr id="24" name="Graphic 22">
              <a:extLst>
                <a:ext uri="{FF2B5EF4-FFF2-40B4-BE49-F238E27FC236}">
                  <a16:creationId xmlns:a16="http://schemas.microsoft.com/office/drawing/2014/main" id="{E88CE2DC-A8BD-43FD-A1CF-F76EC593472D}"/>
                </a:ext>
                <a:ext uri="{C183D7F6-B498-43B3-948B-1728B52AA6E4}">
                  <adec:decorative xmlns:adec="http://schemas.microsoft.com/office/drawing/2017/decorative" val="1"/>
                </a:ext>
              </a:extLst>
            </p:cNvPr>
            <p:cNvSpPr/>
            <p:nvPr/>
          </p:nvSpPr>
          <p:spPr>
            <a:xfrm>
              <a:off x="7776725" y="3988100"/>
              <a:ext cx="2236731" cy="2305188"/>
            </a:xfrm>
            <a:custGeom>
              <a:avLst/>
              <a:gdLst>
                <a:gd name="connsiteX0" fmla="*/ 3788864 w 3843060"/>
                <a:gd name="connsiteY0" fmla="*/ 3301057 h 3843021"/>
                <a:gd name="connsiteX1" fmla="*/ 3172989 w 3843060"/>
                <a:gd name="connsiteY1" fmla="*/ 2685188 h 3843021"/>
                <a:gd name="connsiteX2" fmla="*/ 2867515 w 3843060"/>
                <a:gd name="connsiteY2" fmla="*/ 2591576 h 3843021"/>
                <a:gd name="connsiteX3" fmla="*/ 2650727 w 3843060"/>
                <a:gd name="connsiteY3" fmla="*/ 2374790 h 3843021"/>
                <a:gd name="connsiteX4" fmla="*/ 2956200 w 3843060"/>
                <a:gd name="connsiteY4" fmla="*/ 1478085 h 3843021"/>
                <a:gd name="connsiteX5" fmla="*/ 1478100 w 3843060"/>
                <a:gd name="connsiteY5" fmla="*/ 0 h 3843021"/>
                <a:gd name="connsiteX6" fmla="*/ 0 w 3843060"/>
                <a:gd name="connsiteY6" fmla="*/ 1478085 h 3843021"/>
                <a:gd name="connsiteX7" fmla="*/ 1478100 w 3843060"/>
                <a:gd name="connsiteY7" fmla="*/ 2956170 h 3843021"/>
                <a:gd name="connsiteX8" fmla="*/ 2374814 w 3843060"/>
                <a:gd name="connsiteY8" fmla="*/ 2650700 h 3843021"/>
                <a:gd name="connsiteX9" fmla="*/ 2591603 w 3843060"/>
                <a:gd name="connsiteY9" fmla="*/ 2867486 h 3843021"/>
                <a:gd name="connsiteX10" fmla="*/ 2685215 w 3843060"/>
                <a:gd name="connsiteY10" fmla="*/ 3172956 h 3843021"/>
                <a:gd name="connsiteX11" fmla="*/ 3301090 w 3843060"/>
                <a:gd name="connsiteY11" fmla="*/ 3788825 h 3843021"/>
                <a:gd name="connsiteX12" fmla="*/ 3547441 w 3843060"/>
                <a:gd name="connsiteY12" fmla="*/ 3892291 h 3843021"/>
                <a:gd name="connsiteX13" fmla="*/ 3793791 w 3843060"/>
                <a:gd name="connsiteY13" fmla="*/ 3788825 h 3843021"/>
                <a:gd name="connsiteX14" fmla="*/ 3788864 w 3843060"/>
                <a:gd name="connsiteY14" fmla="*/ 3301057 h 3843021"/>
                <a:gd name="connsiteX15" fmla="*/ 1473173 w 3843060"/>
                <a:gd name="connsiteY15" fmla="*/ 2655627 h 3843021"/>
                <a:gd name="connsiteX16" fmla="*/ 290693 w 3843060"/>
                <a:gd name="connsiteY16" fmla="*/ 1473158 h 3843021"/>
                <a:gd name="connsiteX17" fmla="*/ 1473173 w 3843060"/>
                <a:gd name="connsiteY17" fmla="*/ 290690 h 3843021"/>
                <a:gd name="connsiteX18" fmla="*/ 2655653 w 3843060"/>
                <a:gd name="connsiteY18" fmla="*/ 1473158 h 3843021"/>
                <a:gd name="connsiteX19" fmla="*/ 1473173 w 3843060"/>
                <a:gd name="connsiteY19" fmla="*/ 2655627 h 384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3060" h="3843021">
                  <a:moveTo>
                    <a:pt x="3788864" y="3301057"/>
                  </a:moveTo>
                  <a:lnTo>
                    <a:pt x="3172989" y="2685188"/>
                  </a:lnTo>
                  <a:cubicBezTo>
                    <a:pt x="3089230" y="2601430"/>
                    <a:pt x="2975909" y="2571868"/>
                    <a:pt x="2867515" y="2591576"/>
                  </a:cubicBezTo>
                  <a:lnTo>
                    <a:pt x="2650727" y="2374790"/>
                  </a:lnTo>
                  <a:cubicBezTo>
                    <a:pt x="2842880" y="2128443"/>
                    <a:pt x="2956200" y="1813118"/>
                    <a:pt x="2956200" y="1478085"/>
                  </a:cubicBezTo>
                  <a:cubicBezTo>
                    <a:pt x="2956200" y="665138"/>
                    <a:pt x="2291055" y="0"/>
                    <a:pt x="1478100" y="0"/>
                  </a:cubicBezTo>
                  <a:cubicBezTo>
                    <a:pt x="665145" y="0"/>
                    <a:pt x="0" y="665138"/>
                    <a:pt x="0" y="1478085"/>
                  </a:cubicBezTo>
                  <a:cubicBezTo>
                    <a:pt x="0" y="2291032"/>
                    <a:pt x="665145" y="2956170"/>
                    <a:pt x="1478100" y="2956170"/>
                  </a:cubicBezTo>
                  <a:cubicBezTo>
                    <a:pt x="1813136" y="2956170"/>
                    <a:pt x="2123537" y="2842851"/>
                    <a:pt x="2374814" y="2650700"/>
                  </a:cubicBezTo>
                  <a:lnTo>
                    <a:pt x="2591603" y="2867486"/>
                  </a:lnTo>
                  <a:cubicBezTo>
                    <a:pt x="2571894" y="2975878"/>
                    <a:pt x="2601457" y="3089198"/>
                    <a:pt x="2685215" y="3172956"/>
                  </a:cubicBezTo>
                  <a:lnTo>
                    <a:pt x="3301090" y="3788825"/>
                  </a:lnTo>
                  <a:cubicBezTo>
                    <a:pt x="3370069" y="3857803"/>
                    <a:pt x="3458755" y="3892291"/>
                    <a:pt x="3547441" y="3892291"/>
                  </a:cubicBezTo>
                  <a:cubicBezTo>
                    <a:pt x="3636127" y="3892291"/>
                    <a:pt x="3724812" y="3857803"/>
                    <a:pt x="3793791" y="3788825"/>
                  </a:cubicBezTo>
                  <a:cubicBezTo>
                    <a:pt x="3921892" y="3650870"/>
                    <a:pt x="3921892" y="3434085"/>
                    <a:pt x="3788864" y="3301057"/>
                  </a:cubicBezTo>
                  <a:close/>
                  <a:moveTo>
                    <a:pt x="1473173" y="2655627"/>
                  </a:moveTo>
                  <a:cubicBezTo>
                    <a:pt x="822809" y="2655627"/>
                    <a:pt x="290693" y="2123516"/>
                    <a:pt x="290693" y="1473158"/>
                  </a:cubicBezTo>
                  <a:cubicBezTo>
                    <a:pt x="290693" y="822801"/>
                    <a:pt x="822809" y="290690"/>
                    <a:pt x="1473173" y="290690"/>
                  </a:cubicBezTo>
                  <a:cubicBezTo>
                    <a:pt x="2123537" y="290690"/>
                    <a:pt x="2655653" y="822801"/>
                    <a:pt x="2655653" y="1473158"/>
                  </a:cubicBezTo>
                  <a:cubicBezTo>
                    <a:pt x="2655653" y="2123516"/>
                    <a:pt x="2123537" y="2655627"/>
                    <a:pt x="1473173" y="2655627"/>
                  </a:cubicBezTo>
                  <a:close/>
                </a:path>
              </a:pathLst>
            </a:custGeom>
            <a:solidFill>
              <a:srgbClr val="000000"/>
            </a:solidFill>
            <a:ln w="48617" cap="flat">
              <a:noFill/>
              <a:prstDash val="solid"/>
              <a:miter/>
            </a:ln>
          </p:spPr>
          <p:txBody>
            <a:bodyPr rtlCol="0" anchor="ctr"/>
            <a:lstStyle/>
            <a:p>
              <a:endParaRPr lang="en-US"/>
            </a:p>
          </p:txBody>
        </p:sp>
      </p:grpSp>
    </p:spTree>
    <p:extLst>
      <p:ext uri="{BB962C8B-B14F-4D97-AF65-F5344CB8AC3E}">
        <p14:creationId xmlns:p14="http://schemas.microsoft.com/office/powerpoint/2010/main" val="226206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6C5E-DFAB-4B49-9FD9-751B219870D1}"/>
              </a:ext>
            </a:extLst>
          </p:cNvPr>
          <p:cNvSpPr>
            <a:spLocks noGrp="1"/>
          </p:cNvSpPr>
          <p:nvPr>
            <p:ph type="title"/>
          </p:nvPr>
        </p:nvSpPr>
        <p:spPr>
          <a:xfrm>
            <a:off x="455995" y="620428"/>
            <a:ext cx="11306469" cy="492443"/>
          </a:xfrm>
        </p:spPr>
        <p:txBody>
          <a:bodyPr/>
          <a:lstStyle/>
          <a:p>
            <a:r>
              <a:rPr lang="en-IN" dirty="0"/>
              <a:t>Connectivity &amp; integration </a:t>
            </a:r>
          </a:p>
        </p:txBody>
      </p:sp>
      <p:sp>
        <p:nvSpPr>
          <p:cNvPr id="30" name="Freeform: Shape 29">
            <a:extLst>
              <a:ext uri="{FF2B5EF4-FFF2-40B4-BE49-F238E27FC236}">
                <a16:creationId xmlns:a16="http://schemas.microsoft.com/office/drawing/2014/main" id="{3AFC341A-ACE3-460A-9437-63C268466FC3}"/>
              </a:ext>
              <a:ext uri="{C183D7F6-B498-43B3-948B-1728B52AA6E4}">
                <adec:decorative xmlns:adec="http://schemas.microsoft.com/office/drawing/2017/decorative" val="1"/>
              </a:ext>
            </a:extLst>
          </p:cNvPr>
          <p:cNvSpPr/>
          <p:nvPr/>
        </p:nvSpPr>
        <p:spPr bwMode="auto">
          <a:xfrm>
            <a:off x="0" y="1439991"/>
            <a:ext cx="9596535" cy="5418009"/>
          </a:xfrm>
          <a:custGeom>
            <a:avLst/>
            <a:gdLst>
              <a:gd name="connsiteX0" fmla="*/ 0 w 9596535"/>
              <a:gd name="connsiteY0" fmla="*/ 0 h 5418009"/>
              <a:gd name="connsiteX1" fmla="*/ 130628 w 9596535"/>
              <a:gd name="connsiteY1" fmla="*/ 0 h 5418009"/>
              <a:gd name="connsiteX2" fmla="*/ 4047898 w 9596535"/>
              <a:gd name="connsiteY2" fmla="*/ 0 h 5418009"/>
              <a:gd name="connsiteX3" fmla="*/ 4178526 w 9596535"/>
              <a:gd name="connsiteY3" fmla="*/ 0 h 5418009"/>
              <a:gd name="connsiteX4" fmla="*/ 9596535 w 9596535"/>
              <a:gd name="connsiteY4" fmla="*/ 5418009 h 5418009"/>
              <a:gd name="connsiteX5" fmla="*/ 9465907 w 9596535"/>
              <a:gd name="connsiteY5" fmla="*/ 5418009 h 5418009"/>
              <a:gd name="connsiteX6" fmla="*/ 7987566 w 9596535"/>
              <a:gd name="connsiteY6" fmla="*/ 5418009 h 5418009"/>
              <a:gd name="connsiteX7" fmla="*/ 7856938 w 9596535"/>
              <a:gd name="connsiteY7" fmla="*/ 5418009 h 5418009"/>
              <a:gd name="connsiteX8" fmla="*/ 130628 w 9596535"/>
              <a:gd name="connsiteY8" fmla="*/ 5418009 h 5418009"/>
              <a:gd name="connsiteX9" fmla="*/ 0 w 9596535"/>
              <a:gd name="connsiteY9" fmla="*/ 5418009 h 5418009"/>
              <a:gd name="connsiteX0" fmla="*/ 0 w 9596535"/>
              <a:gd name="connsiteY0" fmla="*/ 0 h 5418009"/>
              <a:gd name="connsiteX1" fmla="*/ 130628 w 9596535"/>
              <a:gd name="connsiteY1" fmla="*/ 0 h 5418009"/>
              <a:gd name="connsiteX2" fmla="*/ 4178526 w 9596535"/>
              <a:gd name="connsiteY2" fmla="*/ 0 h 5418009"/>
              <a:gd name="connsiteX3" fmla="*/ 9596535 w 9596535"/>
              <a:gd name="connsiteY3" fmla="*/ 5418009 h 5418009"/>
              <a:gd name="connsiteX4" fmla="*/ 9465907 w 9596535"/>
              <a:gd name="connsiteY4" fmla="*/ 5418009 h 5418009"/>
              <a:gd name="connsiteX5" fmla="*/ 7987566 w 9596535"/>
              <a:gd name="connsiteY5" fmla="*/ 5418009 h 5418009"/>
              <a:gd name="connsiteX6" fmla="*/ 7856938 w 9596535"/>
              <a:gd name="connsiteY6" fmla="*/ 5418009 h 5418009"/>
              <a:gd name="connsiteX7" fmla="*/ 130628 w 9596535"/>
              <a:gd name="connsiteY7" fmla="*/ 5418009 h 5418009"/>
              <a:gd name="connsiteX8" fmla="*/ 0 w 9596535"/>
              <a:gd name="connsiteY8" fmla="*/ 5418009 h 5418009"/>
              <a:gd name="connsiteX9" fmla="*/ 0 w 9596535"/>
              <a:gd name="connsiteY9"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130628 w 9596535"/>
              <a:gd name="connsiteY6" fmla="*/ 5418009 h 5418009"/>
              <a:gd name="connsiteX7" fmla="*/ 0 w 9596535"/>
              <a:gd name="connsiteY7" fmla="*/ 5418009 h 5418009"/>
              <a:gd name="connsiteX8" fmla="*/ 0 w 9596535"/>
              <a:gd name="connsiteY8"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0 w 9596535"/>
              <a:gd name="connsiteY6" fmla="*/ 5418009 h 5418009"/>
              <a:gd name="connsiteX7" fmla="*/ 0 w 9596535"/>
              <a:gd name="connsiteY7"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856938 w 9596535"/>
              <a:gd name="connsiteY4" fmla="*/ 5418009 h 5418009"/>
              <a:gd name="connsiteX5" fmla="*/ 0 w 9596535"/>
              <a:gd name="connsiteY5" fmla="*/ 5418009 h 5418009"/>
              <a:gd name="connsiteX6" fmla="*/ 0 w 9596535"/>
              <a:gd name="connsiteY6"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0 w 9596535"/>
              <a:gd name="connsiteY4" fmla="*/ 5418009 h 5418009"/>
              <a:gd name="connsiteX5" fmla="*/ 0 w 9596535"/>
              <a:gd name="connsiteY5" fmla="*/ 0 h 5418009"/>
              <a:gd name="connsiteX0" fmla="*/ 0 w 9596535"/>
              <a:gd name="connsiteY0" fmla="*/ 0 h 5418009"/>
              <a:gd name="connsiteX1" fmla="*/ 4178526 w 9596535"/>
              <a:gd name="connsiteY1" fmla="*/ 0 h 5418009"/>
              <a:gd name="connsiteX2" fmla="*/ 9596535 w 9596535"/>
              <a:gd name="connsiteY2" fmla="*/ 5418009 h 5418009"/>
              <a:gd name="connsiteX3" fmla="*/ 0 w 9596535"/>
              <a:gd name="connsiteY3" fmla="*/ 5418009 h 5418009"/>
              <a:gd name="connsiteX4" fmla="*/ 0 w 9596535"/>
              <a:gd name="connsiteY4" fmla="*/ 0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535" h="5418009">
                <a:moveTo>
                  <a:pt x="0" y="0"/>
                </a:moveTo>
                <a:lnTo>
                  <a:pt x="4178526" y="0"/>
                </a:lnTo>
                <a:lnTo>
                  <a:pt x="9596535" y="5418009"/>
                </a:lnTo>
                <a:lnTo>
                  <a:pt x="0" y="5418009"/>
                </a:ln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CEF0B0D2-D957-45C0-A208-D65D72E98A56}"/>
              </a:ext>
              <a:ext uri="{C183D7F6-B498-43B3-948B-1728B52AA6E4}">
                <adec:decorative xmlns:adec="http://schemas.microsoft.com/office/drawing/2017/decorative" val="1"/>
              </a:ext>
            </a:extLst>
          </p:cNvPr>
          <p:cNvGrpSpPr/>
          <p:nvPr/>
        </p:nvGrpSpPr>
        <p:grpSpPr>
          <a:xfrm>
            <a:off x="560141" y="1792832"/>
            <a:ext cx="4113460" cy="1949252"/>
            <a:chOff x="560141" y="1792832"/>
            <a:chExt cx="4113460" cy="1949252"/>
          </a:xfrm>
        </p:grpSpPr>
        <p:sp>
          <p:nvSpPr>
            <p:cNvPr id="59" name="Freeform: Shape 58" descr="icon of different circles connected to each other">
              <a:extLst>
                <a:ext uri="{FF2B5EF4-FFF2-40B4-BE49-F238E27FC236}">
                  <a16:creationId xmlns:a16="http://schemas.microsoft.com/office/drawing/2014/main" id="{D4326B17-1763-4B5A-B605-BD74726BF6D2}"/>
                </a:ext>
              </a:extLst>
            </p:cNvPr>
            <p:cNvSpPr/>
            <p:nvPr/>
          </p:nvSpPr>
          <p:spPr>
            <a:xfrm>
              <a:off x="560141" y="1896979"/>
              <a:ext cx="588946" cy="588944"/>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7">
              <a:extLst>
                <a:ext uri="{FF2B5EF4-FFF2-40B4-BE49-F238E27FC236}">
                  <a16:creationId xmlns:a16="http://schemas.microsoft.com/office/drawing/2014/main" id="{C58E99A2-E7CC-484E-B463-FF239A77C37D}"/>
                </a:ext>
              </a:extLst>
            </p:cNvPr>
            <p:cNvSpPr txBox="1">
              <a:spLocks/>
            </p:cNvSpPr>
            <p:nvPr/>
          </p:nvSpPr>
          <p:spPr>
            <a:xfrm>
              <a:off x="1515068" y="1792832"/>
              <a:ext cx="3158533" cy="1949252"/>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Built-in connectivity to</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250+ SaaS cloud services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F</a:t>
              </a:r>
              <a:r>
                <a:rPr lang="en-US" sz="1800" dirty="0">
                  <a:solidFill>
                    <a:schemeClr val="bg1"/>
                  </a:solidFill>
                  <a:latin typeface="+mn-lt"/>
                  <a:cs typeface="Segoe UI Light" panose="020B0502040204020203" pitchFamily="34" charset="0"/>
                </a:rPr>
                <a:t>ile providers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Databases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W</a:t>
              </a:r>
              <a:r>
                <a:rPr lang="en-US" sz="1800" dirty="0">
                  <a:solidFill>
                    <a:schemeClr val="bg1"/>
                  </a:solidFill>
                  <a:latin typeface="+mn-lt"/>
                  <a:cs typeface="Segoe UI Light" panose="020B0502040204020203" pitchFamily="34" charset="0"/>
                </a:rPr>
                <a:t>eb APIs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P</a:t>
              </a:r>
              <a:r>
                <a:rPr lang="en-US" sz="1800" dirty="0">
                  <a:solidFill>
                    <a:schemeClr val="bg1"/>
                  </a:solidFill>
                  <a:latin typeface="+mn-lt"/>
                  <a:cs typeface="Segoe UI Light" panose="020B0502040204020203" pitchFamily="34" charset="0"/>
                </a:rPr>
                <a:t>roductivity apps, etc.</a:t>
              </a:r>
              <a:endParaRPr lang="en-US" sz="1600" dirty="0">
                <a:solidFill>
                  <a:schemeClr val="bg1"/>
                </a:solidFill>
                <a:latin typeface="+mn-lt"/>
                <a:cs typeface="Segoe UI Light" panose="020B0502040204020203" pitchFamily="34" charset="0"/>
              </a:endParaRPr>
            </a:p>
          </p:txBody>
        </p:sp>
      </p:grpSp>
      <p:grpSp>
        <p:nvGrpSpPr>
          <p:cNvPr id="7" name="Group 6">
            <a:extLst>
              <a:ext uri="{FF2B5EF4-FFF2-40B4-BE49-F238E27FC236}">
                <a16:creationId xmlns:a16="http://schemas.microsoft.com/office/drawing/2014/main" id="{C410C50F-2547-450D-A1E7-B70D5C62D0FA}"/>
              </a:ext>
              <a:ext uri="{C183D7F6-B498-43B3-948B-1728B52AA6E4}">
                <adec:decorative xmlns:adec="http://schemas.microsoft.com/office/drawing/2017/decorative" val="1"/>
              </a:ext>
            </a:extLst>
          </p:cNvPr>
          <p:cNvGrpSpPr/>
          <p:nvPr/>
        </p:nvGrpSpPr>
        <p:grpSpPr>
          <a:xfrm>
            <a:off x="509982" y="4261952"/>
            <a:ext cx="5302766" cy="615553"/>
            <a:chOff x="509982" y="4261952"/>
            <a:chExt cx="5302766" cy="615553"/>
          </a:xfrm>
        </p:grpSpPr>
        <p:pic>
          <p:nvPicPr>
            <p:cNvPr id="3" name="Picture 2" descr="icon of AI web">
              <a:extLst>
                <a:ext uri="{FF2B5EF4-FFF2-40B4-BE49-F238E27FC236}">
                  <a16:creationId xmlns:a16="http://schemas.microsoft.com/office/drawing/2014/main" id="{3DA43B69-D5B3-410D-9AF9-E0A3BF620AE5}"/>
                </a:ext>
              </a:extLst>
            </p:cNvPr>
            <p:cNvPicPr>
              <a:picLocks noChangeAspect="1"/>
            </p:cNvPicPr>
            <p:nvPr/>
          </p:nvPicPr>
          <p:blipFill>
            <a:blip r:embed="rId3"/>
            <a:stretch>
              <a:fillRect/>
            </a:stretch>
          </p:blipFill>
          <p:spPr>
            <a:xfrm>
              <a:off x="509982" y="4295736"/>
              <a:ext cx="689266" cy="550384"/>
            </a:xfrm>
            <a:prstGeom prst="rect">
              <a:avLst/>
            </a:prstGeom>
          </p:spPr>
        </p:pic>
        <p:sp>
          <p:nvSpPr>
            <p:cNvPr id="26" name="Text Placeholder 7">
              <a:extLst>
                <a:ext uri="{FF2B5EF4-FFF2-40B4-BE49-F238E27FC236}">
                  <a16:creationId xmlns:a16="http://schemas.microsoft.com/office/drawing/2014/main" id="{ABC8F778-1B2E-4939-825A-AB1EA5CAC639}"/>
                </a:ext>
              </a:extLst>
            </p:cNvPr>
            <p:cNvSpPr txBox="1">
              <a:spLocks/>
            </p:cNvSpPr>
            <p:nvPr/>
          </p:nvSpPr>
          <p:spPr>
            <a:xfrm>
              <a:off x="1515068" y="4261952"/>
              <a:ext cx="4297680" cy="615553"/>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Connect to on-premises systems via Data Gateway</a:t>
              </a:r>
            </a:p>
          </p:txBody>
        </p:sp>
      </p:grpSp>
      <p:grpSp>
        <p:nvGrpSpPr>
          <p:cNvPr id="9" name="Group 8">
            <a:extLst>
              <a:ext uri="{FF2B5EF4-FFF2-40B4-BE49-F238E27FC236}">
                <a16:creationId xmlns:a16="http://schemas.microsoft.com/office/drawing/2014/main" id="{F83FD3B5-71DC-42AD-B894-2BD7ECE37528}"/>
              </a:ext>
              <a:ext uri="{C183D7F6-B498-43B3-948B-1728B52AA6E4}">
                <adec:decorative xmlns:adec="http://schemas.microsoft.com/office/drawing/2017/decorative" val="1"/>
              </a:ext>
            </a:extLst>
          </p:cNvPr>
          <p:cNvGrpSpPr/>
          <p:nvPr/>
        </p:nvGrpSpPr>
        <p:grpSpPr>
          <a:xfrm>
            <a:off x="585057" y="5397372"/>
            <a:ext cx="5227691" cy="923330"/>
            <a:chOff x="585057" y="5397372"/>
            <a:chExt cx="5227691" cy="923330"/>
          </a:xfrm>
        </p:grpSpPr>
        <p:sp>
          <p:nvSpPr>
            <p:cNvPr id="60" name="plug" title="Icon of a power plug showing an A to B connection">
              <a:extLst>
                <a:ext uri="{FF2B5EF4-FFF2-40B4-BE49-F238E27FC236}">
                  <a16:creationId xmlns:a16="http://schemas.microsoft.com/office/drawing/2014/main" id="{B02568BF-2AA9-4B16-9774-245942E7EFBD}"/>
                </a:ext>
              </a:extLst>
            </p:cNvPr>
            <p:cNvSpPr>
              <a:spLocks noChangeAspect="1" noEditPoints="1"/>
            </p:cNvSpPr>
            <p:nvPr/>
          </p:nvSpPr>
          <p:spPr bwMode="auto">
            <a:xfrm>
              <a:off x="585057" y="5598883"/>
              <a:ext cx="539114" cy="5110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Text Placeholder 7">
              <a:extLst>
                <a:ext uri="{FF2B5EF4-FFF2-40B4-BE49-F238E27FC236}">
                  <a16:creationId xmlns:a16="http://schemas.microsoft.com/office/drawing/2014/main" id="{A9A2E212-B267-4D3E-8C6B-E5DF12FCEFE7}"/>
                </a:ext>
              </a:extLst>
            </p:cNvPr>
            <p:cNvSpPr txBox="1">
              <a:spLocks/>
            </p:cNvSpPr>
            <p:nvPr/>
          </p:nvSpPr>
          <p:spPr>
            <a:xfrm>
              <a:off x="1515068" y="5397372"/>
              <a:ext cx="4297680" cy="923330"/>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Pluggable extensibility via Custom Connectors to integrate existing LOB systems into Power Automate</a:t>
              </a:r>
            </a:p>
          </p:txBody>
        </p:sp>
      </p:grpSp>
      <p:pic>
        <p:nvPicPr>
          <p:cNvPr id="12" name="Picture 11" descr="logos of different applications">
            <a:extLst>
              <a:ext uri="{FF2B5EF4-FFF2-40B4-BE49-F238E27FC236}">
                <a16:creationId xmlns:a16="http://schemas.microsoft.com/office/drawing/2014/main" id="{B36C756F-DDB4-4F55-A318-18370F60C875}"/>
              </a:ext>
            </a:extLst>
          </p:cNvPr>
          <p:cNvPicPr>
            <a:picLocks noChangeAspect="1"/>
          </p:cNvPicPr>
          <p:nvPr/>
        </p:nvPicPr>
        <p:blipFill rotWithShape="1">
          <a:blip r:embed="rId4"/>
          <a:srcRect l="2472" t="1097" r="4538" b="1047"/>
          <a:stretch/>
        </p:blipFill>
        <p:spPr>
          <a:xfrm>
            <a:off x="7768610" y="1208597"/>
            <a:ext cx="4024963" cy="4620272"/>
          </a:xfrm>
          <a:prstGeom prst="rect">
            <a:avLst/>
          </a:prstGeom>
        </p:spPr>
      </p:pic>
      <p:sp>
        <p:nvSpPr>
          <p:cNvPr id="6" name="Freeform: Shape 5">
            <a:extLst>
              <a:ext uri="{FF2B5EF4-FFF2-40B4-BE49-F238E27FC236}">
                <a16:creationId xmlns:a16="http://schemas.microsoft.com/office/drawing/2014/main" id="{DBA3EB59-0F88-42A2-BA8E-1E70A940FE14}"/>
              </a:ext>
              <a:ext uri="{C183D7F6-B498-43B3-948B-1728B52AA6E4}">
                <adec:decorative xmlns:adec="http://schemas.microsoft.com/office/drawing/2017/decorative" val="1"/>
              </a:ext>
            </a:extLst>
          </p:cNvPr>
          <p:cNvSpPr/>
          <p:nvPr/>
        </p:nvSpPr>
        <p:spPr bwMode="auto">
          <a:xfrm>
            <a:off x="7518400" y="957943"/>
            <a:ext cx="4717143" cy="3744685"/>
          </a:xfrm>
          <a:custGeom>
            <a:avLst/>
            <a:gdLst>
              <a:gd name="connsiteX0" fmla="*/ 4717143 w 4717143"/>
              <a:gd name="connsiteY0" fmla="*/ 0 h 3744685"/>
              <a:gd name="connsiteX1" fmla="*/ 0 w 4717143"/>
              <a:gd name="connsiteY1" fmla="*/ 0 h 3744685"/>
              <a:gd name="connsiteX2" fmla="*/ 0 w 4717143"/>
              <a:gd name="connsiteY2" fmla="*/ 3570514 h 3744685"/>
              <a:gd name="connsiteX3" fmla="*/ 174171 w 4717143"/>
              <a:gd name="connsiteY3" fmla="*/ 3744685 h 3744685"/>
            </a:gdLst>
            <a:ahLst/>
            <a:cxnLst>
              <a:cxn ang="0">
                <a:pos x="connsiteX0" y="connsiteY0"/>
              </a:cxn>
              <a:cxn ang="0">
                <a:pos x="connsiteX1" y="connsiteY1"/>
              </a:cxn>
              <a:cxn ang="0">
                <a:pos x="connsiteX2" y="connsiteY2"/>
              </a:cxn>
              <a:cxn ang="0">
                <a:pos x="connsiteX3" y="connsiteY3"/>
              </a:cxn>
            </a:cxnLst>
            <a:rect l="l" t="t" r="r" b="b"/>
            <a:pathLst>
              <a:path w="4717143" h="3744685">
                <a:moveTo>
                  <a:pt x="4717143" y="0"/>
                </a:moveTo>
                <a:lnTo>
                  <a:pt x="0" y="0"/>
                </a:lnTo>
                <a:lnTo>
                  <a:pt x="0" y="3570514"/>
                </a:lnTo>
                <a:lnTo>
                  <a:pt x="174171" y="3744685"/>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633C2E1-AA47-42FB-B073-1A285AA24426}"/>
              </a:ext>
              <a:ext uri="{C183D7F6-B498-43B3-948B-1728B52AA6E4}">
                <adec:decorative xmlns:adec="http://schemas.microsoft.com/office/drawing/2017/decorative" val="1"/>
              </a:ext>
            </a:extLst>
          </p:cNvPr>
          <p:cNvSpPr/>
          <p:nvPr/>
        </p:nvSpPr>
        <p:spPr bwMode="auto">
          <a:xfrm>
            <a:off x="8064793" y="5649668"/>
            <a:ext cx="2416666" cy="1208333"/>
          </a:xfrm>
          <a:custGeom>
            <a:avLst/>
            <a:gdLst>
              <a:gd name="connsiteX0" fmla="*/ 1208333 w 2416666"/>
              <a:gd name="connsiteY0" fmla="*/ 0 h 1208333"/>
              <a:gd name="connsiteX1" fmla="*/ 2416666 w 2416666"/>
              <a:gd name="connsiteY1" fmla="*/ 1208333 h 1208333"/>
              <a:gd name="connsiteX2" fmla="*/ 0 w 2416666"/>
              <a:gd name="connsiteY2" fmla="*/ 1208333 h 1208333"/>
            </a:gdLst>
            <a:ahLst/>
            <a:cxnLst>
              <a:cxn ang="0">
                <a:pos x="connsiteX0" y="connsiteY0"/>
              </a:cxn>
              <a:cxn ang="0">
                <a:pos x="connsiteX1" y="connsiteY1"/>
              </a:cxn>
              <a:cxn ang="0">
                <a:pos x="connsiteX2" y="connsiteY2"/>
              </a:cxn>
            </a:cxnLst>
            <a:rect l="l" t="t" r="r" b="b"/>
            <a:pathLst>
              <a:path w="2416666" h="1208333">
                <a:moveTo>
                  <a:pt x="1208333" y="0"/>
                </a:moveTo>
                <a:lnTo>
                  <a:pt x="2416666" y="1208333"/>
                </a:lnTo>
                <a:lnTo>
                  <a:pt x="0" y="12083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5945930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92375FC-FBBB-4558-8E32-103398ED79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609512" cy="6856412"/>
          </a:xfrm>
          <a:prstGeom prst="rect">
            <a:avLst/>
          </a:prstGeom>
        </p:spPr>
      </p:pic>
      <p:sp>
        <p:nvSpPr>
          <p:cNvPr id="2" name="Title 1">
            <a:extLst>
              <a:ext uri="{FF2B5EF4-FFF2-40B4-BE49-F238E27FC236}">
                <a16:creationId xmlns:a16="http://schemas.microsoft.com/office/drawing/2014/main" id="{12C9D926-A9EC-4D24-AC91-815FF6E81671}"/>
              </a:ext>
            </a:extLst>
          </p:cNvPr>
          <p:cNvSpPr>
            <a:spLocks noGrp="1"/>
          </p:cNvSpPr>
          <p:nvPr>
            <p:ph type="title"/>
          </p:nvPr>
        </p:nvSpPr>
        <p:spPr/>
        <p:txBody>
          <a:bodyPr/>
          <a:lstStyle/>
          <a:p>
            <a:r>
              <a:rPr lang="en-US" dirty="0"/>
              <a:t>Efficient and secure data integration and storage</a:t>
            </a:r>
            <a:endParaRPr lang="en-IN" dirty="0"/>
          </a:p>
        </p:txBody>
      </p:sp>
      <p:sp>
        <p:nvSpPr>
          <p:cNvPr id="77" name="Rectangle 76">
            <a:extLst>
              <a:ext uri="{FF2B5EF4-FFF2-40B4-BE49-F238E27FC236}">
                <a16:creationId xmlns:a16="http://schemas.microsoft.com/office/drawing/2014/main" id="{0B961C76-D3E5-498C-AF99-D7819D98C4F7}"/>
              </a:ext>
            </a:extLst>
          </p:cNvPr>
          <p:cNvSpPr/>
          <p:nvPr/>
        </p:nvSpPr>
        <p:spPr>
          <a:xfrm>
            <a:off x="467202" y="1082847"/>
            <a:ext cx="9942286"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9" normalizeH="0" baseline="0" noProof="0" dirty="0">
                <a:ln w="3175">
                  <a:noFill/>
                </a:ln>
                <a:effectLst/>
                <a:uLnTx/>
                <a:uFillTx/>
                <a:latin typeface="Segoe UI Semibold"/>
                <a:ea typeface="+mn-ea"/>
                <a:cs typeface="Segoe UI" pitchFamily="34" charset="0"/>
              </a:rPr>
              <a:t>Power Automate is built on the Common Data Service</a:t>
            </a:r>
          </a:p>
        </p:txBody>
      </p:sp>
      <p:sp>
        <p:nvSpPr>
          <p:cNvPr id="82" name="TextBox 81">
            <a:extLst>
              <a:ext uri="{FF2B5EF4-FFF2-40B4-BE49-F238E27FC236}">
                <a16:creationId xmlns:a16="http://schemas.microsoft.com/office/drawing/2014/main" id="{EDDC2110-7761-4E3C-9818-4376DC878720}"/>
              </a:ext>
            </a:extLst>
          </p:cNvPr>
          <p:cNvSpPr txBox="1"/>
          <p:nvPr/>
        </p:nvSpPr>
        <p:spPr>
          <a:xfrm>
            <a:off x="723900" y="1733572"/>
            <a:ext cx="10744200" cy="544765"/>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Common Data Service lets you securely store</a:t>
            </a:r>
            <a:b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and manage data that's used by business applications.</a:t>
            </a:r>
          </a:p>
        </p:txBody>
      </p:sp>
      <p:grpSp>
        <p:nvGrpSpPr>
          <p:cNvPr id="12" name="Group 11">
            <a:extLst>
              <a:ext uri="{FF2B5EF4-FFF2-40B4-BE49-F238E27FC236}">
                <a16:creationId xmlns:a16="http://schemas.microsoft.com/office/drawing/2014/main" id="{6B043D25-E2C4-40D4-90F1-A6196E15CB03}"/>
              </a:ext>
              <a:ext uri="{C183D7F6-B498-43B3-948B-1728B52AA6E4}">
                <adec:decorative xmlns:adec="http://schemas.microsoft.com/office/drawing/2017/decorative" val="1"/>
              </a:ext>
            </a:extLst>
          </p:cNvPr>
          <p:cNvGrpSpPr/>
          <p:nvPr/>
        </p:nvGrpSpPr>
        <p:grpSpPr>
          <a:xfrm>
            <a:off x="0" y="2458288"/>
            <a:ext cx="12192000" cy="599666"/>
            <a:chOff x="0" y="3388438"/>
            <a:chExt cx="12192000" cy="794065"/>
          </a:xfrm>
          <a:solidFill>
            <a:schemeClr val="bg1">
              <a:lumMod val="95000"/>
            </a:schemeClr>
          </a:solidFill>
        </p:grpSpPr>
        <p:sp>
          <p:nvSpPr>
            <p:cNvPr id="99" name="Rectangle 98">
              <a:extLst>
                <a:ext uri="{FF2B5EF4-FFF2-40B4-BE49-F238E27FC236}">
                  <a16:creationId xmlns:a16="http://schemas.microsoft.com/office/drawing/2014/main" id="{D8AFE173-22C2-4CC8-B3DC-22F9DBFEB5AA}"/>
                </a:ext>
                <a:ext uri="{C183D7F6-B498-43B3-948B-1728B52AA6E4}">
                  <adec:decorative xmlns:adec="http://schemas.microsoft.com/office/drawing/2017/decorative" val="1"/>
                </a:ext>
              </a:extLst>
            </p:cNvPr>
            <p:cNvSpPr/>
            <p:nvPr/>
          </p:nvSpPr>
          <p:spPr bwMode="auto">
            <a:xfrm>
              <a:off x="0" y="3388438"/>
              <a:ext cx="12192000" cy="79406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285A4637-78E6-48BD-8941-233B96757EDE}"/>
                </a:ext>
                <a:ext uri="{C183D7F6-B498-43B3-948B-1728B52AA6E4}">
                  <adec:decorative xmlns:adec="http://schemas.microsoft.com/office/drawing/2017/decorative" val="1"/>
                </a:ext>
              </a:extLst>
            </p:cNvPr>
            <p:cNvCxnSpPr>
              <a:cxnSpLocks/>
            </p:cNvCxnSpPr>
            <p:nvPr/>
          </p:nvCxnSpPr>
          <p:spPr>
            <a:xfrm>
              <a:off x="29826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DE56DA-AAFA-4BE8-A56E-D8C0D3FF7F7D}"/>
                </a:ext>
                <a:ext uri="{C183D7F6-B498-43B3-948B-1728B52AA6E4}">
                  <adec:decorative xmlns:adec="http://schemas.microsoft.com/office/drawing/2017/decorative" val="1"/>
                </a:ext>
              </a:extLst>
            </p:cNvPr>
            <p:cNvCxnSpPr>
              <a:cxnSpLocks/>
            </p:cNvCxnSpPr>
            <p:nvPr/>
          </p:nvCxnSpPr>
          <p:spPr>
            <a:xfrm>
              <a:off x="92053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7F7DD45-1163-413C-814E-D5814D67DCBF}"/>
                </a:ext>
                <a:ext uri="{C183D7F6-B498-43B3-948B-1728B52AA6E4}">
                  <adec:decorative xmlns:adec="http://schemas.microsoft.com/office/drawing/2017/decorative" val="1"/>
                </a:ext>
              </a:extLst>
            </p:cNvPr>
            <p:cNvCxnSpPr>
              <a:cxnSpLocks/>
            </p:cNvCxnSpPr>
            <p:nvPr/>
          </p:nvCxnSpPr>
          <p:spPr>
            <a:xfrm>
              <a:off x="609399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
              <a:extLst>
                <a:ext uri="{FF2B5EF4-FFF2-40B4-BE49-F238E27FC236}">
                  <a16:creationId xmlns:a16="http://schemas.microsoft.com/office/drawing/2014/main" id="{6C046DFA-88D2-47C3-B809-F96D5F422B13}"/>
                </a:ext>
              </a:extLst>
            </p:cNvPr>
            <p:cNvSpPr txBox="1"/>
            <p:nvPr/>
          </p:nvSpPr>
          <p:spPr>
            <a:xfrm>
              <a:off x="451594" y="3620413"/>
              <a:ext cx="1950744"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Dynamics 365</a:t>
              </a:r>
              <a:endParaRPr kumimoji="0" lang="en-US"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03" name="TextBox 10">
              <a:extLst>
                <a:ext uri="{FF2B5EF4-FFF2-40B4-BE49-F238E27FC236}">
                  <a16:creationId xmlns:a16="http://schemas.microsoft.com/office/drawing/2014/main" id="{840B41B7-DEBC-4920-89AF-121D1F960F21}"/>
                </a:ext>
              </a:extLst>
            </p:cNvPr>
            <p:cNvSpPr txBox="1"/>
            <p:nvPr/>
          </p:nvSpPr>
          <p:spPr>
            <a:xfrm>
              <a:off x="3818832" y="3620413"/>
              <a:ext cx="143896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Office 365</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4" name="TextBox 10">
              <a:extLst>
                <a:ext uri="{FF2B5EF4-FFF2-40B4-BE49-F238E27FC236}">
                  <a16:creationId xmlns:a16="http://schemas.microsoft.com/office/drawing/2014/main" id="{EB7AF80A-40A8-4678-B3F9-50956D31EEC2}"/>
                </a:ext>
              </a:extLst>
            </p:cNvPr>
            <p:cNvSpPr txBox="1"/>
            <p:nvPr/>
          </p:nvSpPr>
          <p:spPr>
            <a:xfrm>
              <a:off x="6758877" y="3620413"/>
              <a:ext cx="178157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Mobile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5" name="TextBox 10">
              <a:extLst>
                <a:ext uri="{FF2B5EF4-FFF2-40B4-BE49-F238E27FC236}">
                  <a16:creationId xmlns:a16="http://schemas.microsoft.com/office/drawing/2014/main" id="{1A9AD567-1880-4DDE-819E-86AAE2D20EF0}"/>
                </a:ext>
              </a:extLst>
            </p:cNvPr>
            <p:cNvSpPr txBox="1"/>
            <p:nvPr/>
          </p:nvSpPr>
          <p:spPr>
            <a:xfrm>
              <a:off x="10041144" y="3620413"/>
              <a:ext cx="1439740"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nvGrpSpPr>
          <p:cNvPr id="32" name="Group 31" descr="Power Platform components with icons">
            <a:extLst>
              <a:ext uri="{FF2B5EF4-FFF2-40B4-BE49-F238E27FC236}">
                <a16:creationId xmlns:a16="http://schemas.microsoft.com/office/drawing/2014/main" id="{6A3BEE95-3F59-44E2-A8A1-082353C79E2B}"/>
              </a:ext>
              <a:ext uri="{C183D7F6-B498-43B3-948B-1728B52AA6E4}">
                <adec:decorative xmlns:adec="http://schemas.microsoft.com/office/drawing/2017/decorative" val="0"/>
              </a:ext>
            </a:extLst>
          </p:cNvPr>
          <p:cNvGrpSpPr/>
          <p:nvPr/>
        </p:nvGrpSpPr>
        <p:grpSpPr>
          <a:xfrm>
            <a:off x="498477" y="3342939"/>
            <a:ext cx="11166987" cy="942708"/>
            <a:chOff x="498477" y="3342939"/>
            <a:chExt cx="11166987" cy="942708"/>
          </a:xfrm>
        </p:grpSpPr>
        <p:grpSp>
          <p:nvGrpSpPr>
            <p:cNvPr id="24" name="Group 23">
              <a:extLst>
                <a:ext uri="{FF2B5EF4-FFF2-40B4-BE49-F238E27FC236}">
                  <a16:creationId xmlns:a16="http://schemas.microsoft.com/office/drawing/2014/main" id="{DEDAF6C5-A852-487B-8DCF-E8ABEFE0E571}"/>
                </a:ext>
                <a:ext uri="{C183D7F6-B498-43B3-948B-1728B52AA6E4}">
                  <adec:decorative xmlns:adec="http://schemas.microsoft.com/office/drawing/2017/decorative" val="0"/>
                </a:ext>
              </a:extLst>
            </p:cNvPr>
            <p:cNvGrpSpPr/>
            <p:nvPr/>
          </p:nvGrpSpPr>
          <p:grpSpPr>
            <a:xfrm>
              <a:off x="498477" y="3342939"/>
              <a:ext cx="1928688" cy="892643"/>
              <a:chOff x="498477" y="3342939"/>
              <a:chExt cx="1928688" cy="892643"/>
            </a:xfrm>
          </p:grpSpPr>
          <p:sp>
            <p:nvSpPr>
              <p:cNvPr id="123" name="Rectangle 122">
                <a:extLst>
                  <a:ext uri="{FF2B5EF4-FFF2-40B4-BE49-F238E27FC236}">
                    <a16:creationId xmlns:a16="http://schemas.microsoft.com/office/drawing/2014/main" id="{0FEF3638-4672-47A9-8F73-2F65BA74745E}"/>
                  </a:ext>
                </a:extLst>
              </p:cNvPr>
              <p:cNvSpPr/>
              <p:nvPr/>
            </p:nvSpPr>
            <p:spPr bwMode="auto">
              <a:xfrm>
                <a:off x="498477" y="3953734"/>
                <a:ext cx="1928688"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BI</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9" name="Picture 158" descr="Power Apps logo">
                <a:extLst>
                  <a:ext uri="{FF2B5EF4-FFF2-40B4-BE49-F238E27FC236}">
                    <a16:creationId xmlns:a16="http://schemas.microsoft.com/office/drawing/2014/main" id="{4B968766-6EF1-4F10-A163-4EAA20903B2E}"/>
                  </a:ext>
                </a:extLst>
              </p:cNvPr>
              <p:cNvPicPr>
                <a:picLocks noChangeAspect="1"/>
              </p:cNvPicPr>
              <p:nvPr/>
            </p:nvPicPr>
            <p:blipFill>
              <a:blip r:embed="rId4"/>
              <a:stretch>
                <a:fillRect/>
              </a:stretch>
            </p:blipFill>
            <p:spPr>
              <a:xfrm>
                <a:off x="1290201" y="3342939"/>
                <a:ext cx="322705" cy="247373"/>
              </a:xfrm>
              <a:prstGeom prst="rect">
                <a:avLst/>
              </a:prstGeom>
            </p:spPr>
          </p:pic>
        </p:grpSp>
        <p:grpSp>
          <p:nvGrpSpPr>
            <p:cNvPr id="25" name="Group 24">
              <a:extLst>
                <a:ext uri="{FF2B5EF4-FFF2-40B4-BE49-F238E27FC236}">
                  <a16:creationId xmlns:a16="http://schemas.microsoft.com/office/drawing/2014/main" id="{5E8E77E7-A5F7-43C9-B973-B35991776FC9}"/>
                </a:ext>
              </a:extLst>
            </p:cNvPr>
            <p:cNvGrpSpPr/>
            <p:nvPr/>
          </p:nvGrpSpPr>
          <p:grpSpPr>
            <a:xfrm>
              <a:off x="3327227" y="3395643"/>
              <a:ext cx="2523746" cy="849464"/>
              <a:chOff x="3327227" y="3395643"/>
              <a:chExt cx="2523746" cy="849464"/>
            </a:xfrm>
          </p:grpSpPr>
          <p:sp>
            <p:nvSpPr>
              <p:cNvPr id="132" name="Rectangle 131">
                <a:extLst>
                  <a:ext uri="{FF2B5EF4-FFF2-40B4-BE49-F238E27FC236}">
                    <a16:creationId xmlns:a16="http://schemas.microsoft.com/office/drawing/2014/main" id="{3C5E6745-E02B-4B35-80FE-F2656D0A6321}"/>
                  </a:ext>
                </a:extLst>
              </p:cNvPr>
              <p:cNvSpPr/>
              <p:nvPr/>
            </p:nvSpPr>
            <p:spPr bwMode="auto">
              <a:xfrm>
                <a:off x="3327227" y="3963259"/>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Apps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62" name="Picture 161" descr="Microsoft flow logo">
                <a:extLst>
                  <a:ext uri="{FF2B5EF4-FFF2-40B4-BE49-F238E27FC236}">
                    <a16:creationId xmlns:a16="http://schemas.microsoft.com/office/drawing/2014/main" id="{5AECFBE0-7F81-4CA1-B461-78155BC47909}"/>
                  </a:ext>
                </a:extLst>
              </p:cNvPr>
              <p:cNvPicPr>
                <a:picLocks noChangeAspect="1"/>
              </p:cNvPicPr>
              <p:nvPr/>
            </p:nvPicPr>
            <p:blipFill>
              <a:blip r:embed="rId5"/>
              <a:stretch>
                <a:fillRect/>
              </a:stretch>
            </p:blipFill>
            <p:spPr>
              <a:xfrm>
                <a:off x="4387636" y="3395643"/>
                <a:ext cx="350534" cy="267219"/>
              </a:xfrm>
              <a:prstGeom prst="rect">
                <a:avLst/>
              </a:prstGeom>
            </p:spPr>
          </p:pic>
        </p:grpSp>
        <p:grpSp>
          <p:nvGrpSpPr>
            <p:cNvPr id="27" name="Group 26">
              <a:extLst>
                <a:ext uri="{FF2B5EF4-FFF2-40B4-BE49-F238E27FC236}">
                  <a16:creationId xmlns:a16="http://schemas.microsoft.com/office/drawing/2014/main" id="{FE5F9E4F-0540-4C25-938B-3AAF231C6BFE}"/>
                </a:ext>
              </a:extLst>
            </p:cNvPr>
            <p:cNvGrpSpPr/>
            <p:nvPr/>
          </p:nvGrpSpPr>
          <p:grpSpPr>
            <a:xfrm>
              <a:off x="6696856" y="3406068"/>
              <a:ext cx="1962827" cy="839039"/>
              <a:chOff x="6696856" y="3406068"/>
              <a:chExt cx="1962827" cy="839039"/>
            </a:xfrm>
          </p:grpSpPr>
          <p:sp>
            <p:nvSpPr>
              <p:cNvPr id="138" name="Rectangle 137">
                <a:extLst>
                  <a:ext uri="{FF2B5EF4-FFF2-40B4-BE49-F238E27FC236}">
                    <a16:creationId xmlns:a16="http://schemas.microsoft.com/office/drawing/2014/main" id="{8E0F88C3-CEBF-4537-AFD2-B1DD1F0B68CD}"/>
                  </a:ext>
                </a:extLst>
              </p:cNvPr>
              <p:cNvSpPr/>
              <p:nvPr/>
            </p:nvSpPr>
            <p:spPr bwMode="auto">
              <a:xfrm>
                <a:off x="6696856" y="396325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t>
                </a:r>
                <a:r>
                  <a:rPr lang="en-IN" sz="2200" dirty="0">
                    <a:solidFill>
                      <a:schemeClr val="tx1"/>
                    </a:solidFill>
                    <a:latin typeface="Segoe UI Semibold"/>
                    <a:ea typeface="Segoe UI" pitchFamily="34" charset="0"/>
                    <a:cs typeface="Segoe UI" pitchFamily="34" charset="0"/>
                  </a:rPr>
                  <a:t>Automate</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6" name="Picture 155" descr="Power BI logo">
                <a:extLst>
                  <a:ext uri="{FF2B5EF4-FFF2-40B4-BE49-F238E27FC236}">
                    <a16:creationId xmlns:a16="http://schemas.microsoft.com/office/drawing/2014/main" id="{32DE070B-AED9-4741-A0F7-0E22760C44AF}"/>
                  </a:ext>
                </a:extLst>
              </p:cNvPr>
              <p:cNvPicPr>
                <a:picLocks noChangeAspect="1"/>
              </p:cNvPicPr>
              <p:nvPr/>
            </p:nvPicPr>
            <p:blipFill>
              <a:blip r:embed="rId6"/>
              <a:stretch>
                <a:fillRect/>
              </a:stretch>
            </p:blipFill>
            <p:spPr>
              <a:xfrm>
                <a:off x="7516558" y="3406068"/>
                <a:ext cx="323423" cy="246369"/>
              </a:xfrm>
              <a:prstGeom prst="rect">
                <a:avLst/>
              </a:prstGeom>
            </p:spPr>
          </p:pic>
        </p:grpSp>
        <p:grpSp>
          <p:nvGrpSpPr>
            <p:cNvPr id="29" name="Group 28">
              <a:extLst>
                <a:ext uri="{FF2B5EF4-FFF2-40B4-BE49-F238E27FC236}">
                  <a16:creationId xmlns:a16="http://schemas.microsoft.com/office/drawing/2014/main" id="{1EA69C67-EB9E-422C-84EB-11BCD3A63CE1}"/>
                </a:ext>
              </a:extLst>
            </p:cNvPr>
            <p:cNvGrpSpPr/>
            <p:nvPr/>
          </p:nvGrpSpPr>
          <p:grpSpPr>
            <a:xfrm>
              <a:off x="9702637" y="3461924"/>
              <a:ext cx="1962827" cy="823723"/>
              <a:chOff x="9702637" y="3461924"/>
              <a:chExt cx="1962827" cy="823723"/>
            </a:xfrm>
          </p:grpSpPr>
          <p:sp>
            <p:nvSpPr>
              <p:cNvPr id="80" name="Rectangle 79">
                <a:extLst>
                  <a:ext uri="{FF2B5EF4-FFF2-40B4-BE49-F238E27FC236}">
                    <a16:creationId xmlns:a16="http://schemas.microsoft.com/office/drawing/2014/main" id="{E47FD40A-AECA-42FF-A822-0F44E085ABCB}"/>
                  </a:ext>
                </a:extLst>
              </p:cNvPr>
              <p:cNvSpPr/>
              <p:nvPr/>
            </p:nvSpPr>
            <p:spPr bwMode="auto">
              <a:xfrm>
                <a:off x="9702637" y="400379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Virtual Agents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sp>
            <p:nvSpPr>
              <p:cNvPr id="165" name="Freeform 5" descr="Power Virtual Agents logo">
                <a:extLst>
                  <a:ext uri="{FF2B5EF4-FFF2-40B4-BE49-F238E27FC236}">
                    <a16:creationId xmlns:a16="http://schemas.microsoft.com/office/drawing/2014/main" id="{61CFE534-731F-4A96-96AA-F33B0E2D767A}"/>
                  </a:ext>
                </a:extLst>
              </p:cNvPr>
              <p:cNvSpPr>
                <a:spLocks noEditPoints="1"/>
              </p:cNvSpPr>
              <p:nvPr/>
            </p:nvSpPr>
            <p:spPr bwMode="auto">
              <a:xfrm>
                <a:off x="10508470" y="3461924"/>
                <a:ext cx="351162" cy="25632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grpSp>
      <p:grpSp>
        <p:nvGrpSpPr>
          <p:cNvPr id="53" name="Group 52">
            <a:extLst>
              <a:ext uri="{FF2B5EF4-FFF2-40B4-BE49-F238E27FC236}">
                <a16:creationId xmlns:a16="http://schemas.microsoft.com/office/drawing/2014/main" id="{CC7EF04F-ACE2-4396-955B-F9829DF0D6EF}"/>
              </a:ext>
              <a:ext uri="{C183D7F6-B498-43B3-948B-1728B52AA6E4}">
                <adec:decorative xmlns:adec="http://schemas.microsoft.com/office/drawing/2017/decorative" val="1"/>
              </a:ext>
            </a:extLst>
          </p:cNvPr>
          <p:cNvGrpSpPr/>
          <p:nvPr/>
        </p:nvGrpSpPr>
        <p:grpSpPr>
          <a:xfrm>
            <a:off x="1133347" y="3110924"/>
            <a:ext cx="702000" cy="702000"/>
            <a:chOff x="1403867" y="2459869"/>
            <a:chExt cx="1051262" cy="1051262"/>
          </a:xfrm>
        </p:grpSpPr>
        <p:sp>
          <p:nvSpPr>
            <p:cNvPr id="54" name="Oval 53">
              <a:extLst>
                <a:ext uri="{FF2B5EF4-FFF2-40B4-BE49-F238E27FC236}">
                  <a16:creationId xmlns:a16="http://schemas.microsoft.com/office/drawing/2014/main" id="{F092172B-E82D-4F0D-9D42-2AEB1D26B223}"/>
                </a:ext>
              </a:extLst>
            </p:cNvPr>
            <p:cNvSpPr/>
            <p:nvPr/>
          </p:nvSpPr>
          <p:spPr bwMode="auto">
            <a:xfrm>
              <a:off x="1403867" y="2459869"/>
              <a:ext cx="1051262" cy="1051262"/>
            </a:xfrm>
            <a:prstGeom prst="ellipse">
              <a:avLst/>
            </a:prstGeom>
            <a:solidFill>
              <a:srgbClr val="FFC000"/>
            </a:solidFill>
            <a:ln w="6350" cap="flat" cmpd="sng" algn="ctr">
              <a:noFill/>
              <a:prstDash val="solid"/>
              <a:miter lim="800000"/>
            </a:ln>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defTabSz="838651"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prstClr val="black"/>
                </a:solidFill>
                <a:effectLst/>
                <a:uLnTx/>
                <a:uFillTx/>
                <a:latin typeface="Calibri" panose="020F0502020204030204"/>
                <a:ea typeface="+mn-ea"/>
                <a:cs typeface="Segoe UI" pitchFamily="34" charset="0"/>
              </a:endParaRPr>
            </a:p>
          </p:txBody>
        </p:sp>
        <p:pic>
          <p:nvPicPr>
            <p:cNvPr id="55" name="Picture 54" descr="A picture containing drawing&#10;&#10;Description automatically generated">
              <a:extLst>
                <a:ext uri="{FF2B5EF4-FFF2-40B4-BE49-F238E27FC236}">
                  <a16:creationId xmlns:a16="http://schemas.microsoft.com/office/drawing/2014/main" id="{B58DA24B-1C0A-4F89-BD7D-FE2268F17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465" y="2651006"/>
              <a:ext cx="685714" cy="685714"/>
            </a:xfrm>
            <a:prstGeom prst="rect">
              <a:avLst/>
            </a:prstGeom>
          </p:spPr>
        </p:pic>
      </p:grpSp>
      <p:grpSp>
        <p:nvGrpSpPr>
          <p:cNvPr id="56" name="Group 55">
            <a:extLst>
              <a:ext uri="{FF2B5EF4-FFF2-40B4-BE49-F238E27FC236}">
                <a16:creationId xmlns:a16="http://schemas.microsoft.com/office/drawing/2014/main" id="{C1AB0208-B000-44C4-A6DF-F2701E37C39A}"/>
              </a:ext>
              <a:ext uri="{C183D7F6-B498-43B3-948B-1728B52AA6E4}">
                <adec:decorative xmlns:adec="http://schemas.microsoft.com/office/drawing/2017/decorative" val="1"/>
              </a:ext>
            </a:extLst>
          </p:cNvPr>
          <p:cNvGrpSpPr/>
          <p:nvPr/>
        </p:nvGrpSpPr>
        <p:grpSpPr>
          <a:xfrm>
            <a:off x="4205987" y="3103106"/>
            <a:ext cx="702000" cy="702000"/>
            <a:chOff x="4083098" y="2459870"/>
            <a:chExt cx="1051262" cy="1051262"/>
          </a:xfrm>
        </p:grpSpPr>
        <p:sp>
          <p:nvSpPr>
            <p:cNvPr id="57" name="Oval 56">
              <a:extLst>
                <a:ext uri="{FF2B5EF4-FFF2-40B4-BE49-F238E27FC236}">
                  <a16:creationId xmlns:a16="http://schemas.microsoft.com/office/drawing/2014/main" id="{8F2671B9-3077-4BE1-817A-3556686FF830}"/>
                </a:ext>
              </a:extLst>
            </p:cNvPr>
            <p:cNvSpPr/>
            <p:nvPr/>
          </p:nvSpPr>
          <p:spPr bwMode="auto">
            <a:xfrm>
              <a:off x="4083098" y="2459870"/>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58" name="Picture 57" descr="A picture containing pan&#10;&#10;Description automatically generated">
              <a:extLst>
                <a:ext uri="{FF2B5EF4-FFF2-40B4-BE49-F238E27FC236}">
                  <a16:creationId xmlns:a16="http://schemas.microsoft.com/office/drawing/2014/main" id="{DA90B415-719E-4427-877D-BF0E9A2C32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7521" y="2640480"/>
              <a:ext cx="685714" cy="685714"/>
            </a:xfrm>
            <a:prstGeom prst="rect">
              <a:avLst/>
            </a:prstGeom>
          </p:spPr>
        </p:pic>
      </p:grpSp>
      <p:grpSp>
        <p:nvGrpSpPr>
          <p:cNvPr id="62" name="Group 61">
            <a:extLst>
              <a:ext uri="{FF2B5EF4-FFF2-40B4-BE49-F238E27FC236}">
                <a16:creationId xmlns:a16="http://schemas.microsoft.com/office/drawing/2014/main" id="{CBA1AC06-F068-414E-8A59-1F17691B50E7}"/>
              </a:ext>
              <a:ext uri="{C183D7F6-B498-43B3-948B-1728B52AA6E4}">
                <adec:decorative xmlns:adec="http://schemas.microsoft.com/office/drawing/2017/decorative" val="1"/>
              </a:ext>
            </a:extLst>
          </p:cNvPr>
          <p:cNvGrpSpPr/>
          <p:nvPr/>
        </p:nvGrpSpPr>
        <p:grpSpPr>
          <a:xfrm>
            <a:off x="10410014" y="3146912"/>
            <a:ext cx="702000" cy="702000"/>
            <a:chOff x="9389208" y="2459869"/>
            <a:chExt cx="1051262" cy="1051262"/>
          </a:xfrm>
        </p:grpSpPr>
        <p:sp>
          <p:nvSpPr>
            <p:cNvPr id="63" name="Oval 62">
              <a:extLst>
                <a:ext uri="{FF2B5EF4-FFF2-40B4-BE49-F238E27FC236}">
                  <a16:creationId xmlns:a16="http://schemas.microsoft.com/office/drawing/2014/main" id="{7DD546D6-E8D5-412B-8EC5-608A081E9C4B}"/>
                </a:ext>
              </a:extLst>
            </p:cNvPr>
            <p:cNvSpPr/>
            <p:nvPr/>
          </p:nvSpPr>
          <p:spPr bwMode="auto">
            <a:xfrm>
              <a:off x="9389208" y="2459869"/>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4" name="Picture 63" descr="A picture containing object, light, drawing&#10;&#10;Description automatically generated">
              <a:extLst>
                <a:ext uri="{FF2B5EF4-FFF2-40B4-BE49-F238E27FC236}">
                  <a16:creationId xmlns:a16="http://schemas.microsoft.com/office/drawing/2014/main" id="{2E8E189D-7E09-4A04-9A24-31600618B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982" y="2651006"/>
              <a:ext cx="685714" cy="685714"/>
            </a:xfrm>
            <a:prstGeom prst="rect">
              <a:avLst/>
            </a:prstGeom>
          </p:spPr>
        </p:pic>
      </p:grpSp>
      <p:grpSp>
        <p:nvGrpSpPr>
          <p:cNvPr id="59" name="Group 58">
            <a:extLst>
              <a:ext uri="{FF2B5EF4-FFF2-40B4-BE49-F238E27FC236}">
                <a16:creationId xmlns:a16="http://schemas.microsoft.com/office/drawing/2014/main" id="{4A11341D-638D-4D79-81EF-B14FA7A0DDF2}"/>
              </a:ext>
              <a:ext uri="{C183D7F6-B498-43B3-948B-1728B52AA6E4}">
                <adec:decorative xmlns:adec="http://schemas.microsoft.com/office/drawing/2017/decorative" val="1"/>
              </a:ext>
            </a:extLst>
          </p:cNvPr>
          <p:cNvGrpSpPr/>
          <p:nvPr/>
        </p:nvGrpSpPr>
        <p:grpSpPr>
          <a:xfrm>
            <a:off x="7292742" y="3154844"/>
            <a:ext cx="702000" cy="702000"/>
            <a:chOff x="6762329" y="2448033"/>
            <a:chExt cx="1051262" cy="1051262"/>
          </a:xfrm>
        </p:grpSpPr>
        <p:sp>
          <p:nvSpPr>
            <p:cNvPr id="60" name="Oval 59">
              <a:extLst>
                <a:ext uri="{FF2B5EF4-FFF2-40B4-BE49-F238E27FC236}">
                  <a16:creationId xmlns:a16="http://schemas.microsoft.com/office/drawing/2014/main" id="{8A835581-6801-4C59-BD2E-DF57247D4F1A}"/>
                </a:ext>
              </a:extLst>
            </p:cNvPr>
            <p:cNvSpPr/>
            <p:nvPr/>
          </p:nvSpPr>
          <p:spPr bwMode="auto">
            <a:xfrm>
              <a:off x="6762329" y="2448033"/>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1" name="Picture 60" descr="A picture containing pan&#10;&#10;Description automatically generated">
              <a:extLst>
                <a:ext uri="{FF2B5EF4-FFF2-40B4-BE49-F238E27FC236}">
                  <a16:creationId xmlns:a16="http://schemas.microsoft.com/office/drawing/2014/main" id="{09930F3E-7F6F-48D3-BB26-22BB37C93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8381" y="2653525"/>
              <a:ext cx="685714" cy="685714"/>
            </a:xfrm>
            <a:prstGeom prst="rect">
              <a:avLst/>
            </a:prstGeom>
          </p:spPr>
        </p:pic>
      </p:grpSp>
      <p:pic>
        <p:nvPicPr>
          <p:cNvPr id="17" name="Picture 16" descr="an arrow pointing downwards">
            <a:extLst>
              <a:ext uri="{FF2B5EF4-FFF2-40B4-BE49-F238E27FC236}">
                <a16:creationId xmlns:a16="http://schemas.microsoft.com/office/drawing/2014/main" id="{F59D2DF8-066F-40F4-B43C-EE6BCB14462C}"/>
              </a:ext>
              <a:ext uri="{C183D7F6-B498-43B3-948B-1728B52AA6E4}">
                <adec:decorative xmlns:adec="http://schemas.microsoft.com/office/drawing/2017/decorative" val="0"/>
              </a:ext>
            </a:extLst>
          </p:cNvPr>
          <p:cNvPicPr>
            <a:picLocks noChangeAspect="1"/>
          </p:cNvPicPr>
          <p:nvPr/>
        </p:nvPicPr>
        <p:blipFill>
          <a:blip r:embed="rId11"/>
          <a:stretch>
            <a:fillRect/>
          </a:stretch>
        </p:blipFill>
        <p:spPr>
          <a:xfrm>
            <a:off x="1862491" y="4413380"/>
            <a:ext cx="8464296" cy="490728"/>
          </a:xfrm>
          <a:prstGeom prst="rect">
            <a:avLst/>
          </a:prstGeom>
        </p:spPr>
      </p:pic>
      <p:pic>
        <p:nvPicPr>
          <p:cNvPr id="20" name="Picture 19">
            <a:extLst>
              <a:ext uri="{FF2B5EF4-FFF2-40B4-BE49-F238E27FC236}">
                <a16:creationId xmlns:a16="http://schemas.microsoft.com/office/drawing/2014/main" id="{B78974BC-9E1A-4C81-94B3-E6202E4A7BB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178046" y="5700638"/>
            <a:ext cx="3835908" cy="417576"/>
          </a:xfrm>
          <a:prstGeom prst="rect">
            <a:avLst/>
          </a:prstGeom>
        </p:spPr>
      </p:pic>
      <p:grpSp>
        <p:nvGrpSpPr>
          <p:cNvPr id="34" name="Group 33" descr="Common Data Service and Data Connectors">
            <a:extLst>
              <a:ext uri="{FF2B5EF4-FFF2-40B4-BE49-F238E27FC236}">
                <a16:creationId xmlns:a16="http://schemas.microsoft.com/office/drawing/2014/main" id="{D2529914-3BD7-43A1-8AF3-6E84FB5973F3}"/>
              </a:ext>
              <a:ext uri="{C183D7F6-B498-43B3-948B-1728B52AA6E4}">
                <adec:decorative xmlns:adec="http://schemas.microsoft.com/office/drawing/2017/decorative" val="0"/>
              </a:ext>
            </a:extLst>
          </p:cNvPr>
          <p:cNvGrpSpPr/>
          <p:nvPr/>
        </p:nvGrpSpPr>
        <p:grpSpPr>
          <a:xfrm>
            <a:off x="2687468" y="4850264"/>
            <a:ext cx="6323579" cy="869848"/>
            <a:chOff x="2687468" y="4850264"/>
            <a:chExt cx="6323579" cy="869848"/>
          </a:xfrm>
        </p:grpSpPr>
        <p:grpSp>
          <p:nvGrpSpPr>
            <p:cNvPr id="30" name="Group 29">
              <a:extLst>
                <a:ext uri="{FF2B5EF4-FFF2-40B4-BE49-F238E27FC236}">
                  <a16:creationId xmlns:a16="http://schemas.microsoft.com/office/drawing/2014/main" id="{61679F42-A225-4285-8943-B4897028EA25}"/>
                </a:ext>
              </a:extLst>
            </p:cNvPr>
            <p:cNvGrpSpPr/>
            <p:nvPr/>
          </p:nvGrpSpPr>
          <p:grpSpPr>
            <a:xfrm>
              <a:off x="2687468" y="4912334"/>
              <a:ext cx="2910864" cy="780078"/>
              <a:chOff x="2687468" y="4912334"/>
              <a:chExt cx="2910864" cy="780078"/>
            </a:xfrm>
          </p:grpSpPr>
          <p:pic>
            <p:nvPicPr>
              <p:cNvPr id="23" name="Graphic 22">
                <a:extLst>
                  <a:ext uri="{FF2B5EF4-FFF2-40B4-BE49-F238E27FC236}">
                    <a16:creationId xmlns:a16="http://schemas.microsoft.com/office/drawing/2014/main" id="{3759A832-5C9C-4D1D-ADD0-C3A1E338374E}"/>
                  </a:ext>
                </a:extLst>
              </p:cNvPr>
              <p:cNvPicPr>
                <a:picLocks noChangeAspect="1"/>
              </p:cNvPicPr>
              <p:nvPr/>
            </p:nvPicPr>
            <p:blipFill>
              <a:blip r:embed="rId13"/>
              <a:srcRect/>
              <a:stretch/>
            </p:blipFill>
            <p:spPr>
              <a:xfrm>
                <a:off x="3932289" y="4912334"/>
                <a:ext cx="421223" cy="421223"/>
              </a:xfrm>
              <a:prstGeom prst="rect">
                <a:avLst/>
              </a:prstGeom>
            </p:spPr>
          </p:pic>
          <p:sp>
            <p:nvSpPr>
              <p:cNvPr id="92" name="Rectangle 91">
                <a:extLst>
                  <a:ext uri="{FF2B5EF4-FFF2-40B4-BE49-F238E27FC236}">
                    <a16:creationId xmlns:a16="http://schemas.microsoft.com/office/drawing/2014/main" id="{AEBE0242-5963-480D-8223-1496D7CBE104}"/>
                  </a:ext>
                </a:extLst>
              </p:cNvPr>
              <p:cNvSpPr/>
              <p:nvPr/>
            </p:nvSpPr>
            <p:spPr bwMode="auto">
              <a:xfrm>
                <a:off x="2687468" y="5415413"/>
                <a:ext cx="291086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Microsoft </a:t>
                </a:r>
                <a:r>
                  <a:rPr kumimoji="0" lang="en-US" sz="2000" b="0" i="0" u="none" strike="noStrike" kern="1200" cap="none" spc="0" normalizeH="0" baseline="0" noProof="0" dirty="0" err="1">
                    <a:ln>
                      <a:noFill/>
                    </a:ln>
                    <a:solidFill>
                      <a:schemeClr val="tx1"/>
                    </a:solidFill>
                    <a:effectLst/>
                    <a:uLnTx/>
                    <a:uFillTx/>
                    <a:latin typeface="Segoe UI Semibold"/>
                    <a:ea typeface="+mn-ea"/>
                    <a:cs typeface="+mn-cs"/>
                  </a:rPr>
                  <a:t>Dataverse</a:t>
                </a:r>
                <a:endParaRPr kumimoji="0" lang="en-US" sz="2000" b="0" i="0" u="none" strike="noStrike" kern="1200" cap="none" spc="0" normalizeH="0" baseline="0" noProof="0" dirty="0">
                  <a:ln>
                    <a:noFill/>
                  </a:ln>
                  <a:solidFill>
                    <a:schemeClr val="tx1"/>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19D4C952-B1A6-4354-9D9C-1FC80444EAB8}"/>
                </a:ext>
              </a:extLst>
            </p:cNvPr>
            <p:cNvGrpSpPr/>
            <p:nvPr/>
          </p:nvGrpSpPr>
          <p:grpSpPr>
            <a:xfrm>
              <a:off x="6920455" y="4850264"/>
              <a:ext cx="2090592" cy="869848"/>
              <a:chOff x="6920455" y="4850264"/>
              <a:chExt cx="2090592" cy="869848"/>
            </a:xfrm>
          </p:grpSpPr>
          <p:sp>
            <p:nvSpPr>
              <p:cNvPr id="22" name="plug" title="Icon of a power plug showing an A to B connection">
                <a:extLst>
                  <a:ext uri="{FF2B5EF4-FFF2-40B4-BE49-F238E27FC236}">
                    <a16:creationId xmlns:a16="http://schemas.microsoft.com/office/drawing/2014/main" id="{6835C74B-1CE2-4B55-9076-26DFD5F6EB39}"/>
                  </a:ext>
                </a:extLst>
              </p:cNvPr>
              <p:cNvSpPr>
                <a:spLocks noChangeAspect="1" noEditPoints="1"/>
              </p:cNvSpPr>
              <p:nvPr/>
            </p:nvSpPr>
            <p:spPr bwMode="auto">
              <a:xfrm>
                <a:off x="7694567" y="4850264"/>
                <a:ext cx="542368" cy="5141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90" name="Rectangle 89">
                <a:extLst>
                  <a:ext uri="{FF2B5EF4-FFF2-40B4-BE49-F238E27FC236}">
                    <a16:creationId xmlns:a16="http://schemas.microsoft.com/office/drawing/2014/main" id="{F5B7A4EF-4869-43D6-8C57-0316955B3D33}"/>
                  </a:ext>
                </a:extLst>
              </p:cNvPr>
              <p:cNvSpPr/>
              <p:nvPr/>
            </p:nvSpPr>
            <p:spPr bwMode="auto">
              <a:xfrm>
                <a:off x="6920455" y="5415413"/>
                <a:ext cx="2090592"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Data connectors</a:t>
                </a:r>
              </a:p>
            </p:txBody>
          </p:sp>
        </p:grpSp>
      </p:grpSp>
      <p:sp>
        <p:nvSpPr>
          <p:cNvPr id="146" name="Rectangle 145">
            <a:extLst>
              <a:ext uri="{FF2B5EF4-FFF2-40B4-BE49-F238E27FC236}">
                <a16:creationId xmlns:a16="http://schemas.microsoft.com/office/drawing/2014/main" id="{608BF6C3-D6B2-41DD-8DD4-B143D281AD75}"/>
              </a:ext>
            </a:extLst>
          </p:cNvPr>
          <p:cNvSpPr/>
          <p:nvPr/>
        </p:nvSpPr>
        <p:spPr bwMode="auto">
          <a:xfrm>
            <a:off x="4689665" y="6093303"/>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Segoe UI Semibold"/>
                <a:ea typeface="+mn-ea"/>
                <a:cs typeface="Segoe UI" pitchFamily="34" charset="0"/>
              </a:rPr>
              <a:t>Azure</a:t>
            </a:r>
          </a:p>
        </p:txBody>
      </p:sp>
    </p:spTree>
    <p:extLst>
      <p:ext uri="{BB962C8B-B14F-4D97-AF65-F5344CB8AC3E}">
        <p14:creationId xmlns:p14="http://schemas.microsoft.com/office/powerpoint/2010/main" val="36371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250"/>
                            </p:stCondLst>
                            <p:childTnLst>
                              <p:par>
                                <p:cTn id="13" presetID="16" presetClass="entr" presetSubtype="37"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250"/>
                            </p:stCondLst>
                            <p:childTnLst>
                              <p:par>
                                <p:cTn id="21" presetID="16" presetClass="entr" presetSubtype="37"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512450-C040-4C93-A6AF-0328E7E4CF25}"/>
              </a:ext>
              <a:ext uri="{C183D7F6-B498-43B3-948B-1728B52AA6E4}">
                <adec:decorative xmlns:adec="http://schemas.microsoft.com/office/drawing/2017/decorative" val="1"/>
              </a:ext>
            </a:extLst>
          </p:cNvPr>
          <p:cNvGrpSpPr/>
          <p:nvPr/>
        </p:nvGrpSpPr>
        <p:grpSpPr>
          <a:xfrm>
            <a:off x="1754648" y="2092336"/>
            <a:ext cx="9988089" cy="3630910"/>
            <a:chOff x="1856249" y="2092336"/>
            <a:chExt cx="9872402" cy="3630910"/>
          </a:xfrm>
        </p:grpSpPr>
        <p:cxnSp>
          <p:nvCxnSpPr>
            <p:cNvPr id="9" name="Straight Connector 8">
              <a:extLst>
                <a:ext uri="{FF2B5EF4-FFF2-40B4-BE49-F238E27FC236}">
                  <a16:creationId xmlns:a16="http://schemas.microsoft.com/office/drawing/2014/main" id="{0F4EFCF9-1A53-42B9-AD39-AA71F6DC4DE0}"/>
                </a:ext>
              </a:extLst>
            </p:cNvPr>
            <p:cNvCxnSpPr>
              <a:cxnSpLocks/>
            </p:cNvCxnSpPr>
            <p:nvPr/>
          </p:nvCxnSpPr>
          <p:spPr>
            <a:xfrm>
              <a:off x="1856249" y="209233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DB965B2-C1A8-401B-A12E-66A55D00560B}"/>
                </a:ext>
              </a:extLst>
            </p:cNvPr>
            <p:cNvCxnSpPr>
              <a:cxnSpLocks/>
            </p:cNvCxnSpPr>
            <p:nvPr/>
          </p:nvCxnSpPr>
          <p:spPr>
            <a:xfrm>
              <a:off x="1856249" y="2818518"/>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7F1937B-70C4-45E3-978E-56F436193960}"/>
                </a:ext>
              </a:extLst>
            </p:cNvPr>
            <p:cNvCxnSpPr>
              <a:cxnSpLocks/>
            </p:cNvCxnSpPr>
            <p:nvPr/>
          </p:nvCxnSpPr>
          <p:spPr>
            <a:xfrm>
              <a:off x="1856249" y="3544700"/>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C63468-45C0-4EF2-8ADB-DFEE5302354C}"/>
                </a:ext>
              </a:extLst>
            </p:cNvPr>
            <p:cNvCxnSpPr>
              <a:cxnSpLocks/>
            </p:cNvCxnSpPr>
            <p:nvPr/>
          </p:nvCxnSpPr>
          <p:spPr>
            <a:xfrm>
              <a:off x="1856249" y="4270882"/>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33BDFF-6F79-4A5D-A508-C931259C835E}"/>
                </a:ext>
              </a:extLst>
            </p:cNvPr>
            <p:cNvCxnSpPr>
              <a:cxnSpLocks/>
            </p:cNvCxnSpPr>
            <p:nvPr/>
          </p:nvCxnSpPr>
          <p:spPr>
            <a:xfrm>
              <a:off x="1856249" y="4997064"/>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F2D1559-2BA8-4BA9-A350-744FC321B58A}"/>
                </a:ext>
              </a:extLst>
            </p:cNvPr>
            <p:cNvCxnSpPr>
              <a:cxnSpLocks/>
            </p:cNvCxnSpPr>
            <p:nvPr/>
          </p:nvCxnSpPr>
          <p:spPr>
            <a:xfrm>
              <a:off x="1856249" y="572324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4" name="Freeform: Shape 133">
            <a:extLst>
              <a:ext uri="{FF2B5EF4-FFF2-40B4-BE49-F238E27FC236}">
                <a16:creationId xmlns:a16="http://schemas.microsoft.com/office/drawing/2014/main" id="{16CD61B9-D6B4-44C7-B638-5D54F47F3097}"/>
              </a:ext>
              <a:ext uri="{C183D7F6-B498-43B3-948B-1728B52AA6E4}">
                <adec:decorative xmlns:adec="http://schemas.microsoft.com/office/drawing/2017/decorative" val="1"/>
              </a:ext>
            </a:extLst>
          </p:cNvPr>
          <p:cNvSpPr/>
          <p:nvPr/>
        </p:nvSpPr>
        <p:spPr bwMode="auto">
          <a:xfrm>
            <a:off x="-50302" y="1201601"/>
            <a:ext cx="3780475" cy="5694288"/>
          </a:xfrm>
          <a:custGeom>
            <a:avLst/>
            <a:gdLst>
              <a:gd name="connsiteX0" fmla="*/ 0 w 3780475"/>
              <a:gd name="connsiteY0" fmla="*/ 0 h 5694288"/>
              <a:gd name="connsiteX1" fmla="*/ 1451428 w 3780475"/>
              <a:gd name="connsiteY1" fmla="*/ 0 h 5694288"/>
              <a:gd name="connsiteX2" fmla="*/ 3780475 w 3780475"/>
              <a:gd name="connsiteY2" fmla="*/ 5694288 h 5694288"/>
              <a:gd name="connsiteX3" fmla="*/ 2329047 w 3780475"/>
              <a:gd name="connsiteY3" fmla="*/ 5694288 h 5694288"/>
            </a:gdLst>
            <a:ahLst/>
            <a:cxnLst>
              <a:cxn ang="0">
                <a:pos x="connsiteX0" y="connsiteY0"/>
              </a:cxn>
              <a:cxn ang="0">
                <a:pos x="connsiteX1" y="connsiteY1"/>
              </a:cxn>
              <a:cxn ang="0">
                <a:pos x="connsiteX2" y="connsiteY2"/>
              </a:cxn>
              <a:cxn ang="0">
                <a:pos x="connsiteX3" y="connsiteY3"/>
              </a:cxn>
            </a:cxnLst>
            <a:rect l="l" t="t" r="r" b="b"/>
            <a:pathLst>
              <a:path w="3780475" h="5694288">
                <a:moveTo>
                  <a:pt x="0" y="0"/>
                </a:moveTo>
                <a:lnTo>
                  <a:pt x="1451428" y="0"/>
                </a:lnTo>
                <a:lnTo>
                  <a:pt x="3780475" y="5694288"/>
                </a:lnTo>
                <a:lnTo>
                  <a:pt x="2329047" y="569428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16BFFE71-8F41-4713-8313-970CB9763BD4}"/>
              </a:ext>
            </a:extLst>
          </p:cNvPr>
          <p:cNvSpPr>
            <a:spLocks noGrp="1"/>
          </p:cNvSpPr>
          <p:nvPr>
            <p:ph type="title"/>
          </p:nvPr>
        </p:nvSpPr>
        <p:spPr/>
        <p:txBody>
          <a:bodyPr/>
          <a:lstStyle/>
          <a:p>
            <a:r>
              <a:rPr lang="en-US" dirty="0"/>
              <a:t>Unlock your imagination with Power Automate + PVA</a:t>
            </a:r>
            <a:endParaRPr lang="en-IN" dirty="0"/>
          </a:p>
        </p:txBody>
      </p:sp>
      <p:grpSp>
        <p:nvGrpSpPr>
          <p:cNvPr id="7" name="Group 6">
            <a:extLst>
              <a:ext uri="{FF2B5EF4-FFF2-40B4-BE49-F238E27FC236}">
                <a16:creationId xmlns:a16="http://schemas.microsoft.com/office/drawing/2014/main" id="{B629BE49-33E3-4B84-8E16-F5AB39433F97}"/>
              </a:ext>
              <a:ext uri="{C183D7F6-B498-43B3-948B-1728B52AA6E4}">
                <adec:decorative xmlns:adec="http://schemas.microsoft.com/office/drawing/2017/decorative" val="1"/>
              </a:ext>
            </a:extLst>
          </p:cNvPr>
          <p:cNvGrpSpPr/>
          <p:nvPr/>
        </p:nvGrpSpPr>
        <p:grpSpPr>
          <a:xfrm>
            <a:off x="968067" y="1452880"/>
            <a:ext cx="10796635" cy="552730"/>
            <a:chOff x="968067" y="1452880"/>
            <a:chExt cx="10796635" cy="552730"/>
          </a:xfrm>
        </p:grpSpPr>
        <p:sp>
          <p:nvSpPr>
            <p:cNvPr id="79" name="Rectangle 78">
              <a:extLst>
                <a:ext uri="{FF2B5EF4-FFF2-40B4-BE49-F238E27FC236}">
                  <a16:creationId xmlns:a16="http://schemas.microsoft.com/office/drawing/2014/main" id="{99DFBD7C-FAC3-4E26-8DB4-81F1AF9DE096}"/>
                </a:ext>
              </a:extLst>
            </p:cNvPr>
            <p:cNvSpPr/>
            <p:nvPr/>
          </p:nvSpPr>
          <p:spPr>
            <a:xfrm>
              <a:off x="1709738" y="1452880"/>
              <a:ext cx="10054964"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dirty="0">
                  <a:solidFill>
                    <a:schemeClr val="tx1"/>
                  </a:solidFill>
                </a:rPr>
                <a:t>Chatbot</a:t>
              </a:r>
              <a:r>
                <a:rPr lang="en-US" sz="1600" kern="1200" dirty="0">
                  <a:solidFill>
                    <a:schemeClr val="tx1"/>
                  </a:solidFill>
                </a:rPr>
                <a:t> uses </a:t>
              </a:r>
              <a:r>
                <a:rPr lang="en-US" sz="1600" dirty="0">
                  <a:solidFill>
                    <a:schemeClr val="tx1"/>
                  </a:solidFill>
                </a:rPr>
                <a:t>location-based</a:t>
              </a:r>
              <a:r>
                <a:rPr lang="en-US" sz="1600" kern="1200" dirty="0">
                  <a:solidFill>
                    <a:schemeClr val="tx1"/>
                  </a:solidFill>
                </a:rPr>
                <a:t> services (LBS) to provide personalized services</a:t>
              </a:r>
            </a:p>
          </p:txBody>
        </p:sp>
        <p:pic>
          <p:nvPicPr>
            <p:cNvPr id="3" name="Picture 2" descr="A globe icon with a shield">
              <a:extLst>
                <a:ext uri="{FF2B5EF4-FFF2-40B4-BE49-F238E27FC236}">
                  <a16:creationId xmlns:a16="http://schemas.microsoft.com/office/drawing/2014/main" id="{77918B6B-D355-411D-82B2-E89B5D139536}"/>
                </a:ext>
              </a:extLst>
            </p:cNvPr>
            <p:cNvPicPr>
              <a:picLocks noChangeAspect="1"/>
            </p:cNvPicPr>
            <p:nvPr/>
          </p:nvPicPr>
          <p:blipFill>
            <a:blip r:embed="rId3"/>
            <a:stretch>
              <a:fillRect/>
            </a:stretch>
          </p:blipFill>
          <p:spPr>
            <a:xfrm>
              <a:off x="968067" y="1556973"/>
              <a:ext cx="390144" cy="350520"/>
            </a:xfrm>
            <a:prstGeom prst="rect">
              <a:avLst/>
            </a:prstGeom>
          </p:spPr>
        </p:pic>
      </p:grpSp>
      <p:grpSp>
        <p:nvGrpSpPr>
          <p:cNvPr id="8" name="Group 7">
            <a:extLst>
              <a:ext uri="{FF2B5EF4-FFF2-40B4-BE49-F238E27FC236}">
                <a16:creationId xmlns:a16="http://schemas.microsoft.com/office/drawing/2014/main" id="{2FE757E7-F046-49DB-A6B3-2385E9D8B4FE}"/>
              </a:ext>
              <a:ext uri="{C183D7F6-B498-43B3-948B-1728B52AA6E4}">
                <adec:decorative xmlns:adec="http://schemas.microsoft.com/office/drawing/2017/decorative" val="1"/>
              </a:ext>
            </a:extLst>
          </p:cNvPr>
          <p:cNvGrpSpPr/>
          <p:nvPr/>
        </p:nvGrpSpPr>
        <p:grpSpPr>
          <a:xfrm>
            <a:off x="1281063" y="2179062"/>
            <a:ext cx="10420139" cy="552730"/>
            <a:chOff x="1281063" y="2179062"/>
            <a:chExt cx="10420139" cy="552730"/>
          </a:xfrm>
        </p:grpSpPr>
        <p:sp>
          <p:nvSpPr>
            <p:cNvPr id="86" name="Rectangle 85">
              <a:extLst>
                <a:ext uri="{FF2B5EF4-FFF2-40B4-BE49-F238E27FC236}">
                  <a16:creationId xmlns:a16="http://schemas.microsoft.com/office/drawing/2014/main" id="{E3B5567F-E3FB-4878-A858-30DB80D3408E}"/>
                </a:ext>
              </a:extLst>
            </p:cNvPr>
            <p:cNvSpPr/>
            <p:nvPr/>
          </p:nvSpPr>
          <p:spPr>
            <a:xfrm>
              <a:off x="2019300" y="2179062"/>
              <a:ext cx="9681902"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2-factor authentications to increase security</a:t>
              </a:r>
            </a:p>
          </p:txBody>
        </p:sp>
        <p:pic>
          <p:nvPicPr>
            <p:cNvPr id="6" name="Picture 5" descr="icon of a surveillance device connecting two computers">
              <a:extLst>
                <a:ext uri="{FF2B5EF4-FFF2-40B4-BE49-F238E27FC236}">
                  <a16:creationId xmlns:a16="http://schemas.microsoft.com/office/drawing/2014/main" id="{B86FBDAE-8969-434E-8120-E085EF35DC9A}"/>
                </a:ext>
              </a:extLst>
            </p:cNvPr>
            <p:cNvPicPr>
              <a:picLocks noChangeAspect="1"/>
            </p:cNvPicPr>
            <p:nvPr/>
          </p:nvPicPr>
          <p:blipFill>
            <a:blip r:embed="rId4"/>
            <a:stretch>
              <a:fillRect/>
            </a:stretch>
          </p:blipFill>
          <p:spPr>
            <a:xfrm>
              <a:off x="1281063" y="2330450"/>
              <a:ext cx="507492" cy="324612"/>
            </a:xfrm>
            <a:prstGeom prst="rect">
              <a:avLst/>
            </a:prstGeom>
          </p:spPr>
        </p:pic>
      </p:grpSp>
      <p:grpSp>
        <p:nvGrpSpPr>
          <p:cNvPr id="10" name="Group 9">
            <a:extLst>
              <a:ext uri="{FF2B5EF4-FFF2-40B4-BE49-F238E27FC236}">
                <a16:creationId xmlns:a16="http://schemas.microsoft.com/office/drawing/2014/main" id="{2914C3B6-CD8B-4239-963E-7BD0AF425F1E}"/>
              </a:ext>
              <a:ext uri="{C183D7F6-B498-43B3-948B-1728B52AA6E4}">
                <adec:decorative xmlns:adec="http://schemas.microsoft.com/office/drawing/2017/decorative" val="1"/>
              </a:ext>
            </a:extLst>
          </p:cNvPr>
          <p:cNvGrpSpPr/>
          <p:nvPr/>
        </p:nvGrpSpPr>
        <p:grpSpPr>
          <a:xfrm>
            <a:off x="1625737" y="2905244"/>
            <a:ext cx="9961165" cy="552730"/>
            <a:chOff x="1625737" y="2905244"/>
            <a:chExt cx="9961165" cy="552730"/>
          </a:xfrm>
        </p:grpSpPr>
        <p:sp>
          <p:nvSpPr>
            <p:cNvPr id="88" name="Rectangle 87">
              <a:extLst>
                <a:ext uri="{FF2B5EF4-FFF2-40B4-BE49-F238E27FC236}">
                  <a16:creationId xmlns:a16="http://schemas.microsoft.com/office/drawing/2014/main" id="{82D7CFE6-1C45-485F-B5BF-4B5B3E6B6A82}"/>
                </a:ext>
              </a:extLst>
            </p:cNvPr>
            <p:cNvSpPr/>
            <p:nvPr/>
          </p:nvSpPr>
          <p:spPr>
            <a:xfrm>
              <a:off x="2309813" y="2905244"/>
              <a:ext cx="9277089" cy="55273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defTabSz="622300">
                <a:lnSpc>
                  <a:spcPct val="90000"/>
                </a:lnSpc>
                <a:spcBef>
                  <a:spcPct val="0"/>
                </a:spcBef>
                <a:spcAft>
                  <a:spcPct val="35000"/>
                </a:spcAft>
              </a:pPr>
              <a:r>
                <a:rPr lang="en-US" sz="1600" kern="1200">
                  <a:solidFill>
                    <a:schemeClr val="tx1"/>
                  </a:solidFill>
                </a:rPr>
                <a:t>Proactively </a:t>
              </a:r>
              <a:r>
                <a:rPr lang="en-US" sz="1600">
                  <a:solidFill>
                    <a:schemeClr val="tx1"/>
                  </a:solidFill>
                </a:rPr>
                <a:t>recommends</a:t>
              </a:r>
              <a:r>
                <a:rPr lang="en-US" sz="1600" kern="1200">
                  <a:solidFill>
                    <a:schemeClr val="tx1"/>
                  </a:solidFill>
                </a:rPr>
                <a:t> new promotions, benefits, </a:t>
              </a:r>
              <a:r>
                <a:rPr lang="en-US" sz="1600">
                  <a:solidFill>
                    <a:schemeClr val="tx1"/>
                  </a:solidFill>
                </a:rPr>
                <a:t>and better</a:t>
              </a:r>
              <a:r>
                <a:rPr lang="en-US" sz="1600" kern="1200">
                  <a:solidFill>
                    <a:schemeClr val="tx1"/>
                  </a:solidFill>
                </a:rPr>
                <a:t> rates to your customers</a:t>
              </a:r>
            </a:p>
          </p:txBody>
        </p:sp>
        <p:sp>
          <p:nvSpPr>
            <p:cNvPr id="117" name="megaphone" title="Icon of a megaphone">
              <a:extLst>
                <a:ext uri="{FF2B5EF4-FFF2-40B4-BE49-F238E27FC236}">
                  <a16:creationId xmlns:a16="http://schemas.microsoft.com/office/drawing/2014/main" id="{35614310-D635-44C9-9890-18349E754A8F}"/>
                </a:ext>
              </a:extLst>
            </p:cNvPr>
            <p:cNvSpPr>
              <a:spLocks noChangeAspect="1" noEditPoints="1"/>
            </p:cNvSpPr>
            <p:nvPr/>
          </p:nvSpPr>
          <p:spPr bwMode="auto">
            <a:xfrm>
              <a:off x="1625737" y="3085493"/>
              <a:ext cx="322580" cy="19830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20CD1130-2633-4620-968A-26382215F7D3}"/>
              </a:ext>
              <a:ext uri="{C183D7F6-B498-43B3-948B-1728B52AA6E4}">
                <adec:decorative xmlns:adec="http://schemas.microsoft.com/office/drawing/2017/decorative" val="1"/>
              </a:ext>
            </a:extLst>
          </p:cNvPr>
          <p:cNvGrpSpPr/>
          <p:nvPr/>
        </p:nvGrpSpPr>
        <p:grpSpPr>
          <a:xfrm>
            <a:off x="1929784" y="3631426"/>
            <a:ext cx="9580918" cy="552730"/>
            <a:chOff x="1929784" y="3631426"/>
            <a:chExt cx="9580918" cy="552730"/>
          </a:xfrm>
        </p:grpSpPr>
        <p:sp>
          <p:nvSpPr>
            <p:cNvPr id="95" name="Rectangle 94">
              <a:extLst>
                <a:ext uri="{FF2B5EF4-FFF2-40B4-BE49-F238E27FC236}">
                  <a16:creationId xmlns:a16="http://schemas.microsoft.com/office/drawing/2014/main" id="{573E0A32-7834-45F1-B86E-1E4D62630381}"/>
                </a:ext>
              </a:extLst>
            </p:cNvPr>
            <p:cNvSpPr/>
            <p:nvPr/>
          </p:nvSpPr>
          <p:spPr>
            <a:xfrm>
              <a:off x="2593181" y="3631426"/>
              <a:ext cx="8917521" cy="552730"/>
            </a:xfrm>
            <a:prstGeom prst="rect">
              <a:avLst/>
            </a:prstGeom>
            <a:no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a:solidFill>
                    <a:schemeClr val="tx1"/>
                  </a:solidFill>
                </a:rPr>
                <a:t>Check</a:t>
              </a:r>
              <a:r>
                <a:rPr lang="en-US" sz="1600" kern="1200">
                  <a:solidFill>
                    <a:schemeClr val="tx1"/>
                  </a:solidFill>
                </a:rPr>
                <a:t> user eligibility and submit applications on their behalf</a:t>
              </a:r>
            </a:p>
          </p:txBody>
        </p:sp>
        <p:sp>
          <p:nvSpPr>
            <p:cNvPr id="118" name="people_4" title="Icon of a person">
              <a:extLst>
                <a:ext uri="{FF2B5EF4-FFF2-40B4-BE49-F238E27FC236}">
                  <a16:creationId xmlns:a16="http://schemas.microsoft.com/office/drawing/2014/main" id="{CF1A6334-92D2-40DE-9887-33095241128E}"/>
                </a:ext>
              </a:extLst>
            </p:cNvPr>
            <p:cNvSpPr>
              <a:spLocks noChangeAspect="1" noEditPoints="1"/>
            </p:cNvSpPr>
            <p:nvPr/>
          </p:nvSpPr>
          <p:spPr bwMode="auto">
            <a:xfrm>
              <a:off x="1929784" y="3718167"/>
              <a:ext cx="252856" cy="282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1CD6AF9-3912-48DB-88B1-02D0D5424BEC}"/>
              </a:ext>
              <a:ext uri="{C183D7F6-B498-43B3-948B-1728B52AA6E4}">
                <adec:decorative xmlns:adec="http://schemas.microsoft.com/office/drawing/2017/decorative" val="1"/>
              </a:ext>
            </a:extLst>
          </p:cNvPr>
          <p:cNvGrpSpPr/>
          <p:nvPr/>
        </p:nvGrpSpPr>
        <p:grpSpPr>
          <a:xfrm>
            <a:off x="2164107" y="4357608"/>
            <a:ext cx="9206895" cy="552730"/>
            <a:chOff x="2164107" y="4357608"/>
            <a:chExt cx="9206895" cy="552730"/>
          </a:xfrm>
        </p:grpSpPr>
        <p:sp>
          <p:nvSpPr>
            <p:cNvPr id="96" name="Rectangle 95">
              <a:extLst>
                <a:ext uri="{FF2B5EF4-FFF2-40B4-BE49-F238E27FC236}">
                  <a16:creationId xmlns:a16="http://schemas.microsoft.com/office/drawing/2014/main" id="{537A44F9-8C03-4084-ACBB-1DCD4BA8C2F2}"/>
                </a:ext>
              </a:extLst>
            </p:cNvPr>
            <p:cNvSpPr/>
            <p:nvPr/>
          </p:nvSpPr>
          <p:spPr>
            <a:xfrm>
              <a:off x="2893219" y="4357608"/>
              <a:ext cx="8477783" cy="55273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Remote diagnosis for IOT devices</a:t>
              </a:r>
            </a:p>
          </p:txBody>
        </p:sp>
        <p:sp>
          <p:nvSpPr>
            <p:cNvPr id="119" name="IoT" title="Icon of five circles that all connect to a center circle">
              <a:extLst>
                <a:ext uri="{FF2B5EF4-FFF2-40B4-BE49-F238E27FC236}">
                  <a16:creationId xmlns:a16="http://schemas.microsoft.com/office/drawing/2014/main" id="{39C9646E-D5A9-41EA-BF1E-432867960223}"/>
                </a:ext>
              </a:extLst>
            </p:cNvPr>
            <p:cNvSpPr>
              <a:spLocks noChangeAspect="1" noEditPoints="1"/>
            </p:cNvSpPr>
            <p:nvPr/>
          </p:nvSpPr>
          <p:spPr bwMode="auto">
            <a:xfrm>
              <a:off x="2164107" y="4435223"/>
              <a:ext cx="305930" cy="3064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BA4EBE57-2DAB-461E-BCD6-742CE601096A}"/>
              </a:ext>
              <a:ext uri="{C183D7F6-B498-43B3-948B-1728B52AA6E4}">
                <adec:decorative xmlns:adec="http://schemas.microsoft.com/office/drawing/2017/decorative" val="1"/>
              </a:ext>
            </a:extLst>
          </p:cNvPr>
          <p:cNvGrpSpPr/>
          <p:nvPr/>
        </p:nvGrpSpPr>
        <p:grpSpPr>
          <a:xfrm>
            <a:off x="2451504" y="5083790"/>
            <a:ext cx="8805198" cy="552730"/>
            <a:chOff x="2451504" y="5083790"/>
            <a:chExt cx="8805198" cy="552730"/>
          </a:xfrm>
        </p:grpSpPr>
        <p:sp>
          <p:nvSpPr>
            <p:cNvPr id="104" name="Rectangle 103">
              <a:extLst>
                <a:ext uri="{FF2B5EF4-FFF2-40B4-BE49-F238E27FC236}">
                  <a16:creationId xmlns:a16="http://schemas.microsoft.com/office/drawing/2014/main" id="{1077B4EC-AE87-4CBD-BF19-75EBE2791719}"/>
                </a:ext>
              </a:extLst>
            </p:cNvPr>
            <p:cNvSpPr/>
            <p:nvPr/>
          </p:nvSpPr>
          <p:spPr>
            <a:xfrm>
              <a:off x="3186113" y="5083790"/>
              <a:ext cx="8070589"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Make appointments for your customers</a:t>
              </a:r>
            </a:p>
          </p:txBody>
        </p:sp>
        <p:sp>
          <p:nvSpPr>
            <p:cNvPr id="120" name="Commitments_EC4D" title="Icon of a handshake">
              <a:extLst>
                <a:ext uri="{FF2B5EF4-FFF2-40B4-BE49-F238E27FC236}">
                  <a16:creationId xmlns:a16="http://schemas.microsoft.com/office/drawing/2014/main" id="{C3C38D33-BD40-4841-8D27-7CE270C176C8}"/>
                </a:ext>
              </a:extLst>
            </p:cNvPr>
            <p:cNvSpPr>
              <a:spLocks noChangeAspect="1" noEditPoints="1"/>
            </p:cNvSpPr>
            <p:nvPr/>
          </p:nvSpPr>
          <p:spPr bwMode="auto">
            <a:xfrm>
              <a:off x="2451504" y="5176011"/>
              <a:ext cx="325796" cy="30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991FD239-414A-4163-A418-C42924FCF231}"/>
              </a:ext>
              <a:ext uri="{C183D7F6-B498-43B3-948B-1728B52AA6E4}">
                <adec:decorative xmlns:adec="http://schemas.microsoft.com/office/drawing/2017/decorative" val="1"/>
              </a:ext>
            </a:extLst>
          </p:cNvPr>
          <p:cNvGrpSpPr/>
          <p:nvPr/>
        </p:nvGrpSpPr>
        <p:grpSpPr>
          <a:xfrm>
            <a:off x="2758767" y="5809970"/>
            <a:ext cx="9034771" cy="552730"/>
            <a:chOff x="2758767" y="5809970"/>
            <a:chExt cx="9034771" cy="552730"/>
          </a:xfrm>
        </p:grpSpPr>
        <p:sp>
          <p:nvSpPr>
            <p:cNvPr id="105" name="Rectangle 104">
              <a:extLst>
                <a:ext uri="{FF2B5EF4-FFF2-40B4-BE49-F238E27FC236}">
                  <a16:creationId xmlns:a16="http://schemas.microsoft.com/office/drawing/2014/main" id="{214F2853-5F23-48AA-9A2D-C1FC0351A1AD}"/>
                </a:ext>
              </a:extLst>
            </p:cNvPr>
            <p:cNvSpPr/>
            <p:nvPr/>
          </p:nvSpPr>
          <p:spPr>
            <a:xfrm>
              <a:off x="3524250" y="5809970"/>
              <a:ext cx="8269288"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Get a picture of the receipt from employee and use Azure AI for expense reimbursement (integration with Azure AI)</a:t>
              </a:r>
            </a:p>
          </p:txBody>
        </p:sp>
        <p:grpSp>
          <p:nvGrpSpPr>
            <p:cNvPr id="121" name="Group 120">
              <a:extLst>
                <a:ext uri="{FF2B5EF4-FFF2-40B4-BE49-F238E27FC236}">
                  <a16:creationId xmlns:a16="http://schemas.microsoft.com/office/drawing/2014/main" id="{D384E631-6672-47D9-8EF6-530CF37FC4C7}"/>
                </a:ext>
              </a:extLst>
            </p:cNvPr>
            <p:cNvGrpSpPr/>
            <p:nvPr/>
          </p:nvGrpSpPr>
          <p:grpSpPr>
            <a:xfrm>
              <a:off x="2758767" y="5915855"/>
              <a:ext cx="227056" cy="340960"/>
              <a:chOff x="6045834" y="3239134"/>
              <a:chExt cx="342519" cy="514349"/>
            </a:xfrm>
          </p:grpSpPr>
          <p:sp>
            <p:nvSpPr>
              <p:cNvPr id="122" name="Freeform: Shape 121">
                <a:extLst>
                  <a:ext uri="{FF2B5EF4-FFF2-40B4-BE49-F238E27FC236}">
                    <a16:creationId xmlns:a16="http://schemas.microsoft.com/office/drawing/2014/main" id="{B6032DCE-F7B7-4660-916B-1BF9C9679458}"/>
                  </a:ext>
                </a:extLst>
              </p:cNvPr>
              <p:cNvSpPr/>
              <p:nvPr/>
            </p:nvSpPr>
            <p:spPr>
              <a:xfrm>
                <a:off x="6045834" y="3302856"/>
                <a:ext cx="342519" cy="450627"/>
              </a:xfrm>
              <a:custGeom>
                <a:avLst/>
                <a:gdLst>
                  <a:gd name="connsiteX0" fmla="*/ 0 w 342519"/>
                  <a:gd name="connsiteY0" fmla="*/ 0 h 450627"/>
                  <a:gd name="connsiteX1" fmla="*/ 342519 w 342519"/>
                  <a:gd name="connsiteY1" fmla="*/ 0 h 450627"/>
                  <a:gd name="connsiteX2" fmla="*/ 342519 w 342519"/>
                  <a:gd name="connsiteY2" fmla="*/ 450628 h 450627"/>
                  <a:gd name="connsiteX3" fmla="*/ 0 w 342519"/>
                  <a:gd name="connsiteY3" fmla="*/ 450628 h 450627"/>
                </a:gdLst>
                <a:ahLst/>
                <a:cxnLst>
                  <a:cxn ang="0">
                    <a:pos x="connsiteX0" y="connsiteY0"/>
                  </a:cxn>
                  <a:cxn ang="0">
                    <a:pos x="connsiteX1" y="connsiteY1"/>
                  </a:cxn>
                  <a:cxn ang="0">
                    <a:pos x="connsiteX2" y="connsiteY2"/>
                  </a:cxn>
                  <a:cxn ang="0">
                    <a:pos x="connsiteX3" y="connsiteY3"/>
                  </a:cxn>
                </a:cxnLst>
                <a:rect l="l" t="t" r="r" b="b"/>
                <a:pathLst>
                  <a:path w="342519" h="450627">
                    <a:moveTo>
                      <a:pt x="0" y="0"/>
                    </a:moveTo>
                    <a:lnTo>
                      <a:pt x="342519" y="0"/>
                    </a:lnTo>
                    <a:lnTo>
                      <a:pt x="342519" y="450628"/>
                    </a:lnTo>
                    <a:lnTo>
                      <a:pt x="0" y="450628"/>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5107AB95-10D8-457B-AB9F-4377C34C72E9}"/>
                  </a:ext>
                </a:extLst>
              </p:cNvPr>
              <p:cNvSpPr/>
              <p:nvPr/>
            </p:nvSpPr>
            <p:spPr>
              <a:xfrm>
                <a:off x="6087268" y="3365626"/>
                <a:ext cx="259746" cy="316039"/>
              </a:xfrm>
              <a:custGeom>
                <a:avLst/>
                <a:gdLst>
                  <a:gd name="connsiteX0" fmla="*/ 53245 w 259746"/>
                  <a:gd name="connsiteY0" fmla="*/ 0 h 316039"/>
                  <a:gd name="connsiteX1" fmla="*/ 206407 w 259746"/>
                  <a:gd name="connsiteY1" fmla="*/ 0 h 316039"/>
                  <a:gd name="connsiteX2" fmla="*/ 0 w 259746"/>
                  <a:gd name="connsiteY2" fmla="*/ 52673 h 316039"/>
                  <a:gd name="connsiteX3" fmla="*/ 259747 w 259746"/>
                  <a:gd name="connsiteY3" fmla="*/ 52673 h 316039"/>
                  <a:gd name="connsiteX4" fmla="*/ 0 w 259746"/>
                  <a:gd name="connsiteY4" fmla="*/ 105346 h 316039"/>
                  <a:gd name="connsiteX5" fmla="*/ 259747 w 259746"/>
                  <a:gd name="connsiteY5" fmla="*/ 105346 h 316039"/>
                  <a:gd name="connsiteX6" fmla="*/ 0 w 259746"/>
                  <a:gd name="connsiteY6" fmla="*/ 158020 h 316039"/>
                  <a:gd name="connsiteX7" fmla="*/ 259747 w 259746"/>
                  <a:gd name="connsiteY7" fmla="*/ 158020 h 316039"/>
                  <a:gd name="connsiteX8" fmla="*/ 0 w 259746"/>
                  <a:gd name="connsiteY8" fmla="*/ 210693 h 316039"/>
                  <a:gd name="connsiteX9" fmla="*/ 259747 w 259746"/>
                  <a:gd name="connsiteY9" fmla="*/ 210693 h 316039"/>
                  <a:gd name="connsiteX10" fmla="*/ 0 w 259746"/>
                  <a:gd name="connsiteY10" fmla="*/ 263366 h 316039"/>
                  <a:gd name="connsiteX11" fmla="*/ 259747 w 259746"/>
                  <a:gd name="connsiteY11" fmla="*/ 263366 h 316039"/>
                  <a:gd name="connsiteX12" fmla="*/ 0 w 259746"/>
                  <a:gd name="connsiteY12" fmla="*/ 316040 h 316039"/>
                  <a:gd name="connsiteX13" fmla="*/ 259747 w 259746"/>
                  <a:gd name="connsiteY13" fmla="*/ 316040 h 31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746" h="316039">
                    <a:moveTo>
                      <a:pt x="53245" y="0"/>
                    </a:moveTo>
                    <a:lnTo>
                      <a:pt x="206407" y="0"/>
                    </a:lnTo>
                    <a:moveTo>
                      <a:pt x="0" y="52673"/>
                    </a:moveTo>
                    <a:lnTo>
                      <a:pt x="259747" y="52673"/>
                    </a:lnTo>
                    <a:moveTo>
                      <a:pt x="0" y="105346"/>
                    </a:moveTo>
                    <a:lnTo>
                      <a:pt x="259747" y="105346"/>
                    </a:lnTo>
                    <a:moveTo>
                      <a:pt x="0" y="158020"/>
                    </a:moveTo>
                    <a:lnTo>
                      <a:pt x="259747" y="158020"/>
                    </a:lnTo>
                    <a:moveTo>
                      <a:pt x="0" y="210693"/>
                    </a:moveTo>
                    <a:lnTo>
                      <a:pt x="259747" y="210693"/>
                    </a:lnTo>
                    <a:moveTo>
                      <a:pt x="0" y="263366"/>
                    </a:moveTo>
                    <a:lnTo>
                      <a:pt x="259747" y="263366"/>
                    </a:lnTo>
                    <a:moveTo>
                      <a:pt x="0" y="316040"/>
                    </a:moveTo>
                    <a:lnTo>
                      <a:pt x="259747" y="31604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09F6EFF-E6A5-439D-8F70-67E6C5EE2BB9}"/>
                  </a:ext>
                </a:extLst>
              </p:cNvPr>
              <p:cNvSpPr/>
              <p:nvPr/>
            </p:nvSpPr>
            <p:spPr>
              <a:xfrm>
                <a:off x="6148514" y="3239134"/>
                <a:ext cx="137064" cy="57626"/>
              </a:xfrm>
              <a:custGeom>
                <a:avLst/>
                <a:gdLst>
                  <a:gd name="connsiteX0" fmla="*/ 137065 w 137064"/>
                  <a:gd name="connsiteY0" fmla="*/ 57626 h 57626"/>
                  <a:gd name="connsiteX1" fmla="*/ 137065 w 137064"/>
                  <a:gd name="connsiteY1" fmla="*/ 37243 h 57626"/>
                  <a:gd name="connsiteX2" fmla="*/ 94202 w 137064"/>
                  <a:gd name="connsiteY2" fmla="*/ 37243 h 57626"/>
                  <a:gd name="connsiteX3" fmla="*/ 92678 w 137064"/>
                  <a:gd name="connsiteY3" fmla="*/ 37243 h 57626"/>
                  <a:gd name="connsiteX4" fmla="*/ 92678 w 137064"/>
                  <a:gd name="connsiteY4" fmla="*/ 22670 h 57626"/>
                  <a:gd name="connsiteX5" fmla="*/ 70009 w 137064"/>
                  <a:gd name="connsiteY5" fmla="*/ 0 h 57626"/>
                  <a:gd name="connsiteX6" fmla="*/ 67151 w 137064"/>
                  <a:gd name="connsiteY6" fmla="*/ 0 h 57626"/>
                  <a:gd name="connsiteX7" fmla="*/ 44482 w 137064"/>
                  <a:gd name="connsiteY7" fmla="*/ 22670 h 57626"/>
                  <a:gd name="connsiteX8" fmla="*/ 44482 w 137064"/>
                  <a:gd name="connsiteY8" fmla="*/ 37243 h 57626"/>
                  <a:gd name="connsiteX9" fmla="*/ 43148 w 137064"/>
                  <a:gd name="connsiteY9" fmla="*/ 37243 h 57626"/>
                  <a:gd name="connsiteX10" fmla="*/ 0 w 137064"/>
                  <a:gd name="connsiteY10" fmla="*/ 37243 h 57626"/>
                  <a:gd name="connsiteX11" fmla="*/ 0 w 137064"/>
                  <a:gd name="connsiteY11"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064" h="57626">
                    <a:moveTo>
                      <a:pt x="137065" y="57626"/>
                    </a:moveTo>
                    <a:lnTo>
                      <a:pt x="137065" y="37243"/>
                    </a:lnTo>
                    <a:lnTo>
                      <a:pt x="94202" y="37243"/>
                    </a:lnTo>
                    <a:lnTo>
                      <a:pt x="92678" y="37243"/>
                    </a:lnTo>
                    <a:lnTo>
                      <a:pt x="92678" y="22670"/>
                    </a:lnTo>
                    <a:cubicBezTo>
                      <a:pt x="92678" y="10097"/>
                      <a:pt x="82487" y="0"/>
                      <a:pt x="70009" y="0"/>
                    </a:cubicBezTo>
                    <a:lnTo>
                      <a:pt x="67151" y="0"/>
                    </a:lnTo>
                    <a:cubicBezTo>
                      <a:pt x="54578" y="0"/>
                      <a:pt x="44482" y="10192"/>
                      <a:pt x="44482" y="22670"/>
                    </a:cubicBezTo>
                    <a:lnTo>
                      <a:pt x="44482" y="37243"/>
                    </a:lnTo>
                    <a:lnTo>
                      <a:pt x="43148" y="37243"/>
                    </a:lnTo>
                    <a:lnTo>
                      <a:pt x="0" y="37243"/>
                    </a:lnTo>
                    <a:lnTo>
                      <a:pt x="0" y="57626"/>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4" name="Group 13">
            <a:extLst>
              <a:ext uri="{FF2B5EF4-FFF2-40B4-BE49-F238E27FC236}">
                <a16:creationId xmlns:a16="http://schemas.microsoft.com/office/drawing/2014/main" id="{2FE98426-52B0-47C6-83CA-E094F8CD0824}"/>
              </a:ext>
              <a:ext uri="{C183D7F6-B498-43B3-948B-1728B52AA6E4}">
                <adec:decorative xmlns:adec="http://schemas.microsoft.com/office/drawing/2017/decorative" val="1"/>
              </a:ext>
            </a:extLst>
          </p:cNvPr>
          <p:cNvGrpSpPr/>
          <p:nvPr/>
        </p:nvGrpSpPr>
        <p:grpSpPr>
          <a:xfrm>
            <a:off x="1486043" y="2092336"/>
            <a:ext cx="1781865" cy="3630910"/>
            <a:chOff x="1466993" y="2092336"/>
            <a:chExt cx="1781865" cy="3630910"/>
          </a:xfrm>
        </p:grpSpPr>
        <p:cxnSp>
          <p:nvCxnSpPr>
            <p:cNvPr id="126" name="Straight Connector 125">
              <a:extLst>
                <a:ext uri="{FF2B5EF4-FFF2-40B4-BE49-F238E27FC236}">
                  <a16:creationId xmlns:a16="http://schemas.microsoft.com/office/drawing/2014/main" id="{92841BEF-05E9-4C90-9CE6-8A8F1465BF92}"/>
                </a:ext>
              </a:extLst>
            </p:cNvPr>
            <p:cNvCxnSpPr>
              <a:cxnSpLocks/>
            </p:cNvCxnSpPr>
            <p:nvPr/>
          </p:nvCxnSpPr>
          <p:spPr>
            <a:xfrm>
              <a:off x="1466993" y="209233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5735A1-E2DF-48EB-8978-C3E06815352E}"/>
                </a:ext>
              </a:extLst>
            </p:cNvPr>
            <p:cNvCxnSpPr>
              <a:cxnSpLocks/>
            </p:cNvCxnSpPr>
            <p:nvPr/>
          </p:nvCxnSpPr>
          <p:spPr>
            <a:xfrm>
              <a:off x="1795096" y="2818518"/>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D8AD3F1-56D5-41B8-A436-0510F51009EF}"/>
                </a:ext>
              </a:extLst>
            </p:cNvPr>
            <p:cNvCxnSpPr>
              <a:cxnSpLocks/>
            </p:cNvCxnSpPr>
            <p:nvPr/>
          </p:nvCxnSpPr>
          <p:spPr>
            <a:xfrm>
              <a:off x="2077480" y="354470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A13A2C-47E2-405C-B4B7-E8A4176F6ADA}"/>
                </a:ext>
              </a:extLst>
            </p:cNvPr>
            <p:cNvCxnSpPr>
              <a:cxnSpLocks/>
            </p:cNvCxnSpPr>
            <p:nvPr/>
          </p:nvCxnSpPr>
          <p:spPr>
            <a:xfrm>
              <a:off x="2394771" y="4270882"/>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EC19439-DED8-4E39-8B67-EE3A3CD63D4E}"/>
                </a:ext>
              </a:extLst>
            </p:cNvPr>
            <p:cNvCxnSpPr>
              <a:cxnSpLocks/>
            </p:cNvCxnSpPr>
            <p:nvPr/>
          </p:nvCxnSpPr>
          <p:spPr>
            <a:xfrm>
              <a:off x="2672487" y="49970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42185-A829-48C7-91C0-3BE2C60D941C}"/>
                </a:ext>
              </a:extLst>
            </p:cNvPr>
            <p:cNvCxnSpPr>
              <a:cxnSpLocks/>
            </p:cNvCxnSpPr>
            <p:nvPr/>
          </p:nvCxnSpPr>
          <p:spPr>
            <a:xfrm>
              <a:off x="2974538" y="572324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D99113DD-7BE5-4C3A-AFA9-2F4A6B4425C3}"/>
              </a:ext>
              <a:ext uri="{C183D7F6-B498-43B3-948B-1728B52AA6E4}">
                <adec:decorative xmlns:adec="http://schemas.microsoft.com/office/drawing/2017/decorative" val="1"/>
              </a:ext>
            </a:extLst>
          </p:cNvPr>
          <p:cNvSpPr/>
          <p:nvPr/>
        </p:nvSpPr>
        <p:spPr bwMode="auto">
          <a:xfrm>
            <a:off x="1" y="1650022"/>
            <a:ext cx="2130139" cy="5207977"/>
          </a:xfrm>
          <a:custGeom>
            <a:avLst/>
            <a:gdLst>
              <a:gd name="connsiteX0" fmla="*/ 0 w 2130139"/>
              <a:gd name="connsiteY0" fmla="*/ 0 h 5207977"/>
              <a:gd name="connsiteX1" fmla="*/ 2130139 w 2130139"/>
              <a:gd name="connsiteY1" fmla="*/ 5207977 h 5207977"/>
              <a:gd name="connsiteX2" fmla="*/ 0 w 2130139"/>
              <a:gd name="connsiteY2" fmla="*/ 5207977 h 5207977"/>
            </a:gdLst>
            <a:ahLst/>
            <a:cxnLst>
              <a:cxn ang="0">
                <a:pos x="connsiteX0" y="connsiteY0"/>
              </a:cxn>
              <a:cxn ang="0">
                <a:pos x="connsiteX1" y="connsiteY1"/>
              </a:cxn>
              <a:cxn ang="0">
                <a:pos x="connsiteX2" y="connsiteY2"/>
              </a:cxn>
            </a:cxnLst>
            <a:rect l="l" t="t" r="r" b="b"/>
            <a:pathLst>
              <a:path w="2130139" h="5207977">
                <a:moveTo>
                  <a:pt x="0" y="0"/>
                </a:moveTo>
                <a:lnTo>
                  <a:pt x="2130139" y="5207977"/>
                </a:lnTo>
                <a:lnTo>
                  <a:pt x="0" y="520797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Lock_2">
            <a:extLst>
              <a:ext uri="{FF2B5EF4-FFF2-40B4-BE49-F238E27FC236}">
                <a16:creationId xmlns:a16="http://schemas.microsoft.com/office/drawing/2014/main" id="{D3955EF6-D33C-4E3C-95F1-45CB4ED03B5C}"/>
              </a:ext>
              <a:ext uri="{C183D7F6-B498-43B3-948B-1728B52AA6E4}">
                <adec:decorative xmlns:adec="http://schemas.microsoft.com/office/drawing/2017/decorative" val="1"/>
              </a:ext>
            </a:extLst>
          </p:cNvPr>
          <p:cNvSpPr>
            <a:spLocks noChangeAspect="1" noEditPoints="1"/>
          </p:cNvSpPr>
          <p:nvPr/>
        </p:nvSpPr>
        <p:spPr bwMode="auto">
          <a:xfrm>
            <a:off x="455995" y="5686810"/>
            <a:ext cx="610805" cy="85369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bg1">
                <a:lumMod val="75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4596440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DB64-89F1-4E6E-BC2F-E72380584D1E}"/>
              </a:ext>
            </a:extLst>
          </p:cNvPr>
          <p:cNvSpPr>
            <a:spLocks noGrp="1"/>
          </p:cNvSpPr>
          <p:nvPr>
            <p:ph type="title"/>
          </p:nvPr>
        </p:nvSpPr>
        <p:spPr/>
        <p:txBody>
          <a:bodyPr/>
          <a:lstStyle/>
          <a:p>
            <a:r>
              <a:rPr lang="en-US" dirty="0"/>
              <a:t>Lab 05:</a:t>
            </a:r>
          </a:p>
        </p:txBody>
      </p:sp>
      <p:sp>
        <p:nvSpPr>
          <p:cNvPr id="151" name="Text Placeholder 150">
            <a:extLst>
              <a:ext uri="{FF2B5EF4-FFF2-40B4-BE49-F238E27FC236}">
                <a16:creationId xmlns:a16="http://schemas.microsoft.com/office/drawing/2014/main" id="{F0C656AD-5BF8-409B-A2D3-DF696FC21CD2}"/>
              </a:ext>
            </a:extLst>
          </p:cNvPr>
          <p:cNvSpPr>
            <a:spLocks noGrp="1"/>
          </p:cNvSpPr>
          <p:nvPr>
            <p:ph type="body" sz="quarter" idx="10"/>
          </p:nvPr>
        </p:nvSpPr>
        <p:spPr>
          <a:xfrm>
            <a:off x="431801" y="1524600"/>
            <a:ext cx="6756400" cy="1597360"/>
          </a:xfrm>
        </p:spPr>
        <p:txBody>
          <a:bodyPr/>
          <a:lstStyle/>
          <a:p>
            <a:r>
              <a:rPr lang="en-US" dirty="0"/>
              <a:t>Add a Power Automate flow</a:t>
            </a:r>
            <a:endParaRPr lang="en-IN" dirty="0"/>
          </a:p>
        </p:txBody>
      </p:sp>
      <p:sp>
        <p:nvSpPr>
          <p:cNvPr id="4" name="Title 1">
            <a:extLst>
              <a:ext uri="{FF2B5EF4-FFF2-40B4-BE49-F238E27FC236}">
                <a16:creationId xmlns:a16="http://schemas.microsoft.com/office/drawing/2014/main" id="{A328348D-8044-4380-AE25-A5E20475B86F}"/>
              </a:ext>
            </a:extLst>
          </p:cNvPr>
          <p:cNvSpPr txBox="1">
            <a:spLocks/>
          </p:cNvSpPr>
          <p:nvPr/>
        </p:nvSpPr>
        <p:spPr>
          <a:xfrm>
            <a:off x="431801" y="3858441"/>
            <a:ext cx="4991100" cy="551819"/>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2600" b="0" kern="1200" cap="none" spc="-49" baseline="0">
                <a:ln w="3175">
                  <a:noFill/>
                </a:ln>
                <a:solidFill>
                  <a:srgbClr val="0B556A"/>
                </a:solidFill>
                <a:effectLst/>
                <a:latin typeface="+mj-lt"/>
                <a:ea typeface="+mn-ea"/>
                <a:cs typeface="Segoe UI" pitchFamily="34" charset="0"/>
              </a:defRPr>
            </a:lvl1pPr>
          </a:lstStyle>
          <a:p>
            <a:r>
              <a:rPr lang="en-AU" dirty="0"/>
              <a:t>Lab 06:</a:t>
            </a:r>
          </a:p>
        </p:txBody>
      </p:sp>
      <p:sp>
        <p:nvSpPr>
          <p:cNvPr id="5" name="Text Placeholder 150">
            <a:extLst>
              <a:ext uri="{FF2B5EF4-FFF2-40B4-BE49-F238E27FC236}">
                <a16:creationId xmlns:a16="http://schemas.microsoft.com/office/drawing/2014/main" id="{DCF56386-6277-4CD5-8BCC-5189FFB6B3E2}"/>
              </a:ext>
            </a:extLst>
          </p:cNvPr>
          <p:cNvSpPr txBox="1">
            <a:spLocks/>
          </p:cNvSpPr>
          <p:nvPr/>
        </p:nvSpPr>
        <p:spPr>
          <a:xfrm>
            <a:off x="431801" y="4410260"/>
            <a:ext cx="6756400" cy="1597360"/>
          </a:xfrm>
          <a:prstGeom prst="rect">
            <a:avLst/>
          </a:prstGeom>
        </p:spPr>
        <p:txBody>
          <a:bodyPr vert="horz" wrap="square" lIns="0" tIns="91440" rIns="0" bIns="91440" rtlCol="0">
            <a:spAutoFit/>
          </a:bodyPr>
          <a:lstStyle>
            <a:lvl1pPr marL="0" marR="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sz="5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j-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Build a Power Automate flow</a:t>
            </a:r>
            <a:endParaRPr lang="en-IN" dirty="0"/>
          </a:p>
        </p:txBody>
      </p:sp>
    </p:spTree>
    <p:extLst>
      <p:ext uri="{BB962C8B-B14F-4D97-AF65-F5344CB8AC3E}">
        <p14:creationId xmlns:p14="http://schemas.microsoft.com/office/powerpoint/2010/main" val="282993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FA98E1-960C-436F-997E-831A12645AF4}"/>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Chatbot Authentication</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70427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9DADCAC-1FAD-410A-9039-CB208CF014D3}"/>
              </a:ext>
            </a:extLst>
          </p:cNvPr>
          <p:cNvSpPr>
            <a:spLocks noGrp="1"/>
          </p:cNvSpPr>
          <p:nvPr>
            <p:ph type="title"/>
          </p:nvPr>
        </p:nvSpPr>
        <p:spPr/>
        <p:txBody>
          <a:bodyPr/>
          <a:lstStyle/>
          <a:p>
            <a:r>
              <a:rPr lang="en-US" dirty="0"/>
              <a:t>Easily add end-user authentication to your chatbot</a:t>
            </a:r>
          </a:p>
        </p:txBody>
      </p:sp>
      <p:sp>
        <p:nvSpPr>
          <p:cNvPr id="7" name="Freeform: Shape 6">
            <a:extLst>
              <a:ext uri="{FF2B5EF4-FFF2-40B4-BE49-F238E27FC236}">
                <a16:creationId xmlns:a16="http://schemas.microsoft.com/office/drawing/2014/main" id="{807C4A6E-C001-4FA2-9296-F471A1ACE4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2D0BC83-6399-4ACE-A0BE-ED73EFECC66B}"/>
              </a:ext>
              <a:ext uri="{C183D7F6-B498-43B3-948B-1728B52AA6E4}">
                <adec:decorative xmlns:adec="http://schemas.microsoft.com/office/drawing/2017/decorative" val="1"/>
              </a:ext>
            </a:extLst>
          </p:cNvPr>
          <p:cNvGrpSpPr/>
          <p:nvPr/>
        </p:nvGrpSpPr>
        <p:grpSpPr>
          <a:xfrm>
            <a:off x="524091" y="2414540"/>
            <a:ext cx="6543010" cy="3754902"/>
            <a:chOff x="524091" y="2414540"/>
            <a:chExt cx="6543010" cy="3754902"/>
          </a:xfrm>
        </p:grpSpPr>
        <p:grpSp>
          <p:nvGrpSpPr>
            <p:cNvPr id="16" name="Group 15">
              <a:extLst>
                <a:ext uri="{FF2B5EF4-FFF2-40B4-BE49-F238E27FC236}">
                  <a16:creationId xmlns:a16="http://schemas.microsoft.com/office/drawing/2014/main" id="{E0E02EB4-9A12-4F3E-9B00-5681FBE4D3A0}"/>
                </a:ext>
                <a:ext uri="{C183D7F6-B498-43B3-948B-1728B52AA6E4}">
                  <adec:decorative xmlns:adec="http://schemas.microsoft.com/office/drawing/2017/decorative" val="1"/>
                </a:ext>
              </a:extLst>
            </p:cNvPr>
            <p:cNvGrpSpPr/>
            <p:nvPr/>
          </p:nvGrpSpPr>
          <p:grpSpPr>
            <a:xfrm>
              <a:off x="1375928" y="3488118"/>
              <a:ext cx="5691173" cy="1607746"/>
              <a:chOff x="1375928" y="3488118"/>
              <a:chExt cx="5691173" cy="1607746"/>
            </a:xfrm>
          </p:grpSpPr>
          <p:cxnSp>
            <p:nvCxnSpPr>
              <p:cNvPr id="9" name="Straight Connector 8">
                <a:extLst>
                  <a:ext uri="{FF2B5EF4-FFF2-40B4-BE49-F238E27FC236}">
                    <a16:creationId xmlns:a16="http://schemas.microsoft.com/office/drawing/2014/main" id="{E8B033F6-2D0E-4280-AF0C-3712CE4AD8F5}"/>
                  </a:ext>
                  <a:ext uri="{C183D7F6-B498-43B3-948B-1728B52AA6E4}">
                    <adec:decorative xmlns:adec="http://schemas.microsoft.com/office/drawing/2017/decorative" val="1"/>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820AB6-A548-4E5C-9DDD-DA4992FCE016}"/>
                  </a:ext>
                  <a:ext uri="{C183D7F6-B498-43B3-948B-1728B52AA6E4}">
                    <adec:decorative xmlns:adec="http://schemas.microsoft.com/office/drawing/2017/decorative" val="1"/>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98C97CA-DC6F-47F7-BB64-7FD943161A9B}"/>
                </a:ext>
                <a:ext uri="{C183D7F6-B498-43B3-948B-1728B52AA6E4}">
                  <adec:decorative xmlns:adec="http://schemas.microsoft.com/office/drawing/2017/decorative" val="1"/>
                </a:ext>
              </a:extLst>
            </p:cNvPr>
            <p:cNvGrpSpPr/>
            <p:nvPr/>
          </p:nvGrpSpPr>
          <p:grpSpPr>
            <a:xfrm>
              <a:off x="524091" y="2414540"/>
              <a:ext cx="5392722" cy="539410"/>
              <a:chOff x="524091" y="2414540"/>
              <a:chExt cx="5392722" cy="539410"/>
            </a:xfrm>
          </p:grpSpPr>
          <p:sp>
            <p:nvSpPr>
              <p:cNvPr id="15" name="Commitments_EC4D" title="Icon of a handshake">
                <a:extLst>
                  <a:ext uri="{FF2B5EF4-FFF2-40B4-BE49-F238E27FC236}">
                    <a16:creationId xmlns:a16="http://schemas.microsoft.com/office/drawing/2014/main" id="{7E76D20A-6121-4BE2-B5B8-595E1D21A809}"/>
                  </a:ext>
                </a:extLst>
              </p:cNvPr>
              <p:cNvSpPr>
                <a:spLocks noChangeAspect="1" noEditPoints="1"/>
              </p:cNvSpPr>
              <p:nvPr/>
            </p:nvSpPr>
            <p:spPr bwMode="auto">
              <a:xfrm>
                <a:off x="524091" y="2414540"/>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Text Placeholder 1">
                <a:extLst>
                  <a:ext uri="{FF2B5EF4-FFF2-40B4-BE49-F238E27FC236}">
                    <a16:creationId xmlns:a16="http://schemas.microsoft.com/office/drawing/2014/main" id="{D656CE8C-95D0-4018-8055-B1BE712F0362}"/>
                  </a:ext>
                </a:extLst>
              </p:cNvPr>
              <p:cNvSpPr txBox="1">
                <a:spLocks/>
              </p:cNvSpPr>
              <p:nvPr/>
            </p:nvSpPr>
            <p:spPr>
              <a:xfrm>
                <a:off x="1375928" y="2499579"/>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right from dialogue tree</a:t>
                </a:r>
              </a:p>
            </p:txBody>
          </p:sp>
        </p:grpSp>
        <p:grpSp>
          <p:nvGrpSpPr>
            <p:cNvPr id="6" name="Group 5">
              <a:extLst>
                <a:ext uri="{FF2B5EF4-FFF2-40B4-BE49-F238E27FC236}">
                  <a16:creationId xmlns:a16="http://schemas.microsoft.com/office/drawing/2014/main" id="{9A546E72-421E-41BC-A1CB-16B6C1EA85B5}"/>
                </a:ext>
                <a:ext uri="{C183D7F6-B498-43B3-948B-1728B52AA6E4}">
                  <adec:decorative xmlns:adec="http://schemas.microsoft.com/office/drawing/2017/decorative" val="1"/>
                </a:ext>
              </a:extLst>
            </p:cNvPr>
            <p:cNvGrpSpPr/>
            <p:nvPr/>
          </p:nvGrpSpPr>
          <p:grpSpPr>
            <a:xfrm>
              <a:off x="524091" y="4022286"/>
              <a:ext cx="5392722" cy="539410"/>
              <a:chOff x="524091" y="4022286"/>
              <a:chExt cx="5392722" cy="539410"/>
            </a:xfrm>
          </p:grpSpPr>
          <p:sp>
            <p:nvSpPr>
              <p:cNvPr id="19" name="Commitments_EC4D" title="Icon of a handshake">
                <a:extLst>
                  <a:ext uri="{FF2B5EF4-FFF2-40B4-BE49-F238E27FC236}">
                    <a16:creationId xmlns:a16="http://schemas.microsoft.com/office/drawing/2014/main" id="{92475220-B614-43A9-952D-C24B291C025C}"/>
                  </a:ext>
                </a:extLst>
              </p:cNvPr>
              <p:cNvSpPr>
                <a:spLocks noChangeAspect="1" noEditPoints="1"/>
              </p:cNvSpPr>
              <p:nvPr/>
            </p:nvSpPr>
            <p:spPr bwMode="auto">
              <a:xfrm>
                <a:off x="524091" y="4022286"/>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 name="Text Placeholder 1">
                <a:extLst>
                  <a:ext uri="{FF2B5EF4-FFF2-40B4-BE49-F238E27FC236}">
                    <a16:creationId xmlns:a16="http://schemas.microsoft.com/office/drawing/2014/main" id="{51FDD8BC-5474-4A9D-92D7-F57A1D4129F1}"/>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Call an action</a:t>
                </a:r>
              </a:p>
            </p:txBody>
          </p:sp>
        </p:grpSp>
        <p:grpSp>
          <p:nvGrpSpPr>
            <p:cNvPr id="14" name="Group 13">
              <a:extLst>
                <a:ext uri="{FF2B5EF4-FFF2-40B4-BE49-F238E27FC236}">
                  <a16:creationId xmlns:a16="http://schemas.microsoft.com/office/drawing/2014/main" id="{C50EF50F-06C7-491F-A39A-6C349F299625}"/>
                </a:ext>
                <a:ext uri="{C183D7F6-B498-43B3-948B-1728B52AA6E4}">
                  <adec:decorative xmlns:adec="http://schemas.microsoft.com/office/drawing/2017/decorative" val="1"/>
                </a:ext>
              </a:extLst>
            </p:cNvPr>
            <p:cNvGrpSpPr/>
            <p:nvPr/>
          </p:nvGrpSpPr>
          <p:grpSpPr>
            <a:xfrm>
              <a:off x="524091" y="5630032"/>
              <a:ext cx="5392722" cy="539410"/>
              <a:chOff x="524091" y="5630032"/>
              <a:chExt cx="5392722" cy="539410"/>
            </a:xfrm>
          </p:grpSpPr>
          <p:sp>
            <p:nvSpPr>
              <p:cNvPr id="20" name="Commitments_EC4D" title="Icon of a handshake">
                <a:extLst>
                  <a:ext uri="{FF2B5EF4-FFF2-40B4-BE49-F238E27FC236}">
                    <a16:creationId xmlns:a16="http://schemas.microsoft.com/office/drawing/2014/main" id="{EF0DB5CF-E35A-42B2-A276-E4493C3A3171}"/>
                  </a:ext>
                </a:extLst>
              </p:cNvPr>
              <p:cNvSpPr>
                <a:spLocks noChangeAspect="1" noEditPoints="1"/>
              </p:cNvSpPr>
              <p:nvPr/>
            </p:nvSpPr>
            <p:spPr bwMode="auto">
              <a:xfrm>
                <a:off x="524091" y="5630032"/>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Text Placeholder 1">
                <a:extLst>
                  <a:ext uri="{FF2B5EF4-FFF2-40B4-BE49-F238E27FC236}">
                    <a16:creationId xmlns:a16="http://schemas.microsoft.com/office/drawing/2014/main" id="{B9666932-432D-41C6-A947-C91279FC975F}"/>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Choose Authenticate</a:t>
                </a:r>
              </a:p>
            </p:txBody>
          </p:sp>
        </p:grpSp>
      </p:grpSp>
      <p:grpSp>
        <p:nvGrpSpPr>
          <p:cNvPr id="2" name="Group 1">
            <a:extLst>
              <a:ext uri="{FF2B5EF4-FFF2-40B4-BE49-F238E27FC236}">
                <a16:creationId xmlns:a16="http://schemas.microsoft.com/office/drawing/2014/main" id="{0C7152DD-D70E-4F60-8F6C-D8618ACBCA83}"/>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0" name="Freeform: Shape 9">
              <a:extLst>
                <a:ext uri="{FF2B5EF4-FFF2-40B4-BE49-F238E27FC236}">
                  <a16:creationId xmlns:a16="http://schemas.microsoft.com/office/drawing/2014/main" id="{20D5A8EA-6260-4E9F-8178-F23C0F950D77}"/>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8" name="Picture 17" descr="A screenshot of an authentication feature of a chatbot">
              <a:extLst>
                <a:ext uri="{FF2B5EF4-FFF2-40B4-BE49-F238E27FC236}">
                  <a16:creationId xmlns:a16="http://schemas.microsoft.com/office/drawing/2014/main" id="{B8CBCDCC-27BA-4DC1-B0FF-EC8FDB5DD76E}"/>
                </a:ext>
              </a:extLst>
            </p:cNvPr>
            <p:cNvPicPr>
              <a:picLocks noChangeAspect="1"/>
            </p:cNvPicPr>
            <p:nvPr/>
          </p:nvPicPr>
          <p:blipFill rotWithShape="1">
            <a:blip r:embed="rId3"/>
            <a:srcRect l="-1" t="2902" r="-2054" b="1489"/>
            <a:stretch/>
          </p:blipFill>
          <p:spPr>
            <a:xfrm>
              <a:off x="6371200" y="2382524"/>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a:solidFill>
              <a:srgbClr val="F8F8F8"/>
            </a:solidFill>
          </p:spPr>
        </p:pic>
      </p:grpSp>
    </p:spTree>
    <p:extLst>
      <p:ext uri="{BB962C8B-B14F-4D97-AF65-F5344CB8AC3E}">
        <p14:creationId xmlns:p14="http://schemas.microsoft.com/office/powerpoint/2010/main" val="367543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nodeType="withEffect">
                                  <p:stCondLst>
                                    <p:cond delay="0"/>
                                  </p:stCondLst>
                                  <p:childTnLst>
                                    <p:animMotion origin="layout" path="M 3.125E-6 2.96296E-6 L -0.03451 -0.00093 " pathEditMode="relative" rAng="0" ptsTypes="AA">
                                      <p:cBhvr>
                                        <p:cTn id="17"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DD877D0-D299-4A90-B032-87D3951CACAE}"/>
              </a:ext>
            </a:extLst>
          </p:cNvPr>
          <p:cNvSpPr>
            <a:spLocks noGrp="1"/>
          </p:cNvSpPr>
          <p:nvPr>
            <p:ph type="title"/>
          </p:nvPr>
        </p:nvSpPr>
        <p:spPr/>
        <p:txBody>
          <a:bodyPr/>
          <a:lstStyle/>
          <a:p>
            <a:r>
              <a:rPr lang="en-US"/>
              <a:t>Configure end-user authentication</a:t>
            </a:r>
          </a:p>
        </p:txBody>
      </p:sp>
      <p:sp>
        <p:nvSpPr>
          <p:cNvPr id="8" name="Freeform: Shape 7">
            <a:extLst>
              <a:ext uri="{FF2B5EF4-FFF2-40B4-BE49-F238E27FC236}">
                <a16:creationId xmlns:a16="http://schemas.microsoft.com/office/drawing/2014/main" id="{3BF83CED-4FEB-4430-9C2B-760E5C6618F0}"/>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E119BFEC-7B03-4639-9B46-CC3BDE014CEF}"/>
              </a:ext>
              <a:ext uri="{C183D7F6-B498-43B3-948B-1728B52AA6E4}">
                <adec:decorative xmlns:adec="http://schemas.microsoft.com/office/drawing/2017/decorative" val="1"/>
              </a:ext>
            </a:extLst>
          </p:cNvPr>
          <p:cNvGrpSpPr/>
          <p:nvPr/>
        </p:nvGrpSpPr>
        <p:grpSpPr>
          <a:xfrm>
            <a:off x="503338" y="2314913"/>
            <a:ext cx="6563763" cy="3835443"/>
            <a:chOff x="503338" y="2314913"/>
            <a:chExt cx="6563763" cy="3835443"/>
          </a:xfrm>
        </p:grpSpPr>
        <p:sp>
          <p:nvSpPr>
            <p:cNvPr id="30" name="Freeform: Shape 29" descr="icon of circles connected to one another">
              <a:extLst>
                <a:ext uri="{FF2B5EF4-FFF2-40B4-BE49-F238E27FC236}">
                  <a16:creationId xmlns:a16="http://schemas.microsoft.com/office/drawing/2014/main" id="{76FA888E-6AD2-470C-899F-44D04CDF601C}"/>
                </a:ext>
              </a:extLst>
            </p:cNvPr>
            <p:cNvSpPr/>
            <p:nvPr/>
          </p:nvSpPr>
          <p:spPr>
            <a:xfrm>
              <a:off x="503338" y="2375845"/>
              <a:ext cx="616802" cy="616800"/>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bg1"/>
                </a:solidFill>
                <a:latin typeface="+mj-lt"/>
              </a:endParaRPr>
            </a:p>
          </p:txBody>
        </p:sp>
        <p:sp>
          <p:nvSpPr>
            <p:cNvPr id="12" name="Text Placeholder 1">
              <a:extLst>
                <a:ext uri="{FF2B5EF4-FFF2-40B4-BE49-F238E27FC236}">
                  <a16:creationId xmlns:a16="http://schemas.microsoft.com/office/drawing/2014/main" id="{F1CB7CCC-43D6-4FEA-ACC7-C498EBD29ED4}"/>
                </a:ext>
              </a:extLst>
            </p:cNvPr>
            <p:cNvSpPr txBox="1">
              <a:spLocks/>
            </p:cNvSpPr>
            <p:nvPr/>
          </p:nvSpPr>
          <p:spPr>
            <a:xfrm>
              <a:off x="1375928" y="2314913"/>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configuration capabilities</a:t>
              </a:r>
              <a:br>
                <a:rPr lang="en-US" spc="0" dirty="0">
                  <a:solidFill>
                    <a:schemeClr val="bg1"/>
                  </a:solidFill>
                </a:rPr>
              </a:br>
              <a:r>
                <a:rPr lang="en-US" spc="0" dirty="0">
                  <a:solidFill>
                    <a:schemeClr val="bg1"/>
                  </a:solidFill>
                </a:rPr>
                <a:t>to your chatbot</a:t>
              </a:r>
            </a:p>
          </p:txBody>
        </p:sp>
        <p:sp>
          <p:nvSpPr>
            <p:cNvPr id="29" name="Archive_F03F" title="Icon of an archival box">
              <a:extLst>
                <a:ext uri="{FF2B5EF4-FFF2-40B4-BE49-F238E27FC236}">
                  <a16:creationId xmlns:a16="http://schemas.microsoft.com/office/drawing/2014/main" id="{1AA8CE8A-6D6A-4C95-9044-E9138FE304E2}"/>
                </a:ext>
              </a:extLst>
            </p:cNvPr>
            <p:cNvSpPr>
              <a:spLocks noChangeAspect="1" noEditPoints="1"/>
            </p:cNvSpPr>
            <p:nvPr/>
          </p:nvSpPr>
          <p:spPr bwMode="auto">
            <a:xfrm>
              <a:off x="510283" y="4053433"/>
              <a:ext cx="550188" cy="47711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9" name="Text Placeholder 1">
              <a:extLst>
                <a:ext uri="{FF2B5EF4-FFF2-40B4-BE49-F238E27FC236}">
                  <a16:creationId xmlns:a16="http://schemas.microsoft.com/office/drawing/2014/main" id="{E2319907-A048-4993-90D5-9299B9E7D114}"/>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Leverage Azure Active Directory</a:t>
              </a:r>
            </a:p>
          </p:txBody>
        </p:sp>
        <p:sp>
          <p:nvSpPr>
            <p:cNvPr id="28" name="arrow_6" title="Icon of two arrows pointing in opposite direction of each other">
              <a:extLst>
                <a:ext uri="{FF2B5EF4-FFF2-40B4-BE49-F238E27FC236}">
                  <a16:creationId xmlns:a16="http://schemas.microsoft.com/office/drawing/2014/main" id="{8271D4DA-5082-48B1-A6C4-F20EB13CB266}"/>
                </a:ext>
              </a:extLst>
            </p:cNvPr>
            <p:cNvSpPr>
              <a:spLocks noChangeAspect="1" noEditPoints="1"/>
            </p:cNvSpPr>
            <p:nvPr/>
          </p:nvSpPr>
          <p:spPr bwMode="auto">
            <a:xfrm>
              <a:off x="544911" y="5649118"/>
              <a:ext cx="533658" cy="50123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sp>
          <p:nvSpPr>
            <p:cNvPr id="13" name="Text Placeholder 1">
              <a:extLst>
                <a:ext uri="{FF2B5EF4-FFF2-40B4-BE49-F238E27FC236}">
                  <a16:creationId xmlns:a16="http://schemas.microsoft.com/office/drawing/2014/main" id="{5FFA8F13-FA65-4EAB-A69B-592638EA4C9A}"/>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Adheres to </a:t>
              </a:r>
              <a:r>
                <a:rPr lang="en-US" spc="0" dirty="0">
                  <a:solidFill>
                    <a:schemeClr val="bg1"/>
                  </a:solidFill>
                  <a:hlinkClick r:id="rId3">
                    <a:extLst>
                      <a:ext uri="{A12FA001-AC4F-418D-AE19-62706E023703}">
                        <ahyp:hlinkClr xmlns:ahyp="http://schemas.microsoft.com/office/drawing/2018/hyperlinkcolor" val="tx"/>
                      </a:ext>
                    </a:extLst>
                  </a:hlinkClick>
                </a:rPr>
                <a:t>OAuth2 standard</a:t>
              </a:r>
              <a:endParaRPr lang="en-US" spc="0" dirty="0">
                <a:solidFill>
                  <a:schemeClr val="bg1"/>
                </a:solidFill>
              </a:endParaRPr>
            </a:p>
          </p:txBody>
        </p:sp>
        <p:cxnSp>
          <p:nvCxnSpPr>
            <p:cNvPr id="10" name="Straight Connector 9">
              <a:extLst>
                <a:ext uri="{FF2B5EF4-FFF2-40B4-BE49-F238E27FC236}">
                  <a16:creationId xmlns:a16="http://schemas.microsoft.com/office/drawing/2014/main" id="{313DE0A7-AFED-431F-B94C-F9149FA4F0AD}"/>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171009-69B2-46DB-B4CB-AEE4E0E7C1FC}"/>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BA88EB5-7B3A-4EB8-87B8-02BFC6415A2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1" name="Freeform: Shape 10">
              <a:extLst>
                <a:ext uri="{FF2B5EF4-FFF2-40B4-BE49-F238E27FC236}">
                  <a16:creationId xmlns:a16="http://schemas.microsoft.com/office/drawing/2014/main" id="{8AED0F5F-7FDB-4197-B659-CD6F2E1A1DC2}"/>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7" name="Picture 26" descr="A screenshot of an authentication form in Power Virtual Agents">
              <a:extLst>
                <a:ext uri="{FF2B5EF4-FFF2-40B4-BE49-F238E27FC236}">
                  <a16:creationId xmlns:a16="http://schemas.microsoft.com/office/drawing/2014/main" id="{3B91E512-BD97-4FB5-B23D-AA36CA1C31C3}"/>
                </a:ext>
              </a:extLst>
            </p:cNvPr>
            <p:cNvPicPr>
              <a:picLocks noChangeAspect="1"/>
            </p:cNvPicPr>
            <p:nvPr/>
          </p:nvPicPr>
          <p:blipFill rotWithShape="1">
            <a:blip r:embed="rId4"/>
            <a:srcRect l="1" r="19952" b="28908"/>
            <a:stretch/>
          </p:blipFill>
          <p:spPr>
            <a:xfrm>
              <a:off x="6371200" y="2382525"/>
              <a:ext cx="5940334" cy="3517219"/>
            </a:xfrm>
            <a:custGeom>
              <a:avLst/>
              <a:gdLst>
                <a:gd name="connsiteX0" fmla="*/ 0 w 5940334"/>
                <a:gd name="connsiteY0" fmla="*/ 0 h 3517219"/>
                <a:gd name="connsiteX1" fmla="*/ 5940334 w 5940334"/>
                <a:gd name="connsiteY1" fmla="*/ 0 h 3517219"/>
                <a:gd name="connsiteX2" fmla="*/ 5940334 w 5940334"/>
                <a:gd name="connsiteY2" fmla="*/ 3517219 h 3517219"/>
                <a:gd name="connsiteX3" fmla="*/ 0 w 5940334"/>
                <a:gd name="connsiteY3" fmla="*/ 3517219 h 3517219"/>
              </a:gdLst>
              <a:ahLst/>
              <a:cxnLst>
                <a:cxn ang="0">
                  <a:pos x="connsiteX0" y="connsiteY0"/>
                </a:cxn>
                <a:cxn ang="0">
                  <a:pos x="connsiteX1" y="connsiteY1"/>
                </a:cxn>
                <a:cxn ang="0">
                  <a:pos x="connsiteX2" y="connsiteY2"/>
                </a:cxn>
                <a:cxn ang="0">
                  <a:pos x="connsiteX3" y="connsiteY3"/>
                </a:cxn>
              </a:cxnLst>
              <a:rect l="l" t="t" r="r" b="b"/>
              <a:pathLst>
                <a:path w="5940334" h="3517219">
                  <a:moveTo>
                    <a:pt x="0" y="0"/>
                  </a:moveTo>
                  <a:lnTo>
                    <a:pt x="5940334" y="0"/>
                  </a:lnTo>
                  <a:lnTo>
                    <a:pt x="5940334" y="3517219"/>
                  </a:lnTo>
                  <a:lnTo>
                    <a:pt x="0" y="3517219"/>
                  </a:lnTo>
                  <a:close/>
                </a:path>
              </a:pathLst>
            </a:custGeom>
          </p:spPr>
        </p:pic>
      </p:grpSp>
    </p:spTree>
    <p:extLst>
      <p:ext uri="{BB962C8B-B14F-4D97-AF65-F5344CB8AC3E}">
        <p14:creationId xmlns:p14="http://schemas.microsoft.com/office/powerpoint/2010/main" val="340444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3.75E-6 1.85185E-6 L -0.0345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07:</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891013"/>
          </a:xfrm>
        </p:spPr>
        <p:txBody>
          <a:bodyPr/>
          <a:lstStyle/>
          <a:p>
            <a:r>
              <a:rPr lang="en-US" dirty="0"/>
              <a:t>Authentication</a:t>
            </a:r>
            <a:endParaRPr lang="en-IN" dirty="0"/>
          </a:p>
        </p:txBody>
      </p:sp>
    </p:spTree>
    <p:extLst>
      <p:ext uri="{BB962C8B-B14F-4D97-AF65-F5344CB8AC3E}">
        <p14:creationId xmlns:p14="http://schemas.microsoft.com/office/powerpoint/2010/main" val="6819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42D48D-880F-412E-AAF6-2490869EE65D}"/>
              </a:ext>
            </a:extLst>
          </p:cNvPr>
          <p:cNvSpPr>
            <a:spLocks noGrp="1"/>
          </p:cNvSpPr>
          <p:nvPr>
            <p:ph type="title"/>
          </p:nvPr>
        </p:nvSpPr>
        <p:spPr>
          <a:xfrm>
            <a:off x="455995" y="-961141"/>
            <a:ext cx="11306469" cy="800219"/>
          </a:xfrm>
        </p:spPr>
        <p:txBody>
          <a:bodyPr/>
          <a:lstStyle/>
          <a:p>
            <a:r>
              <a:rPr lang="en-US" dirty="0">
                <a:solidFill>
                  <a:schemeClr val="bg1"/>
                </a:solidFill>
              </a:rPr>
              <a:t>Engage customers with Microsoft's Power Virtual Agents</a:t>
            </a:r>
            <a:endParaRPr lang="en-IN" dirty="0">
              <a:solidFill>
                <a:schemeClr val="bg1"/>
              </a:solidFill>
            </a:endParaRPr>
          </a:p>
        </p:txBody>
      </p:sp>
      <p:pic>
        <p:nvPicPr>
          <p:cNvPr id="2" name="Online Media 1" title="Engage customers with Microsoft's Power Virtual Agents">
            <a:hlinkClick r:id="" action="ppaction://media"/>
            <a:extLst>
              <a:ext uri="{FF2B5EF4-FFF2-40B4-BE49-F238E27FC236}">
                <a16:creationId xmlns:a16="http://schemas.microsoft.com/office/drawing/2014/main" id="{C26BB504-A24F-4A49-9C01-CF69FAA40F3E}"/>
              </a:ext>
            </a:extLst>
          </p:cNvPr>
          <p:cNvPicPr>
            <a:picLocks noRot="1" noChangeAspect="1"/>
          </p:cNvPicPr>
          <p:nvPr>
            <a:videoFile r:link="rId1"/>
          </p:nvPr>
        </p:nvPicPr>
        <p:blipFill>
          <a:blip r:embed="rId4"/>
          <a:stretch>
            <a:fillRect/>
          </a:stretch>
        </p:blipFill>
        <p:spPr>
          <a:xfrm>
            <a:off x="-25400" y="0"/>
            <a:ext cx="12242800" cy="6886574"/>
          </a:xfrm>
          <a:prstGeom prst="rect">
            <a:avLst/>
          </a:prstGeom>
        </p:spPr>
      </p:pic>
    </p:spTree>
    <p:extLst>
      <p:ext uri="{BB962C8B-B14F-4D97-AF65-F5344CB8AC3E}">
        <p14:creationId xmlns:p14="http://schemas.microsoft.com/office/powerpoint/2010/main" val="19628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85CC-3517-4BF7-9EEB-7BFC1BA2EBC7}"/>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tab pos="3086100" algn="l"/>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Hand off to</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support agent</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1388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B5BED983-9FB8-4645-9BFC-DB5EA04ABC59}"/>
              </a:ext>
            </a:extLst>
          </p:cNvPr>
          <p:cNvSpPr>
            <a:spLocks noGrp="1"/>
          </p:cNvSpPr>
          <p:nvPr>
            <p:ph type="title"/>
          </p:nvPr>
        </p:nvSpPr>
        <p:spPr/>
        <p:txBody>
          <a:bodyPr/>
          <a:lstStyle/>
          <a:p>
            <a:pPr lvl="0"/>
            <a:r>
              <a:rPr lang="en-US"/>
              <a:t>Chatbots and human agents enhance each other</a:t>
            </a:r>
          </a:p>
        </p:txBody>
      </p:sp>
      <p:sp>
        <p:nvSpPr>
          <p:cNvPr id="9" name="Freeform: Shape 8">
            <a:extLst>
              <a:ext uri="{FF2B5EF4-FFF2-40B4-BE49-F238E27FC236}">
                <a16:creationId xmlns:a16="http://schemas.microsoft.com/office/drawing/2014/main" id="{05745740-F4F6-44A7-875D-9B2B772EA06F}"/>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3A7D3035-4A0E-4A31-8791-C9205EEDF505}"/>
              </a:ext>
              <a:ext uri="{C183D7F6-B498-43B3-948B-1728B52AA6E4}">
                <adec:decorative xmlns:adec="http://schemas.microsoft.com/office/drawing/2017/decorative" val="1"/>
              </a:ext>
            </a:extLst>
          </p:cNvPr>
          <p:cNvGrpSpPr/>
          <p:nvPr/>
        </p:nvGrpSpPr>
        <p:grpSpPr>
          <a:xfrm>
            <a:off x="505239" y="2130248"/>
            <a:ext cx="6561862" cy="4138821"/>
            <a:chOff x="505239" y="2130248"/>
            <a:chExt cx="6561862" cy="4138821"/>
          </a:xfrm>
        </p:grpSpPr>
        <p:sp>
          <p:nvSpPr>
            <p:cNvPr id="24" name="Commitments_EC4D" title="Icon of a handshake">
              <a:extLst>
                <a:ext uri="{FF2B5EF4-FFF2-40B4-BE49-F238E27FC236}">
                  <a16:creationId xmlns:a16="http://schemas.microsoft.com/office/drawing/2014/main" id="{95624D64-FB5A-4E83-B88D-8F7757053E28}"/>
                </a:ext>
              </a:extLst>
            </p:cNvPr>
            <p:cNvSpPr>
              <a:spLocks noChangeAspect="1" noEditPoints="1"/>
            </p:cNvSpPr>
            <p:nvPr/>
          </p:nvSpPr>
          <p:spPr bwMode="auto">
            <a:xfrm>
              <a:off x="524091" y="2414541"/>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3" name="Text Placeholder 1">
              <a:extLst>
                <a:ext uri="{FF2B5EF4-FFF2-40B4-BE49-F238E27FC236}">
                  <a16:creationId xmlns:a16="http://schemas.microsoft.com/office/drawing/2014/main" id="{FF8C6FEA-DB93-4D2C-AE16-0F950FA392C5}"/>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easily partners with your human agents</a:t>
              </a:r>
            </a:p>
          </p:txBody>
        </p:sp>
        <p:sp>
          <p:nvSpPr>
            <p:cNvPr id="25" name="arrow_16" title="Icon of two arrows that crisscross">
              <a:extLst>
                <a:ext uri="{FF2B5EF4-FFF2-40B4-BE49-F238E27FC236}">
                  <a16:creationId xmlns:a16="http://schemas.microsoft.com/office/drawing/2014/main" id="{24AAC043-1D8B-4D3A-B8D8-EE2981700FDC}"/>
                </a:ext>
              </a:extLst>
            </p:cNvPr>
            <p:cNvSpPr>
              <a:spLocks noChangeAspect="1" noEditPoints="1"/>
            </p:cNvSpPr>
            <p:nvPr/>
          </p:nvSpPr>
          <p:spPr bwMode="auto">
            <a:xfrm>
              <a:off x="505239" y="4158420"/>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sp>
          <p:nvSpPr>
            <p:cNvPr id="10" name="Text Placeholder 1">
              <a:extLst>
                <a:ext uri="{FF2B5EF4-FFF2-40B4-BE49-F238E27FC236}">
                  <a16:creationId xmlns:a16="http://schemas.microsoft.com/office/drawing/2014/main" id="{6CDB1702-BB9C-4500-ABA3-C25527381F41}"/>
                </a:ext>
              </a:extLst>
            </p:cNvPr>
            <p:cNvSpPr txBox="1">
              <a:spLocks/>
            </p:cNvSpPr>
            <p:nvPr/>
          </p:nvSpPr>
          <p:spPr>
            <a:xfrm>
              <a:off x="1375928" y="4199658"/>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Leverage the best of both</a:t>
              </a:r>
            </a:p>
          </p:txBody>
        </p:sp>
        <p:sp>
          <p:nvSpPr>
            <p:cNvPr id="26" name="Freeform 96" title="Icon of a gear with a wrench">
              <a:extLst>
                <a:ext uri="{FF2B5EF4-FFF2-40B4-BE49-F238E27FC236}">
                  <a16:creationId xmlns:a16="http://schemas.microsoft.com/office/drawing/2014/main" id="{F0CE6A1C-CC0C-446C-9918-3C86989522C5}"/>
                </a:ext>
              </a:extLst>
            </p:cNvPr>
            <p:cNvSpPr>
              <a:spLocks noChangeAspect="1" noEditPoints="1"/>
            </p:cNvSpPr>
            <p:nvPr/>
          </p:nvSpPr>
          <p:spPr bwMode="auto">
            <a:xfrm>
              <a:off x="538404" y="5621654"/>
              <a:ext cx="604032" cy="55616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4" name="Text Placeholder 1">
              <a:extLst>
                <a:ext uri="{FF2B5EF4-FFF2-40B4-BE49-F238E27FC236}">
                  <a16:creationId xmlns:a16="http://schemas.microsoft.com/office/drawing/2014/main" id="{D6FCC523-4371-4968-BEE0-5C9B3F58368F}"/>
                </a:ext>
              </a:extLst>
            </p:cNvPr>
            <p:cNvSpPr txBox="1">
              <a:spLocks/>
            </p:cNvSpPr>
            <p:nvPr/>
          </p:nvSpPr>
          <p:spPr>
            <a:xfrm>
              <a:off x="1375928" y="5530405"/>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the ultimate experiences for your customers </a:t>
              </a:r>
            </a:p>
          </p:txBody>
        </p:sp>
        <p:cxnSp>
          <p:nvCxnSpPr>
            <p:cNvPr id="11" name="Straight Connector 10">
              <a:extLst>
                <a:ext uri="{FF2B5EF4-FFF2-40B4-BE49-F238E27FC236}">
                  <a16:creationId xmlns:a16="http://schemas.microsoft.com/office/drawing/2014/main" id="{7A547EC5-3E79-4EC5-A05A-A368AB23031F}"/>
                </a:ext>
                <a:ext uri="{C183D7F6-B498-43B3-948B-1728B52AA6E4}">
                  <adec:decorative xmlns:adec="http://schemas.microsoft.com/office/drawing/2017/decorative" val="1"/>
                </a:ext>
              </a:extLst>
            </p:cNvPr>
            <p:cNvCxnSpPr/>
            <p:nvPr/>
          </p:nvCxnSpPr>
          <p:spPr>
            <a:xfrm>
              <a:off x="1375928" y="36266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98A299-2002-487B-974C-EB29F19CA28A}"/>
                </a:ext>
                <a:ext uri="{C183D7F6-B498-43B3-948B-1728B52AA6E4}">
                  <adec:decorative xmlns:adec="http://schemas.microsoft.com/office/drawing/2017/decorative" val="1"/>
                </a:ext>
              </a:extLst>
            </p:cNvPr>
            <p:cNvCxnSpPr/>
            <p:nvPr/>
          </p:nvCxnSpPr>
          <p:spPr>
            <a:xfrm>
              <a:off x="1375928" y="514203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7DF1912-B324-4014-A7A8-011133B4063A}"/>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A7F3CA7-4FEB-4EDA-A0DC-AF327BF60A19}"/>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A screenshot of a chatbot having conversation with a human and showing backend realtions">
              <a:extLst>
                <a:ext uri="{FF2B5EF4-FFF2-40B4-BE49-F238E27FC236}">
                  <a16:creationId xmlns:a16="http://schemas.microsoft.com/office/drawing/2014/main" id="{3E111F68-555E-4413-BDFD-0D2D5334EF2F}"/>
                </a:ext>
              </a:extLst>
            </p:cNvPr>
            <p:cNvPicPr>
              <a:picLocks noChangeAspect="1"/>
            </p:cNvPicPr>
            <p:nvPr/>
          </p:nvPicPr>
          <p:blipFill rotWithShape="1">
            <a:blip r:embed="rId3"/>
            <a:srcRect l="612" t="-1" r="4309" b="-53"/>
            <a:stretch/>
          </p:blipFill>
          <p:spPr>
            <a:xfrm>
              <a:off x="6371199"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210159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1.04167E-6 -7.40741E-7 L -0.03451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D0E01F-8F0E-4B53-AB90-BDE085D1CAC8}"/>
              </a:ext>
            </a:extLst>
          </p:cNvPr>
          <p:cNvSpPr>
            <a:spLocks noGrp="1"/>
          </p:cNvSpPr>
          <p:nvPr>
            <p:ph type="title"/>
          </p:nvPr>
        </p:nvSpPr>
        <p:spPr/>
        <p:txBody>
          <a:bodyPr/>
          <a:lstStyle/>
          <a:p>
            <a:r>
              <a:rPr lang="en-US"/>
              <a:t>Configure and connect a chatbot to a human</a:t>
            </a:r>
            <a:endParaRPr lang="en-IN"/>
          </a:p>
        </p:txBody>
      </p:sp>
      <p:sp>
        <p:nvSpPr>
          <p:cNvPr id="45" name="Freeform: Shape 44">
            <a:extLst>
              <a:ext uri="{FF2B5EF4-FFF2-40B4-BE49-F238E27FC236}">
                <a16:creationId xmlns:a16="http://schemas.microsoft.com/office/drawing/2014/main" id="{0E9AFDBA-3258-48D4-B6E8-26B178BB0493}"/>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4" name="Group 33">
            <a:extLst>
              <a:ext uri="{FF2B5EF4-FFF2-40B4-BE49-F238E27FC236}">
                <a16:creationId xmlns:a16="http://schemas.microsoft.com/office/drawing/2014/main" id="{CCA66E5C-FEAF-4A72-93E6-4FA5DCB941BB}"/>
              </a:ext>
              <a:ext uri="{C183D7F6-B498-43B3-948B-1728B52AA6E4}">
                <adec:decorative xmlns:adec="http://schemas.microsoft.com/office/drawing/2017/decorative" val="1"/>
              </a:ext>
            </a:extLst>
          </p:cNvPr>
          <p:cNvGrpSpPr/>
          <p:nvPr/>
        </p:nvGrpSpPr>
        <p:grpSpPr>
          <a:xfrm>
            <a:off x="619134" y="1989421"/>
            <a:ext cx="6447967" cy="2893774"/>
            <a:chOff x="619134" y="1989421"/>
            <a:chExt cx="6447967" cy="2893774"/>
          </a:xfrm>
        </p:grpSpPr>
        <p:grpSp>
          <p:nvGrpSpPr>
            <p:cNvPr id="33" name="Group 32">
              <a:extLst>
                <a:ext uri="{FF2B5EF4-FFF2-40B4-BE49-F238E27FC236}">
                  <a16:creationId xmlns:a16="http://schemas.microsoft.com/office/drawing/2014/main" id="{394D403F-3437-48F6-B8AF-574E5E454145}"/>
                </a:ext>
              </a:extLst>
            </p:cNvPr>
            <p:cNvGrpSpPr/>
            <p:nvPr/>
          </p:nvGrpSpPr>
          <p:grpSpPr>
            <a:xfrm>
              <a:off x="639546" y="1989421"/>
              <a:ext cx="5206698" cy="1446550"/>
              <a:chOff x="639546" y="1989421"/>
              <a:chExt cx="5206698" cy="1446550"/>
            </a:xfrm>
          </p:grpSpPr>
          <p:sp>
            <p:nvSpPr>
              <p:cNvPr id="28" name="Telemarketer_E7B9" title="Icon of a person wearing a headset">
                <a:extLst>
                  <a:ext uri="{FF2B5EF4-FFF2-40B4-BE49-F238E27FC236}">
                    <a16:creationId xmlns:a16="http://schemas.microsoft.com/office/drawing/2014/main" id="{57148837-7457-4C70-A949-E1B6282E5F4C}"/>
                  </a:ext>
                </a:extLst>
              </p:cNvPr>
              <p:cNvSpPr>
                <a:spLocks noChangeAspect="1" noEditPoints="1"/>
              </p:cNvSpPr>
              <p:nvPr/>
            </p:nvSpPr>
            <p:spPr bwMode="auto">
              <a:xfrm>
                <a:off x="639546" y="2081213"/>
                <a:ext cx="344384" cy="41072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24" name="Text Placeholder 1">
                <a:extLst>
                  <a:ext uri="{FF2B5EF4-FFF2-40B4-BE49-F238E27FC236}">
                    <a16:creationId xmlns:a16="http://schemas.microsoft.com/office/drawing/2014/main" id="{58DED2D2-A7B5-4B43-ACD5-3D617BCA42D1}"/>
                  </a:ext>
                </a:extLst>
              </p:cNvPr>
              <p:cNvSpPr txBox="1">
                <a:spLocks/>
              </p:cNvSpPr>
              <p:nvPr/>
            </p:nvSpPr>
            <p:spPr>
              <a:xfrm>
                <a:off x="1379220" y="1989421"/>
                <a:ext cx="4467024" cy="14465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chemeClr val="bg1"/>
                    </a:solidFill>
                  </a:rPr>
                  <a:t>Hand-off to Dynamics 365 Omnichannel for Customer Service</a:t>
                </a:r>
              </a:p>
              <a:p>
                <a:pPr>
                  <a:spcAft>
                    <a:spcPts val="588"/>
                  </a:spcAft>
                </a:pPr>
                <a:r>
                  <a:rPr lang="en-US" sz="1800" spc="0" dirty="0">
                    <a:solidFill>
                      <a:schemeClr val="bg1"/>
                    </a:solidFill>
                    <a:cs typeface="Segoe UI" panose="020B0502040204020203" pitchFamily="34" charset="0"/>
                  </a:rPr>
                  <a:t>IT admins can configure hand-off to live chat using Dynamics 365 Omnichannel for Customer Service</a:t>
                </a:r>
              </a:p>
            </p:txBody>
          </p:sp>
        </p:grpSp>
        <p:grpSp>
          <p:nvGrpSpPr>
            <p:cNvPr id="32" name="Group 31">
              <a:extLst>
                <a:ext uri="{FF2B5EF4-FFF2-40B4-BE49-F238E27FC236}">
                  <a16:creationId xmlns:a16="http://schemas.microsoft.com/office/drawing/2014/main" id="{00305D3B-CC1D-4C1A-B0C4-4F2FBCE15A23}"/>
                </a:ext>
              </a:extLst>
            </p:cNvPr>
            <p:cNvGrpSpPr/>
            <p:nvPr/>
          </p:nvGrpSpPr>
          <p:grpSpPr>
            <a:xfrm>
              <a:off x="619134" y="4019550"/>
              <a:ext cx="5227110" cy="863645"/>
              <a:chOff x="619134" y="4019550"/>
              <a:chExt cx="5227110" cy="863645"/>
            </a:xfrm>
          </p:grpSpPr>
          <p:sp>
            <p:nvSpPr>
              <p:cNvPr id="30" name="speech_5" title="Icon of two overlapping chat bubbles">
                <a:extLst>
                  <a:ext uri="{FF2B5EF4-FFF2-40B4-BE49-F238E27FC236}">
                    <a16:creationId xmlns:a16="http://schemas.microsoft.com/office/drawing/2014/main" id="{1651DF07-8B34-4F49-9337-BFDB726C3066}"/>
                  </a:ext>
                </a:extLst>
              </p:cNvPr>
              <p:cNvSpPr>
                <a:spLocks noChangeAspect="1" noEditPoints="1"/>
              </p:cNvSpPr>
              <p:nvPr/>
            </p:nvSpPr>
            <p:spPr bwMode="auto">
              <a:xfrm>
                <a:off x="619134" y="4019550"/>
                <a:ext cx="385208" cy="30119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25" name="Text Placeholder 1">
                <a:extLst>
                  <a:ext uri="{FF2B5EF4-FFF2-40B4-BE49-F238E27FC236}">
                    <a16:creationId xmlns:a16="http://schemas.microsoft.com/office/drawing/2014/main" id="{F100CD6B-E777-47A6-BDDD-B20895FC08F5}"/>
                  </a:ext>
                </a:extLst>
              </p:cNvPr>
              <p:cNvSpPr txBox="1">
                <a:spLocks/>
              </p:cNvSpPr>
              <p:nvPr/>
            </p:nvSpPr>
            <p:spPr>
              <a:xfrm>
                <a:off x="1375928" y="4021421"/>
                <a:ext cx="447031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a:solidFill>
                      <a:schemeClr val="bg1"/>
                    </a:solidFill>
                  </a:rPr>
                  <a:t>Hand-off to generic live-chat provider</a:t>
                </a:r>
              </a:p>
              <a:p>
                <a:pPr>
                  <a:spcAft>
                    <a:spcPts val="588"/>
                  </a:spcAft>
                </a:pPr>
                <a:r>
                  <a:rPr lang="en-US" sz="1800" spc="0">
                    <a:solidFill>
                      <a:schemeClr val="bg1"/>
                    </a:solidFill>
                    <a:cs typeface="Segoe UI" panose="020B0502040204020203" pitchFamily="34" charset="0"/>
                  </a:rPr>
                  <a:t>IT admins can configure hand-off to live chat using an interface and sample code</a:t>
                </a:r>
              </a:p>
            </p:txBody>
          </p:sp>
        </p:grpSp>
        <p:cxnSp>
          <p:nvCxnSpPr>
            <p:cNvPr id="31" name="Straight Connector 30">
              <a:extLst>
                <a:ext uri="{FF2B5EF4-FFF2-40B4-BE49-F238E27FC236}">
                  <a16:creationId xmlns:a16="http://schemas.microsoft.com/office/drawing/2014/main" id="{01CEF09C-DC95-4417-98DB-BB7CE6632437}"/>
                </a:ext>
                <a:ext uri="{C183D7F6-B498-43B3-948B-1728B52AA6E4}">
                  <adec:decorative xmlns:adec="http://schemas.microsoft.com/office/drawing/2017/decorative" val="1"/>
                </a:ext>
              </a:extLst>
            </p:cNvPr>
            <p:cNvCxnSpPr/>
            <p:nvPr/>
          </p:nvCxnSpPr>
          <p:spPr>
            <a:xfrm>
              <a:off x="1375928" y="3728696"/>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9427208-7EEE-4AAB-9168-33AD0E88C936}"/>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50" name="Freeform: Shape 49">
              <a:extLst>
                <a:ext uri="{FF2B5EF4-FFF2-40B4-BE49-F238E27FC236}">
                  <a16:creationId xmlns:a16="http://schemas.microsoft.com/office/drawing/2014/main" id="{00DF01F8-E387-4414-A4F2-E9D516BF3A9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51" name="Picture 50" descr="A screenshot of a chatbot having conversation with a human and showing backend realtions">
              <a:extLst>
                <a:ext uri="{FF2B5EF4-FFF2-40B4-BE49-F238E27FC236}">
                  <a16:creationId xmlns:a16="http://schemas.microsoft.com/office/drawing/2014/main" id="{93CBE457-38E9-41BF-8CB9-6841CBF3BE85}"/>
                </a:ext>
              </a:extLst>
            </p:cNvPr>
            <p:cNvPicPr>
              <a:picLocks noChangeAspect="1"/>
            </p:cNvPicPr>
            <p:nvPr/>
          </p:nvPicPr>
          <p:blipFill rotWithShape="1">
            <a:blip r:embed="rId3"/>
            <a:srcRect l="612" t="-1" r="4309" b="-53"/>
            <a:stretch/>
          </p:blipFill>
          <p:spPr>
            <a:xfrm>
              <a:off x="6371199"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19415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2.29167E-6 -2.96296E-6 L -0.0345 -0.00092 " pathEditMode="relative" rAng="0" ptsTypes="AA">
                                      <p:cBhvr>
                                        <p:cTn id="9" dur="700" spd="-100000" fill="hold"/>
                                        <p:tgtEl>
                                          <p:spTgt spid="34"/>
                                        </p:tgtEl>
                                        <p:attrNameLst>
                                          <p:attrName>ppt_x</p:attrName>
                                          <p:attrName>ppt_y</p:attrName>
                                        </p:attrNameLst>
                                      </p:cBhvr>
                                      <p:rCtr x="-1732" y="-46"/>
                                    </p:animMotion>
                                  </p:childTnLst>
                                </p:cTn>
                              </p:par>
                              <p:par>
                                <p:cTn id="10" presetID="2" presetClass="entr" presetSubtype="8" decel="10000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1+#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4BFDAB10-45F0-46FF-A424-AA3F4E2218F6}"/>
              </a:ext>
            </a:extLst>
          </p:cNvPr>
          <p:cNvSpPr>
            <a:spLocks noGrp="1"/>
          </p:cNvSpPr>
          <p:nvPr>
            <p:ph type="title"/>
          </p:nvPr>
        </p:nvSpPr>
        <p:spPr/>
        <p:txBody>
          <a:bodyPr/>
          <a:lstStyle/>
          <a:p>
            <a:r>
              <a:rPr lang="en-US" dirty="0"/>
              <a:t>Dynamics 365 Omnichannel for Customer Service</a:t>
            </a:r>
            <a:endParaRPr lang="en-IN" dirty="0"/>
          </a:p>
        </p:txBody>
      </p:sp>
      <p:sp>
        <p:nvSpPr>
          <p:cNvPr id="35" name="Oval 34">
            <a:extLst>
              <a:ext uri="{FF2B5EF4-FFF2-40B4-BE49-F238E27FC236}">
                <a16:creationId xmlns:a16="http://schemas.microsoft.com/office/drawing/2014/main" id="{5A34AE23-81C0-4EFD-ADEC-5096DD4268DF}"/>
              </a:ext>
              <a:ext uri="{C183D7F6-B498-43B3-948B-1728B52AA6E4}">
                <adec:decorative xmlns:adec="http://schemas.microsoft.com/office/drawing/2017/decorative" val="1"/>
              </a:ext>
            </a:extLst>
          </p:cNvPr>
          <p:cNvSpPr/>
          <p:nvPr/>
        </p:nvSpPr>
        <p:spPr bwMode="auto">
          <a:xfrm>
            <a:off x="5402792" y="2590699"/>
            <a:ext cx="2119924" cy="215920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B5B0BF4-D6A6-47D4-8337-EB4C8A47A57A}"/>
              </a:ext>
              <a:ext uri="{C183D7F6-B498-43B3-948B-1728B52AA6E4}">
                <adec:decorative xmlns:adec="http://schemas.microsoft.com/office/drawing/2017/decorative" val="1"/>
              </a:ext>
            </a:extLst>
          </p:cNvPr>
          <p:cNvGrpSpPr/>
          <p:nvPr/>
        </p:nvGrpSpPr>
        <p:grpSpPr>
          <a:xfrm>
            <a:off x="6105658" y="3026848"/>
            <a:ext cx="714192" cy="1380103"/>
            <a:chOff x="6105658" y="3026848"/>
            <a:chExt cx="714192" cy="1380103"/>
          </a:xfrm>
        </p:grpSpPr>
        <p:pic>
          <p:nvPicPr>
            <p:cNvPr id="37" name="Picture 36" descr="an image of a customer and customer agent in a circle">
              <a:extLst>
                <a:ext uri="{FF2B5EF4-FFF2-40B4-BE49-F238E27FC236}">
                  <a16:creationId xmlns:a16="http://schemas.microsoft.com/office/drawing/2014/main" id="{B5F7202C-6E7D-45EB-88AE-DBE7A9508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498" y="3365500"/>
              <a:ext cx="598512" cy="609600"/>
            </a:xfrm>
            <a:prstGeom prst="rect">
              <a:avLst/>
            </a:prstGeom>
          </p:spPr>
        </p:pic>
        <p:grpSp>
          <p:nvGrpSpPr>
            <p:cNvPr id="8" name="Group 7">
              <a:extLst>
                <a:ext uri="{FF2B5EF4-FFF2-40B4-BE49-F238E27FC236}">
                  <a16:creationId xmlns:a16="http://schemas.microsoft.com/office/drawing/2014/main" id="{3660C40D-28B9-4F7F-9A57-35235E76C102}"/>
                </a:ext>
              </a:extLst>
            </p:cNvPr>
            <p:cNvGrpSpPr/>
            <p:nvPr/>
          </p:nvGrpSpPr>
          <p:grpSpPr>
            <a:xfrm>
              <a:off x="6105658" y="3026848"/>
              <a:ext cx="714192" cy="1380103"/>
              <a:chOff x="7649276" y="2785548"/>
              <a:chExt cx="714192" cy="1380103"/>
            </a:xfrm>
          </p:grpSpPr>
          <p:sp>
            <p:nvSpPr>
              <p:cNvPr id="38" name="Rectangle 37">
                <a:extLst>
                  <a:ext uri="{FF2B5EF4-FFF2-40B4-BE49-F238E27FC236}">
                    <a16:creationId xmlns:a16="http://schemas.microsoft.com/office/drawing/2014/main" id="{90896235-FDBD-46E8-87E1-BC84CD6B82C1}"/>
                  </a:ext>
                </a:extLst>
              </p:cNvPr>
              <p:cNvSpPr/>
              <p:nvPr/>
            </p:nvSpPr>
            <p:spPr>
              <a:xfrm>
                <a:off x="7748687" y="2785548"/>
                <a:ext cx="559648" cy="300604"/>
              </a:xfrm>
              <a:prstGeom prst="rect">
                <a:avLst/>
              </a:prstGeom>
            </p:spPr>
            <p:txBody>
              <a:bodyPr wrap="none" lIns="0" tIns="0" rIns="0" bIns="0" anchor="ctr">
                <a:noAutofit/>
              </a:bodyPr>
              <a:lstStyle/>
              <a:p>
                <a:pPr algn="ctr">
                  <a:spcAft>
                    <a:spcPts val="100"/>
                  </a:spcAft>
                </a:pPr>
                <a:r>
                  <a:rPr lang="en-US" sz="1000" dirty="0">
                    <a:latin typeface="+mj-lt"/>
                  </a:rPr>
                  <a:t>Customer</a:t>
                </a:r>
              </a:p>
            </p:txBody>
          </p:sp>
          <p:sp>
            <p:nvSpPr>
              <p:cNvPr id="39" name="Rectangle 38">
                <a:extLst>
                  <a:ext uri="{FF2B5EF4-FFF2-40B4-BE49-F238E27FC236}">
                    <a16:creationId xmlns:a16="http://schemas.microsoft.com/office/drawing/2014/main" id="{8A52DC77-BD5A-46E5-95DE-C8E1C60F3251}"/>
                  </a:ext>
                </a:extLst>
              </p:cNvPr>
              <p:cNvSpPr/>
              <p:nvPr/>
            </p:nvSpPr>
            <p:spPr>
              <a:xfrm>
                <a:off x="7649276" y="3865047"/>
                <a:ext cx="714192" cy="300604"/>
              </a:xfrm>
              <a:prstGeom prst="rect">
                <a:avLst/>
              </a:prstGeom>
            </p:spPr>
            <p:txBody>
              <a:bodyPr wrap="square" lIns="0" tIns="0" rIns="0" bIns="0" anchor="ctr">
                <a:noAutofit/>
              </a:bodyPr>
              <a:lstStyle/>
              <a:p>
                <a:pPr algn="ctr">
                  <a:spcAft>
                    <a:spcPts val="100"/>
                  </a:spcAft>
                </a:pPr>
                <a:r>
                  <a:rPr lang="en-US" sz="1000">
                    <a:latin typeface="+mj-lt"/>
                  </a:rPr>
                  <a:t>Agent, </a:t>
                </a:r>
              </a:p>
              <a:p>
                <a:pPr algn="ctr">
                  <a:spcAft>
                    <a:spcPts val="100"/>
                  </a:spcAft>
                </a:pPr>
                <a:r>
                  <a:rPr lang="en-US" sz="1000">
                    <a:latin typeface="+mj-lt"/>
                  </a:rPr>
                  <a:t>Supervisors</a:t>
                </a:r>
              </a:p>
            </p:txBody>
          </p:sp>
        </p:grpSp>
      </p:grpSp>
      <p:grpSp>
        <p:nvGrpSpPr>
          <p:cNvPr id="6" name="Group 5">
            <a:extLst>
              <a:ext uri="{FF2B5EF4-FFF2-40B4-BE49-F238E27FC236}">
                <a16:creationId xmlns:a16="http://schemas.microsoft.com/office/drawing/2014/main" id="{748083FD-9E35-453B-9111-9E6F782D1B4D}"/>
              </a:ext>
              <a:ext uri="{C183D7F6-B498-43B3-948B-1728B52AA6E4}">
                <adec:decorative xmlns:adec="http://schemas.microsoft.com/office/drawing/2017/decorative" val="1"/>
              </a:ext>
            </a:extLst>
          </p:cNvPr>
          <p:cNvGrpSpPr/>
          <p:nvPr/>
        </p:nvGrpSpPr>
        <p:grpSpPr>
          <a:xfrm>
            <a:off x="4146132" y="1441892"/>
            <a:ext cx="4611994" cy="1467079"/>
            <a:chOff x="4146132" y="1441892"/>
            <a:chExt cx="4611994" cy="1467079"/>
          </a:xfrm>
        </p:grpSpPr>
        <p:sp>
          <p:nvSpPr>
            <p:cNvPr id="61" name="Oval 60">
              <a:extLst>
                <a:ext uri="{FF2B5EF4-FFF2-40B4-BE49-F238E27FC236}">
                  <a16:creationId xmlns:a16="http://schemas.microsoft.com/office/drawing/2014/main" id="{B76F974D-BF81-40D4-B364-EEA6A137E854}"/>
                </a:ext>
                <a:ext uri="{C183D7F6-B498-43B3-948B-1728B52AA6E4}">
                  <adec:decorative xmlns:adec="http://schemas.microsoft.com/office/drawing/2017/decorative" val="1"/>
                </a:ext>
              </a:extLst>
            </p:cNvPr>
            <p:cNvSpPr/>
            <p:nvPr/>
          </p:nvSpPr>
          <p:spPr bwMode="auto">
            <a:xfrm>
              <a:off x="6165262" y="2342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sp>
          <p:nvSpPr>
            <p:cNvPr id="65" name="Telemarketer_E7B9" title="Icon of a person wearing a headset">
              <a:extLst>
                <a:ext uri="{FF2B5EF4-FFF2-40B4-BE49-F238E27FC236}">
                  <a16:creationId xmlns:a16="http://schemas.microsoft.com/office/drawing/2014/main" id="{21AB6CA1-0091-4469-8FDE-C19633D5E2FC}"/>
                </a:ext>
              </a:extLst>
            </p:cNvPr>
            <p:cNvSpPr>
              <a:spLocks noChangeAspect="1" noEditPoints="1"/>
            </p:cNvSpPr>
            <p:nvPr/>
          </p:nvSpPr>
          <p:spPr bwMode="auto">
            <a:xfrm>
              <a:off x="6318206" y="2469813"/>
              <a:ext cx="261069" cy="311359"/>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TextBox 46">
              <a:extLst>
                <a:ext uri="{FF2B5EF4-FFF2-40B4-BE49-F238E27FC236}">
                  <a16:creationId xmlns:a16="http://schemas.microsoft.com/office/drawing/2014/main" id="{52E4BFED-8EB6-41E9-BA8A-65F7C89A2A46}"/>
                </a:ext>
              </a:extLst>
            </p:cNvPr>
            <p:cNvSpPr txBox="1"/>
            <p:nvPr/>
          </p:nvSpPr>
          <p:spPr>
            <a:xfrm>
              <a:off x="4146132" y="1441892"/>
              <a:ext cx="4611994" cy="794216"/>
            </a:xfrm>
            <a:prstGeom prst="rect">
              <a:avLst/>
            </a:prstGeom>
            <a:noFill/>
          </p:spPr>
          <p:txBody>
            <a:bodyPr wrap="square" lIns="0" tIns="0" rIns="0" bIns="0" rtlCol="0" anchor="ctr">
              <a:noAutofit/>
            </a:bodyPr>
            <a:lstStyle/>
            <a:p>
              <a:pPr algn="ctr">
                <a:spcAft>
                  <a:spcPts val="100"/>
                </a:spcAft>
              </a:pPr>
              <a:r>
                <a:rPr lang="en-US" sz="1400" dirty="0">
                  <a:solidFill>
                    <a:schemeClr val="tx2"/>
                  </a:solidFill>
                  <a:latin typeface="+mj-lt"/>
                </a:rPr>
                <a:t>Productivity</a:t>
              </a:r>
            </a:p>
            <a:p>
              <a:pPr algn="ctr">
                <a:spcAft>
                  <a:spcPts val="100"/>
                </a:spcAft>
              </a:pPr>
              <a:r>
                <a:rPr lang="en-US" sz="1100" dirty="0"/>
                <a:t>Multisession, Unified, Contextually rich experience for agents &amp; Supervisors with enhanced service management capabilities for routing, work distribution and </a:t>
              </a:r>
              <a:r>
                <a:rPr lang="en-US" sz="1100" dirty="0">
                  <a:latin typeface="+mj-lt"/>
                </a:rPr>
                <a:t>new productivity tools.</a:t>
              </a:r>
            </a:p>
          </p:txBody>
        </p:sp>
      </p:grpSp>
      <p:grpSp>
        <p:nvGrpSpPr>
          <p:cNvPr id="7" name="Group 6">
            <a:extLst>
              <a:ext uri="{FF2B5EF4-FFF2-40B4-BE49-F238E27FC236}">
                <a16:creationId xmlns:a16="http://schemas.microsoft.com/office/drawing/2014/main" id="{7C111EE3-9ACC-4D94-A929-9EE9C6D8442F}"/>
              </a:ext>
              <a:ext uri="{C183D7F6-B498-43B3-948B-1728B52AA6E4}">
                <adec:decorative xmlns:adec="http://schemas.microsoft.com/office/drawing/2017/decorative" val="1"/>
              </a:ext>
            </a:extLst>
          </p:cNvPr>
          <p:cNvGrpSpPr/>
          <p:nvPr/>
        </p:nvGrpSpPr>
        <p:grpSpPr>
          <a:xfrm>
            <a:off x="798895" y="3625384"/>
            <a:ext cx="4887376" cy="794216"/>
            <a:chOff x="798895" y="3625384"/>
            <a:chExt cx="4887376" cy="794216"/>
          </a:xfrm>
        </p:grpSpPr>
        <p:sp>
          <p:nvSpPr>
            <p:cNvPr id="12" name="Oval 11">
              <a:extLst>
                <a:ext uri="{FF2B5EF4-FFF2-40B4-BE49-F238E27FC236}">
                  <a16:creationId xmlns:a16="http://schemas.microsoft.com/office/drawing/2014/main" id="{DEE35A83-BFCF-49D5-82E4-BC0429A5A96A}"/>
                </a:ext>
                <a:ext uri="{C183D7F6-B498-43B3-948B-1728B52AA6E4}">
                  <adec:decorative xmlns:adec="http://schemas.microsoft.com/office/drawing/2017/decorative" val="1"/>
                </a:ext>
              </a:extLst>
            </p:cNvPr>
            <p:cNvSpPr/>
            <p:nvPr/>
          </p:nvSpPr>
          <p:spPr bwMode="auto">
            <a:xfrm>
              <a:off x="5119313" y="3739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sp>
          <p:nvSpPr>
            <p:cNvPr id="81" name="arrow_16" title="Icon of two arrows that crisscross">
              <a:extLst>
                <a:ext uri="{FF2B5EF4-FFF2-40B4-BE49-F238E27FC236}">
                  <a16:creationId xmlns:a16="http://schemas.microsoft.com/office/drawing/2014/main" id="{5F432610-1174-4E7C-8DF0-27E60ACE40B8}"/>
                </a:ext>
              </a:extLst>
            </p:cNvPr>
            <p:cNvSpPr>
              <a:spLocks noChangeAspect="1" noEditPoints="1"/>
            </p:cNvSpPr>
            <p:nvPr/>
          </p:nvSpPr>
          <p:spPr bwMode="auto">
            <a:xfrm>
              <a:off x="5238937" y="3901723"/>
              <a:ext cx="327710" cy="24153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48" name="TextBox 47">
              <a:extLst>
                <a:ext uri="{FF2B5EF4-FFF2-40B4-BE49-F238E27FC236}">
                  <a16:creationId xmlns:a16="http://schemas.microsoft.com/office/drawing/2014/main" id="{0490DBFC-8DCF-40CE-B84B-3055ED181924}"/>
                </a:ext>
              </a:extLst>
            </p:cNvPr>
            <p:cNvSpPr txBox="1"/>
            <p:nvPr/>
          </p:nvSpPr>
          <p:spPr>
            <a:xfrm>
              <a:off x="798895" y="3625384"/>
              <a:ext cx="4002557" cy="794216"/>
            </a:xfrm>
            <a:prstGeom prst="rect">
              <a:avLst/>
            </a:prstGeom>
            <a:noFill/>
          </p:spPr>
          <p:txBody>
            <a:bodyPr wrap="square" lIns="0" tIns="0" rIns="0" bIns="0" rtlCol="0" anchor="ctr">
              <a:noAutofit/>
            </a:bodyPr>
            <a:lstStyle/>
            <a:p>
              <a:pPr algn="r">
                <a:spcAft>
                  <a:spcPts val="100"/>
                </a:spcAft>
              </a:pPr>
              <a:r>
                <a:rPr lang="en-US" sz="1400" dirty="0">
                  <a:solidFill>
                    <a:schemeClr val="tx2"/>
                  </a:solidFill>
                  <a:latin typeface="+mj-lt"/>
                </a:rPr>
                <a:t>Channels</a:t>
              </a:r>
            </a:p>
            <a:p>
              <a:pPr algn="r">
                <a:spcAft>
                  <a:spcPts val="100"/>
                </a:spcAft>
              </a:pPr>
              <a:r>
                <a:rPr lang="en-US" sz="1100" dirty="0"/>
                <a:t>Provide personalized service to customers from a channel of their choice – Chat, SMS. Plugin a bot to handle routine requests and free your agents to work on complex issues</a:t>
              </a:r>
            </a:p>
          </p:txBody>
        </p:sp>
      </p:grpSp>
      <p:grpSp>
        <p:nvGrpSpPr>
          <p:cNvPr id="5" name="Group 4">
            <a:extLst>
              <a:ext uri="{FF2B5EF4-FFF2-40B4-BE49-F238E27FC236}">
                <a16:creationId xmlns:a16="http://schemas.microsoft.com/office/drawing/2014/main" id="{5666D41C-C0FB-4E93-BA94-72C6EB582AEC}"/>
              </a:ext>
              <a:ext uri="{C183D7F6-B498-43B3-948B-1728B52AA6E4}">
                <adec:decorative xmlns:adec="http://schemas.microsoft.com/office/drawing/2017/decorative" val="1"/>
              </a:ext>
            </a:extLst>
          </p:cNvPr>
          <p:cNvGrpSpPr/>
          <p:nvPr/>
        </p:nvGrpSpPr>
        <p:grpSpPr>
          <a:xfrm>
            <a:off x="7217988" y="3625384"/>
            <a:ext cx="4887376" cy="794216"/>
            <a:chOff x="7217988" y="3625384"/>
            <a:chExt cx="4887376" cy="794216"/>
          </a:xfrm>
        </p:grpSpPr>
        <p:sp>
          <p:nvSpPr>
            <p:cNvPr id="60" name="Oval 59">
              <a:extLst>
                <a:ext uri="{FF2B5EF4-FFF2-40B4-BE49-F238E27FC236}">
                  <a16:creationId xmlns:a16="http://schemas.microsoft.com/office/drawing/2014/main" id="{F9F4BE10-AC04-4867-B508-AE15687180B3}"/>
                </a:ext>
                <a:ext uri="{C183D7F6-B498-43B3-948B-1728B52AA6E4}">
                  <adec:decorative xmlns:adec="http://schemas.microsoft.com/office/drawing/2017/decorative" val="1"/>
                </a:ext>
              </a:extLst>
            </p:cNvPr>
            <p:cNvSpPr/>
            <p:nvPr/>
          </p:nvSpPr>
          <p:spPr bwMode="auto">
            <a:xfrm>
              <a:off x="7217988" y="3739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pic>
          <p:nvPicPr>
            <p:cNvPr id="4" name="Picture 3" descr="icon of a human brain">
              <a:extLst>
                <a:ext uri="{FF2B5EF4-FFF2-40B4-BE49-F238E27FC236}">
                  <a16:creationId xmlns:a16="http://schemas.microsoft.com/office/drawing/2014/main" id="{C38421E6-A772-4790-8BF9-3D4C94C910FD}"/>
                </a:ext>
              </a:extLst>
            </p:cNvPr>
            <p:cNvPicPr>
              <a:picLocks noChangeAspect="1"/>
            </p:cNvPicPr>
            <p:nvPr/>
          </p:nvPicPr>
          <p:blipFill>
            <a:blip r:embed="rId4"/>
            <a:stretch>
              <a:fillRect/>
            </a:stretch>
          </p:blipFill>
          <p:spPr>
            <a:xfrm>
              <a:off x="7368018" y="3859390"/>
              <a:ext cx="275844" cy="327660"/>
            </a:xfrm>
            <a:prstGeom prst="rect">
              <a:avLst/>
            </a:prstGeom>
          </p:spPr>
        </p:pic>
        <p:sp>
          <p:nvSpPr>
            <p:cNvPr id="49" name="TextBox 48">
              <a:extLst>
                <a:ext uri="{FF2B5EF4-FFF2-40B4-BE49-F238E27FC236}">
                  <a16:creationId xmlns:a16="http://schemas.microsoft.com/office/drawing/2014/main" id="{109406D2-A255-45B9-A408-CBD5D14827DA}"/>
                </a:ext>
              </a:extLst>
            </p:cNvPr>
            <p:cNvSpPr txBox="1"/>
            <p:nvPr/>
          </p:nvSpPr>
          <p:spPr>
            <a:xfrm>
              <a:off x="8102807" y="3625384"/>
              <a:ext cx="4002557" cy="794216"/>
            </a:xfrm>
            <a:prstGeom prst="rect">
              <a:avLst/>
            </a:prstGeom>
            <a:noFill/>
          </p:spPr>
          <p:txBody>
            <a:bodyPr wrap="square" lIns="0" tIns="0" rIns="0" bIns="0" rtlCol="0" anchor="ctr">
              <a:noAutofit/>
            </a:bodyPr>
            <a:lstStyle/>
            <a:p>
              <a:pPr>
                <a:spcAft>
                  <a:spcPts val="100"/>
                </a:spcAft>
              </a:pPr>
              <a:r>
                <a:rPr lang="en-US" sz="1400" dirty="0">
                  <a:solidFill>
                    <a:schemeClr val="tx2"/>
                  </a:solidFill>
                  <a:latin typeface="+mj-lt"/>
                </a:rPr>
                <a:t>Intelligence</a:t>
              </a:r>
            </a:p>
            <a:p>
              <a:pPr>
                <a:spcAft>
                  <a:spcPts val="100"/>
                </a:spcAft>
              </a:pPr>
              <a:r>
                <a:rPr lang="en-US" sz="1100" dirty="0"/>
                <a:t>Determine customer satisfaction automatically in real time with Sentiment Analysis. Get actionable insights from Interaction trends across channels, Agent performance &amp; utilization data</a:t>
              </a:r>
            </a:p>
          </p:txBody>
        </p:sp>
      </p:grpSp>
      <p:sp>
        <p:nvSpPr>
          <p:cNvPr id="89" name="Freeform: Shape 88">
            <a:extLst>
              <a:ext uri="{FF2B5EF4-FFF2-40B4-BE49-F238E27FC236}">
                <a16:creationId xmlns:a16="http://schemas.microsoft.com/office/drawing/2014/main" id="{D5222DF6-4B2D-4BB4-8B9B-6865D68F54F0}"/>
              </a:ext>
              <a:ext uri="{C183D7F6-B498-43B3-948B-1728B52AA6E4}">
                <adec:decorative xmlns:adec="http://schemas.microsoft.com/office/drawing/2017/decorative" val="1"/>
              </a:ext>
            </a:extLst>
          </p:cNvPr>
          <p:cNvSpPr/>
          <p:nvPr/>
        </p:nvSpPr>
        <p:spPr bwMode="auto">
          <a:xfrm flipH="1">
            <a:off x="444498" y="54028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mj-lt"/>
              <a:cs typeface="Segoe UI" pitchFamily="34" charset="0"/>
            </a:endParaRPr>
          </a:p>
        </p:txBody>
      </p:sp>
      <p:grpSp>
        <p:nvGrpSpPr>
          <p:cNvPr id="98" name="Group 97">
            <a:extLst>
              <a:ext uri="{FF2B5EF4-FFF2-40B4-BE49-F238E27FC236}">
                <a16:creationId xmlns:a16="http://schemas.microsoft.com/office/drawing/2014/main" id="{DE5C40E4-8B83-4928-ACF7-3861B2D55FD4}"/>
              </a:ext>
              <a:ext uri="{C183D7F6-B498-43B3-948B-1728B52AA6E4}">
                <adec:decorative xmlns:adec="http://schemas.microsoft.com/office/drawing/2017/decorative" val="1"/>
              </a:ext>
            </a:extLst>
          </p:cNvPr>
          <p:cNvGrpSpPr/>
          <p:nvPr/>
        </p:nvGrpSpPr>
        <p:grpSpPr>
          <a:xfrm>
            <a:off x="786196" y="5602055"/>
            <a:ext cx="10885104" cy="574103"/>
            <a:chOff x="455996" y="5602055"/>
            <a:chExt cx="10885104" cy="574103"/>
          </a:xfrm>
        </p:grpSpPr>
        <p:sp>
          <p:nvSpPr>
            <p:cNvPr id="90" name="TextBox 89">
              <a:extLst>
                <a:ext uri="{FF2B5EF4-FFF2-40B4-BE49-F238E27FC236}">
                  <a16:creationId xmlns:a16="http://schemas.microsoft.com/office/drawing/2014/main" id="{3AC1939B-CD4D-4B4B-94B7-3B445F5C5B6D}"/>
                </a:ext>
              </a:extLst>
            </p:cNvPr>
            <p:cNvSpPr txBox="1"/>
            <p:nvPr/>
          </p:nvSpPr>
          <p:spPr>
            <a:xfrm>
              <a:off x="455996" y="5602055"/>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p>
              <a:pPr algn="ctr">
                <a:lnSpc>
                  <a:spcPct val="90000"/>
                </a:lnSpc>
                <a:spcAft>
                  <a:spcPts val="600"/>
                </a:spcAft>
              </a:pPr>
              <a:r>
                <a:rPr lang="en-US" sz="2400">
                  <a:solidFill>
                    <a:schemeClr val="bg1"/>
                  </a:solidFill>
                  <a:latin typeface="+mj-lt"/>
                </a:rPr>
                <a:t>Convenient</a:t>
              </a:r>
            </a:p>
          </p:txBody>
        </p:sp>
        <p:sp>
          <p:nvSpPr>
            <p:cNvPr id="91" name="TextBox 90">
              <a:extLst>
                <a:ext uri="{FF2B5EF4-FFF2-40B4-BE49-F238E27FC236}">
                  <a16:creationId xmlns:a16="http://schemas.microsoft.com/office/drawing/2014/main" id="{C54DEC5A-BDC6-4D69-934C-571F0279EA9C}"/>
                </a:ext>
              </a:extLst>
            </p:cNvPr>
            <p:cNvSpPr txBox="1"/>
            <p:nvPr/>
          </p:nvSpPr>
          <p:spPr>
            <a:xfrm>
              <a:off x="4392758" y="5602055"/>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defPPr>
                <a:defRPr lang="en-US"/>
              </a:defPPr>
              <a:lvl1pPr algn="ctr">
                <a:lnSpc>
                  <a:spcPct val="90000"/>
                </a:lnSpc>
                <a:spcAft>
                  <a:spcPts val="600"/>
                </a:spcAft>
                <a:defRPr b="1">
                  <a:solidFill>
                    <a:schemeClr val="bg1"/>
                  </a:solidFill>
                </a:defRPr>
              </a:lvl1pPr>
            </a:lstStyle>
            <a:p>
              <a:r>
                <a:rPr lang="en-US" sz="2400" b="0">
                  <a:latin typeface="+mj-lt"/>
                </a:rPr>
                <a:t>Productive</a:t>
              </a:r>
            </a:p>
          </p:txBody>
        </p:sp>
        <p:sp>
          <p:nvSpPr>
            <p:cNvPr id="92" name="TextBox 91">
              <a:extLst>
                <a:ext uri="{FF2B5EF4-FFF2-40B4-BE49-F238E27FC236}">
                  <a16:creationId xmlns:a16="http://schemas.microsoft.com/office/drawing/2014/main" id="{3AF3D224-A246-4A26-87DB-2E32D6005D53}"/>
                </a:ext>
              </a:extLst>
            </p:cNvPr>
            <p:cNvSpPr txBox="1"/>
            <p:nvPr/>
          </p:nvSpPr>
          <p:spPr>
            <a:xfrm>
              <a:off x="8329518" y="5603694"/>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defPPr>
                <a:defRPr lang="en-US"/>
              </a:defPPr>
              <a:lvl1pPr algn="ctr">
                <a:lnSpc>
                  <a:spcPct val="90000"/>
                </a:lnSpc>
                <a:spcAft>
                  <a:spcPts val="600"/>
                </a:spcAft>
                <a:defRPr b="1">
                  <a:solidFill>
                    <a:schemeClr val="bg1"/>
                  </a:solidFill>
                </a:defRPr>
              </a:lvl1pPr>
            </a:lstStyle>
            <a:p>
              <a:r>
                <a:rPr lang="en-US" sz="2400" b="0">
                  <a:latin typeface="+mj-lt"/>
                </a:rPr>
                <a:t>Insightful</a:t>
              </a:r>
            </a:p>
          </p:txBody>
        </p:sp>
        <p:cxnSp>
          <p:nvCxnSpPr>
            <p:cNvPr id="95" name="Straight Connector 94">
              <a:extLst>
                <a:ext uri="{FF2B5EF4-FFF2-40B4-BE49-F238E27FC236}">
                  <a16:creationId xmlns:a16="http://schemas.microsoft.com/office/drawing/2014/main" id="{0D41D717-E3C0-47CD-A332-8A16BBBAD60D}"/>
                </a:ext>
              </a:extLst>
            </p:cNvPr>
            <p:cNvCxnSpPr>
              <a:cxnSpLocks/>
            </p:cNvCxnSpPr>
            <p:nvPr/>
          </p:nvCxnSpPr>
          <p:spPr>
            <a:xfrm>
              <a:off x="3930168" y="5602055"/>
              <a:ext cx="0" cy="5724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675AB7-14AD-4B27-BB99-DE8FCFFAE136}"/>
                </a:ext>
              </a:extLst>
            </p:cNvPr>
            <p:cNvCxnSpPr>
              <a:cxnSpLocks/>
            </p:cNvCxnSpPr>
            <p:nvPr/>
          </p:nvCxnSpPr>
          <p:spPr>
            <a:xfrm>
              <a:off x="7866930" y="5602055"/>
              <a:ext cx="0" cy="5724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3541004-BDE8-4C23-A821-4B5D44ECDF5B}"/>
              </a:ext>
              <a:ext uri="{C183D7F6-B498-43B3-948B-1728B52AA6E4}">
                <adec:decorative xmlns:adec="http://schemas.microsoft.com/office/drawing/2017/decorative" val="1"/>
              </a:ext>
            </a:extLst>
          </p:cNvPr>
          <p:cNvGrpSpPr/>
          <p:nvPr/>
        </p:nvGrpSpPr>
        <p:grpSpPr>
          <a:xfrm flipH="1">
            <a:off x="9220200" y="-4"/>
            <a:ext cx="2971800" cy="2971801"/>
            <a:chOff x="-4508" y="-4"/>
            <a:chExt cx="4513008" cy="4513009"/>
          </a:xfrm>
        </p:grpSpPr>
        <p:sp>
          <p:nvSpPr>
            <p:cNvPr id="100" name="Freeform: Shape 99">
              <a:extLst>
                <a:ext uri="{FF2B5EF4-FFF2-40B4-BE49-F238E27FC236}">
                  <a16:creationId xmlns:a16="http://schemas.microsoft.com/office/drawing/2014/main" id="{A1D9DEA3-3717-4131-9675-48831BB1FDEA}"/>
                </a:ext>
                <a:ext uri="{C183D7F6-B498-43B3-948B-1728B52AA6E4}">
                  <adec:decorative xmlns:adec="http://schemas.microsoft.com/office/drawing/2017/decorative" val="1"/>
                </a:ext>
              </a:extLst>
            </p:cNvPr>
            <p:cNvSpPr/>
            <p:nvPr/>
          </p:nvSpPr>
          <p:spPr bwMode="auto">
            <a:xfrm rot="10800000">
              <a:off x="-4508" y="-4"/>
              <a:ext cx="4513008" cy="4513009"/>
            </a:xfrm>
            <a:custGeom>
              <a:avLst/>
              <a:gdLst>
                <a:gd name="connsiteX0" fmla="*/ 5556247 w 5556247"/>
                <a:gd name="connsiteY0" fmla="*/ 0 h 5556248"/>
                <a:gd name="connsiteX1" fmla="*/ 5556247 w 5556247"/>
                <a:gd name="connsiteY1" fmla="*/ 5556248 h 5556248"/>
                <a:gd name="connsiteX2" fmla="*/ 0 w 5556247"/>
                <a:gd name="connsiteY2" fmla="*/ 5556248 h 5556248"/>
                <a:gd name="connsiteX0" fmla="*/ 5556247 w 5655025"/>
                <a:gd name="connsiteY0" fmla="*/ 5556248 h 5655026"/>
                <a:gd name="connsiteX1" fmla="*/ 0 w 5655025"/>
                <a:gd name="connsiteY1" fmla="*/ 5556248 h 5655026"/>
                <a:gd name="connsiteX2" fmla="*/ 5556247 w 5655025"/>
                <a:gd name="connsiteY2" fmla="*/ 0 h 5655026"/>
                <a:gd name="connsiteX3" fmla="*/ 5655025 w 5655025"/>
                <a:gd name="connsiteY3" fmla="*/ 5655026 h 5655026"/>
                <a:gd name="connsiteX0" fmla="*/ 5556247 w 5556247"/>
                <a:gd name="connsiteY0" fmla="*/ 5556248 h 5556248"/>
                <a:gd name="connsiteX1" fmla="*/ 0 w 5556247"/>
                <a:gd name="connsiteY1" fmla="*/ 5556248 h 5556248"/>
                <a:gd name="connsiteX2" fmla="*/ 5556247 w 5556247"/>
                <a:gd name="connsiteY2" fmla="*/ 0 h 5556248"/>
                <a:gd name="connsiteX0" fmla="*/ 0 w 5556247"/>
                <a:gd name="connsiteY0" fmla="*/ 5556248 h 5556248"/>
                <a:gd name="connsiteX1" fmla="*/ 5556247 w 5556247"/>
                <a:gd name="connsiteY1" fmla="*/ 0 h 5556248"/>
              </a:gdLst>
              <a:ahLst/>
              <a:cxnLst>
                <a:cxn ang="0">
                  <a:pos x="connsiteX0" y="connsiteY0"/>
                </a:cxn>
                <a:cxn ang="0">
                  <a:pos x="connsiteX1" y="connsiteY1"/>
                </a:cxn>
              </a:cxnLst>
              <a:rect l="l" t="t" r="r" b="b"/>
              <a:pathLst>
                <a:path w="5556247" h="5556248">
                  <a:moveTo>
                    <a:pt x="0" y="5556248"/>
                  </a:moveTo>
                  <a:lnTo>
                    <a:pt x="5556247" y="0"/>
                  </a:lnTo>
                </a:path>
              </a:pathLst>
            </a:cu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9" name="Freeform: Shape 98">
              <a:extLst>
                <a:ext uri="{FF2B5EF4-FFF2-40B4-BE49-F238E27FC236}">
                  <a16:creationId xmlns:a16="http://schemas.microsoft.com/office/drawing/2014/main" id="{36EB8E6F-9409-4AB6-8BCA-E133730D973D}"/>
                </a:ext>
                <a:ext uri="{C183D7F6-B498-43B3-948B-1728B52AA6E4}">
                  <adec:decorative xmlns:adec="http://schemas.microsoft.com/office/drawing/2017/decorative" val="1"/>
                </a:ext>
              </a:extLst>
            </p:cNvPr>
            <p:cNvSpPr/>
            <p:nvPr/>
          </p:nvSpPr>
          <p:spPr bwMode="auto">
            <a:xfrm rot="10800000">
              <a:off x="0" y="-2"/>
              <a:ext cx="4406900" cy="4406901"/>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Freeform: Shape 102">
            <a:extLst>
              <a:ext uri="{FF2B5EF4-FFF2-40B4-BE49-F238E27FC236}">
                <a16:creationId xmlns:a16="http://schemas.microsoft.com/office/drawing/2014/main" id="{8A41FDC3-0C69-4222-8C70-FD35A68B9ACB}"/>
              </a:ext>
              <a:ext uri="{C183D7F6-B498-43B3-948B-1728B52AA6E4}">
                <adec:decorative xmlns:adec="http://schemas.microsoft.com/office/drawing/2017/decorative" val="1"/>
              </a:ext>
            </a:extLst>
          </p:cNvPr>
          <p:cNvSpPr/>
          <p:nvPr/>
        </p:nvSpPr>
        <p:spPr bwMode="auto">
          <a:xfrm flipH="1">
            <a:off x="10635036" y="-69875"/>
            <a:ext cx="1643930" cy="132085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solidFill>
            <a:srgbClr val="0B556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5052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85CC-3517-4BF7-9EEB-7BFC1BA2EBC7}"/>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tab pos="3086100" algn="l"/>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Exporting and Importing a Chatbot</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4491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9DADCAC-1FAD-410A-9039-CB208CF014D3}"/>
              </a:ext>
            </a:extLst>
          </p:cNvPr>
          <p:cNvSpPr>
            <a:spLocks noGrp="1"/>
          </p:cNvSpPr>
          <p:nvPr>
            <p:ph type="title"/>
          </p:nvPr>
        </p:nvSpPr>
        <p:spPr/>
        <p:txBody>
          <a:bodyPr/>
          <a:lstStyle/>
          <a:p>
            <a:r>
              <a:rPr lang="en-GB" dirty="0"/>
              <a:t>Export and import bots using solutions</a:t>
            </a:r>
            <a:endParaRPr lang="en-US" dirty="0"/>
          </a:p>
        </p:txBody>
      </p:sp>
      <p:sp>
        <p:nvSpPr>
          <p:cNvPr id="7" name="Freeform: Shape 6">
            <a:extLst>
              <a:ext uri="{FF2B5EF4-FFF2-40B4-BE49-F238E27FC236}">
                <a16:creationId xmlns:a16="http://schemas.microsoft.com/office/drawing/2014/main" id="{807C4A6E-C001-4FA2-9296-F471A1ACE4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2D0BC83-6399-4ACE-A0BE-ED73EFECC66B}"/>
              </a:ext>
              <a:ext uri="{C183D7F6-B498-43B3-948B-1728B52AA6E4}">
                <adec:decorative xmlns:adec="http://schemas.microsoft.com/office/drawing/2017/decorative" val="1"/>
              </a:ext>
            </a:extLst>
          </p:cNvPr>
          <p:cNvGrpSpPr/>
          <p:nvPr/>
        </p:nvGrpSpPr>
        <p:grpSpPr>
          <a:xfrm>
            <a:off x="1375928" y="2314913"/>
            <a:ext cx="5691173" cy="3769490"/>
            <a:chOff x="1375928" y="2314913"/>
            <a:chExt cx="5691173" cy="3769490"/>
          </a:xfrm>
        </p:grpSpPr>
        <p:grpSp>
          <p:nvGrpSpPr>
            <p:cNvPr id="16" name="Group 15">
              <a:extLst>
                <a:ext uri="{FF2B5EF4-FFF2-40B4-BE49-F238E27FC236}">
                  <a16:creationId xmlns:a16="http://schemas.microsoft.com/office/drawing/2014/main" id="{E0E02EB4-9A12-4F3E-9B00-5681FBE4D3A0}"/>
                </a:ext>
                <a:ext uri="{C183D7F6-B498-43B3-948B-1728B52AA6E4}">
                  <adec:decorative xmlns:adec="http://schemas.microsoft.com/office/drawing/2017/decorative" val="1"/>
                </a:ext>
              </a:extLst>
            </p:cNvPr>
            <p:cNvGrpSpPr/>
            <p:nvPr/>
          </p:nvGrpSpPr>
          <p:grpSpPr>
            <a:xfrm>
              <a:off x="1375928" y="3488118"/>
              <a:ext cx="5691173" cy="1607746"/>
              <a:chOff x="1375928" y="3488118"/>
              <a:chExt cx="5691173" cy="1607746"/>
            </a:xfrm>
          </p:grpSpPr>
          <p:cxnSp>
            <p:nvCxnSpPr>
              <p:cNvPr id="9" name="Straight Connector 8">
                <a:extLst>
                  <a:ext uri="{FF2B5EF4-FFF2-40B4-BE49-F238E27FC236}">
                    <a16:creationId xmlns:a16="http://schemas.microsoft.com/office/drawing/2014/main" id="{E8B033F6-2D0E-4280-AF0C-3712CE4AD8F5}"/>
                  </a:ext>
                  <a:ext uri="{C183D7F6-B498-43B3-948B-1728B52AA6E4}">
                    <adec:decorative xmlns:adec="http://schemas.microsoft.com/office/drawing/2017/decorative" val="1"/>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820AB6-A548-4E5C-9DDD-DA4992FCE016}"/>
                  </a:ext>
                  <a:ext uri="{C183D7F6-B498-43B3-948B-1728B52AA6E4}">
                    <adec:decorative xmlns:adec="http://schemas.microsoft.com/office/drawing/2017/decorative" val="1"/>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 Placeholder 1">
              <a:extLst>
                <a:ext uri="{FF2B5EF4-FFF2-40B4-BE49-F238E27FC236}">
                  <a16:creationId xmlns:a16="http://schemas.microsoft.com/office/drawing/2014/main" id="{D656CE8C-95D0-4018-8055-B1BE712F0362}"/>
                </a:ext>
              </a:extLst>
            </p:cNvPr>
            <p:cNvSpPr txBox="1">
              <a:spLocks/>
            </p:cNvSpPr>
            <p:nvPr/>
          </p:nvSpPr>
          <p:spPr>
            <a:xfrm>
              <a:off x="1375928" y="2314913"/>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Move your bot across multiple environments</a:t>
              </a:r>
            </a:p>
          </p:txBody>
        </p:sp>
        <p:sp>
          <p:nvSpPr>
            <p:cNvPr id="8" name="Text Placeholder 1">
              <a:extLst>
                <a:ext uri="{FF2B5EF4-FFF2-40B4-BE49-F238E27FC236}">
                  <a16:creationId xmlns:a16="http://schemas.microsoft.com/office/drawing/2014/main" id="{51FDD8BC-5474-4A9D-92D7-F57A1D4129F1}"/>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a solution</a:t>
              </a:r>
            </a:p>
          </p:txBody>
        </p:sp>
        <p:sp>
          <p:nvSpPr>
            <p:cNvPr id="12" name="Text Placeholder 1">
              <a:extLst>
                <a:ext uri="{FF2B5EF4-FFF2-40B4-BE49-F238E27FC236}">
                  <a16:creationId xmlns:a16="http://schemas.microsoft.com/office/drawing/2014/main" id="{B9666932-432D-41C6-A947-C91279FC975F}"/>
                </a:ext>
              </a:extLst>
            </p:cNvPr>
            <p:cNvSpPr txBox="1">
              <a:spLocks/>
            </p:cNvSpPr>
            <p:nvPr/>
          </p:nvSpPr>
          <p:spPr>
            <a:xfrm>
              <a:off x="1375928" y="5715071"/>
              <a:ext cx="4693286"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Export the solution with your bot</a:t>
              </a:r>
            </a:p>
          </p:txBody>
        </p:sp>
      </p:grpSp>
      <p:sp>
        <p:nvSpPr>
          <p:cNvPr id="10" name="Freeform: Shape 9">
            <a:extLst>
              <a:ext uri="{FF2B5EF4-FFF2-40B4-BE49-F238E27FC236}">
                <a16:creationId xmlns:a16="http://schemas.microsoft.com/office/drawing/2014/main" id="{20D5A8EA-6260-4E9F-8178-F23C0F950D77}"/>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2" name="Picture 21" descr="Screenshot of exporting a solution">
            <a:extLst>
              <a:ext uri="{FF2B5EF4-FFF2-40B4-BE49-F238E27FC236}">
                <a16:creationId xmlns:a16="http://schemas.microsoft.com/office/drawing/2014/main" id="{2B4062CA-7816-4BC8-83CA-BFEF1223C6BD}"/>
              </a:ext>
            </a:extLst>
          </p:cNvPr>
          <p:cNvPicPr/>
          <p:nvPr/>
        </p:nvPicPr>
        <p:blipFill rotWithShape="1">
          <a:blip r:embed="rId3"/>
          <a:srcRect r="7411"/>
          <a:stretch/>
        </p:blipFill>
        <p:spPr>
          <a:xfrm>
            <a:off x="6549435" y="2356477"/>
            <a:ext cx="5389200" cy="3189600"/>
          </a:xfrm>
          <a:prstGeom prst="rect">
            <a:avLst/>
          </a:prstGeom>
          <a:ln>
            <a:solidFill>
              <a:schemeClr val="tx1"/>
            </a:solidFill>
          </a:ln>
        </p:spPr>
      </p:pic>
      <p:sp>
        <p:nvSpPr>
          <p:cNvPr id="4" name="Freeform 96" title="Icon of a gear with a wrench">
            <a:extLst>
              <a:ext uri="{FF2B5EF4-FFF2-40B4-BE49-F238E27FC236}">
                <a16:creationId xmlns:a16="http://schemas.microsoft.com/office/drawing/2014/main" id="{331B2AA6-472B-4B5F-A9C9-6A4A06ECE79D}"/>
              </a:ext>
            </a:extLst>
          </p:cNvPr>
          <p:cNvSpPr>
            <a:spLocks noChangeAspect="1" noEditPoints="1"/>
          </p:cNvSpPr>
          <p:nvPr/>
        </p:nvSpPr>
        <p:spPr bwMode="auto">
          <a:xfrm>
            <a:off x="392316" y="3968749"/>
            <a:ext cx="604032" cy="55616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17" name="arrow_16" title="Icon of two arrows that crisscross">
            <a:extLst>
              <a:ext uri="{FF2B5EF4-FFF2-40B4-BE49-F238E27FC236}">
                <a16:creationId xmlns:a16="http://schemas.microsoft.com/office/drawing/2014/main" id="{615938C3-CA95-4541-A15B-3B75DBB9F411}"/>
              </a:ext>
            </a:extLst>
          </p:cNvPr>
          <p:cNvSpPr>
            <a:spLocks noChangeAspect="1" noEditPoints="1"/>
          </p:cNvSpPr>
          <p:nvPr/>
        </p:nvSpPr>
        <p:spPr bwMode="auto">
          <a:xfrm>
            <a:off x="381466" y="2356477"/>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pic>
        <p:nvPicPr>
          <p:cNvPr id="26" name="Graphic 25" descr="Back">
            <a:extLst>
              <a:ext uri="{FF2B5EF4-FFF2-40B4-BE49-F238E27FC236}">
                <a16:creationId xmlns:a16="http://schemas.microsoft.com/office/drawing/2014/main" id="{5CAEE81E-DC78-4EC1-AA5F-367796E60D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365" y="5499699"/>
            <a:ext cx="810860" cy="810860"/>
          </a:xfrm>
          <a:prstGeom prst="rect">
            <a:avLst/>
          </a:prstGeom>
        </p:spPr>
      </p:pic>
    </p:spTree>
    <p:extLst>
      <p:ext uri="{BB962C8B-B14F-4D97-AF65-F5344CB8AC3E}">
        <p14:creationId xmlns:p14="http://schemas.microsoft.com/office/powerpoint/2010/main" val="2167344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path" presetSubtype="0" decel="100000" fill="hold" nodeType="withEffect">
                                  <p:stCondLst>
                                    <p:cond delay="0"/>
                                  </p:stCondLst>
                                  <p:childTnLst>
                                    <p:animMotion origin="layout" path="M -3.95833E-6 1.48148E-6 L -0.0345 -0.00093 " pathEditMode="relative" rAng="0" ptsTypes="AA">
                                      <p:cBhvr>
                                        <p:cTn id="13"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09:</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1597360"/>
          </a:xfrm>
        </p:spPr>
        <p:txBody>
          <a:bodyPr/>
          <a:lstStyle/>
          <a:p>
            <a:r>
              <a:rPr lang="en-GB" dirty="0"/>
              <a:t>Export and import bots using solutions</a:t>
            </a:r>
            <a:endParaRPr lang="en-IN" dirty="0"/>
          </a:p>
        </p:txBody>
      </p:sp>
    </p:spTree>
    <p:extLst>
      <p:ext uri="{BB962C8B-B14F-4D97-AF65-F5344CB8AC3E}">
        <p14:creationId xmlns:p14="http://schemas.microsoft.com/office/powerpoint/2010/main" val="7003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85CC-3517-4BF7-9EEB-7BFC1BA2EBC7}"/>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tab pos="3086100" algn="l"/>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Power Platform and Teams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27837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Power Virtual Agents App in Microsoft Teams</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610628" y="2276241"/>
            <a:ext cx="6470988" cy="3745506"/>
            <a:chOff x="610627" y="2276242"/>
            <a:chExt cx="6470988" cy="3745506"/>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90442"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a bot in Microsoft Teams</a:t>
              </a:r>
            </a:p>
          </p:txBody>
        </p:sp>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90442"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Internal bot for employees</a:t>
              </a:r>
            </a:p>
          </p:txBody>
        </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Same bot creation experience</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85606"/>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8" name="Graphic 7" descr="Icon of users">
            <a:extLst>
              <a:ext uri="{FF2B5EF4-FFF2-40B4-BE49-F238E27FC236}">
                <a16:creationId xmlns:a16="http://schemas.microsoft.com/office/drawing/2014/main" id="{415069AA-0274-4F94-A4C7-104CDECB4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971" y="3914993"/>
            <a:ext cx="572555" cy="572555"/>
          </a:xfrm>
          <a:prstGeom prst="rect">
            <a:avLst/>
          </a:prstGeom>
        </p:spPr>
      </p:pic>
      <p:sp>
        <p:nvSpPr>
          <p:cNvPr id="10" name="Website" title="Icon of multiple app windows">
            <a:extLst>
              <a:ext uri="{FF2B5EF4-FFF2-40B4-BE49-F238E27FC236}">
                <a16:creationId xmlns:a16="http://schemas.microsoft.com/office/drawing/2014/main" id="{7C1A6183-7284-43EE-B413-D6C8A3745279}"/>
              </a:ext>
            </a:extLst>
          </p:cNvPr>
          <p:cNvSpPr>
            <a:spLocks noChangeAspect="1" noEditPoints="1"/>
          </p:cNvSpPr>
          <p:nvPr/>
        </p:nvSpPr>
        <p:spPr bwMode="auto">
          <a:xfrm>
            <a:off x="590379"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pic>
        <p:nvPicPr>
          <p:cNvPr id="2" name="Picture 2" descr="Screenshot of Power Virtual Agents app for Teams homepage">
            <a:extLst>
              <a:ext uri="{FF2B5EF4-FFF2-40B4-BE49-F238E27FC236}">
                <a16:creationId xmlns:a16="http://schemas.microsoft.com/office/drawing/2014/main" id="{AED9CD9A-40F0-4B88-BE36-1CCB5EE9F590}"/>
              </a:ext>
            </a:extLst>
          </p:cNvPr>
          <p:cNvPicPr>
            <a:picLocks noChangeAspect="1"/>
          </p:cNvPicPr>
          <p:nvPr/>
        </p:nvPicPr>
        <p:blipFill>
          <a:blip r:embed="rId5"/>
          <a:stretch>
            <a:fillRect/>
          </a:stretch>
        </p:blipFill>
        <p:spPr>
          <a:xfrm>
            <a:off x="6201267" y="2554690"/>
            <a:ext cx="5209879" cy="3201918"/>
          </a:xfrm>
          <a:prstGeom prst="rect">
            <a:avLst/>
          </a:prstGeom>
        </p:spPr>
      </p:pic>
    </p:spTree>
    <p:extLst>
      <p:ext uri="{BB962C8B-B14F-4D97-AF65-F5344CB8AC3E}">
        <p14:creationId xmlns:p14="http://schemas.microsoft.com/office/powerpoint/2010/main" val="258106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79167E-6 -1.11111E-6 L -0.0345 -0.00092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err="1">
                <a:solidFill>
                  <a:schemeClr val="tx1"/>
                </a:solidFill>
              </a:rPr>
              <a:t>Dataverse</a:t>
            </a:r>
            <a:r>
              <a:rPr lang="en-US" dirty="0">
                <a:solidFill>
                  <a:schemeClr val="tx1"/>
                </a:solidFill>
              </a:rPr>
              <a:t> for Teams</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610628" y="2276241"/>
            <a:ext cx="6470988" cy="3745506"/>
            <a:chOff x="610627" y="2276242"/>
            <a:chExt cx="6470988" cy="3745506"/>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90442"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GB" sz="2200" spc="0" dirty="0">
                  <a:solidFill>
                    <a:schemeClr val="bg1"/>
                  </a:solidFill>
                </a:rPr>
                <a:t>Teams-tailored version of the relational database behind Dynamics 365 and Power Platform</a:t>
              </a:r>
            </a:p>
          </p:txBody>
        </p:sp>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90442"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GB" sz="2200" spc="0" dirty="0">
                  <a:solidFill>
                    <a:schemeClr val="bg1"/>
                  </a:solidFill>
                </a:rPr>
                <a:t>Provides storage, rich data types with enterprise capabilities</a:t>
              </a:r>
            </a:p>
          </p:txBody>
        </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GB" sz="2200" b="0" i="0" u="none" strike="noStrike" kern="1200" cap="none" spc="0" normalizeH="0" baseline="0" noProof="0" dirty="0">
                    <a:ln>
                      <a:noFill/>
                    </a:ln>
                    <a:solidFill>
                      <a:schemeClr val="bg1"/>
                    </a:solidFill>
                    <a:effectLst/>
                    <a:uLnTx/>
                    <a:uFillTx/>
                    <a:ea typeface="+mn-ea"/>
                  </a:rPr>
                  <a:t>Your chatbot in Teams can connect to this data</a:t>
                </a:r>
                <a:endParaRPr kumimoji="0" lang="en-US" sz="2200"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17896" cy="54000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538154"/>
            <a:ext cx="5569628" cy="337422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0" name="Website" title="Icon of multiple app windows">
            <a:extLst>
              <a:ext uri="{FF2B5EF4-FFF2-40B4-BE49-F238E27FC236}">
                <a16:creationId xmlns:a16="http://schemas.microsoft.com/office/drawing/2014/main" id="{7C1A6183-7284-43EE-B413-D6C8A3745279}"/>
              </a:ext>
            </a:extLst>
          </p:cNvPr>
          <p:cNvSpPr>
            <a:spLocks noChangeAspect="1" noEditPoints="1"/>
          </p:cNvSpPr>
          <p:nvPr/>
        </p:nvSpPr>
        <p:spPr bwMode="auto">
          <a:xfrm>
            <a:off x="590379"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pic>
        <p:nvPicPr>
          <p:cNvPr id="2" name="Picture 2" descr="Screenshot of Dataverse for Teams table">
            <a:extLst>
              <a:ext uri="{FF2B5EF4-FFF2-40B4-BE49-F238E27FC236}">
                <a16:creationId xmlns:a16="http://schemas.microsoft.com/office/drawing/2014/main" id="{AED9CD9A-40F0-4B88-BE36-1CCB5EE9F590}"/>
              </a:ext>
            </a:extLst>
          </p:cNvPr>
          <p:cNvPicPr>
            <a:picLocks noChangeAspect="1"/>
          </p:cNvPicPr>
          <p:nvPr/>
        </p:nvPicPr>
        <p:blipFill>
          <a:blip r:embed="rId3"/>
          <a:srcRect/>
          <a:stretch/>
        </p:blipFill>
        <p:spPr>
          <a:xfrm>
            <a:off x="6215721" y="2697307"/>
            <a:ext cx="5195426" cy="3043957"/>
          </a:xfrm>
          <a:prstGeom prst="rect">
            <a:avLst/>
          </a:prstGeom>
        </p:spPr>
      </p:pic>
      <p:pic>
        <p:nvPicPr>
          <p:cNvPr id="5" name="Graphic 4" descr="Database outline">
            <a:extLst>
              <a:ext uri="{FF2B5EF4-FFF2-40B4-BE49-F238E27FC236}">
                <a16:creationId xmlns:a16="http://schemas.microsoft.com/office/drawing/2014/main" id="{A663E200-7276-4C40-8B6C-4BC6DBC534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249" y="3878994"/>
            <a:ext cx="540000" cy="540000"/>
          </a:xfrm>
          <a:prstGeom prst="rect">
            <a:avLst/>
          </a:prstGeom>
        </p:spPr>
      </p:pic>
    </p:spTree>
    <p:extLst>
      <p:ext uri="{BB962C8B-B14F-4D97-AF65-F5344CB8AC3E}">
        <p14:creationId xmlns:p14="http://schemas.microsoft.com/office/powerpoint/2010/main" val="422614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79167E-6 -1.11111E-6 L -0.0345 -0.00092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23D8CD5-5869-4476-9D9A-61F2BEC98D1B}"/>
              </a:ext>
              <a:ext uri="{C183D7F6-B498-43B3-948B-1728B52AA6E4}">
                <adec:decorative xmlns:adec="http://schemas.microsoft.com/office/drawing/2017/decorative" val="1"/>
              </a:ext>
            </a:extLst>
          </p:cNvPr>
          <p:cNvSpPr/>
          <p:nvPr/>
        </p:nvSpPr>
        <p:spPr bwMode="auto">
          <a:xfrm>
            <a:off x="0" y="2129525"/>
            <a:ext cx="12192000" cy="2764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Object 12" hidden="1">
            <a:extLst>
              <a:ext uri="{FF2B5EF4-FFF2-40B4-BE49-F238E27FC236}">
                <a16:creationId xmlns:a16="http://schemas.microsoft.com/office/drawing/2014/main" id="{7BEB54DC-B5B8-4396-9AB6-85237B86E9E6}"/>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13" name="Object 12" hidden="1">
                        <a:extLst>
                          <a:ext uri="{FF2B5EF4-FFF2-40B4-BE49-F238E27FC236}">
                            <a16:creationId xmlns:a16="http://schemas.microsoft.com/office/drawing/2014/main" id="{7BEB54DC-B5B8-4396-9AB6-85237B86E9E6}"/>
                          </a:ext>
                          <a:ext uri="{C183D7F6-B498-43B3-948B-1728B52AA6E4}">
                            <adec:decorative xmlns:adec="http://schemas.microsoft.com/office/drawing/2017/decorative" val="1"/>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68C3B068-7463-4761-8437-9300EF583EF1}"/>
              </a:ext>
              <a:ext uri="{C183D7F6-B498-43B3-948B-1728B52AA6E4}">
                <adec:decorative xmlns:adec="http://schemas.microsoft.com/office/drawing/2017/decorative" val="1"/>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392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44" name="Freeform: Shape 43">
            <a:extLst>
              <a:ext uri="{FF2B5EF4-FFF2-40B4-BE49-F238E27FC236}">
                <a16:creationId xmlns:a16="http://schemas.microsoft.com/office/drawing/2014/main" id="{7E2740C4-2DE5-4128-A4A0-8A0CA814298E}"/>
              </a:ext>
              <a:ext uri="{C183D7F6-B498-43B3-948B-1728B52AA6E4}">
                <adec:decorative xmlns:adec="http://schemas.microsoft.com/office/drawing/2017/decorative" val="1"/>
              </a:ext>
            </a:extLst>
          </p:cNvPr>
          <p:cNvSpPr/>
          <p:nvPr/>
        </p:nvSpPr>
        <p:spPr bwMode="auto">
          <a:xfrm>
            <a:off x="-1" y="5899"/>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a:extLst>
              <a:ext uri="{FF2B5EF4-FFF2-40B4-BE49-F238E27FC236}">
                <a16:creationId xmlns:a16="http://schemas.microsoft.com/office/drawing/2014/main" id="{B1CE4B26-339E-4843-A498-64E977FE3D6B}"/>
              </a:ext>
            </a:extLst>
          </p:cNvPr>
          <p:cNvSpPr>
            <a:spLocks noGrp="1"/>
          </p:cNvSpPr>
          <p:nvPr>
            <p:ph type="title" idx="4294967295"/>
          </p:nvPr>
        </p:nvSpPr>
        <p:spPr bwMode="auto">
          <a:xfrm>
            <a:off x="457199" y="3512011"/>
            <a:ext cx="3906922" cy="842846"/>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600"/>
              </a:spcAft>
              <a:buClrTx/>
              <a:buSzTx/>
              <a:buFontTx/>
              <a:buNone/>
              <a:tabLst/>
              <a:defRPr/>
            </a:pPr>
            <a:r>
              <a:rPr kumimoji="0" lang="en-US" sz="2600" b="1" i="0" u="none" strike="noStrike" kern="1200" cap="none" spc="0" normalizeH="0" baseline="0" noProof="0" dirty="0">
                <a:ln>
                  <a:noFill/>
                </a:ln>
                <a:solidFill>
                  <a:schemeClr val="bg1"/>
                </a:solidFill>
                <a:effectLst/>
                <a:uLnTx/>
                <a:uFillTx/>
                <a:latin typeface="+mj-lt"/>
                <a:ea typeface="+mn-ea"/>
                <a:cs typeface="Segoe UI" pitchFamily="34" charset="0"/>
              </a:rPr>
              <a:t>POWER VIRTUAL AGENTS</a:t>
            </a:r>
          </a:p>
          <a:p>
            <a:pPr marL="0" marR="0" lvl="0" indent="0" algn="l" defTabSz="931935"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pitchFamily="34" charset="0"/>
              </a:rPr>
              <a:t>Intelligent Chatbots</a:t>
            </a:r>
          </a:p>
        </p:txBody>
      </p:sp>
      <p:sp>
        <p:nvSpPr>
          <p:cNvPr id="16" name="TextBox 15">
            <a:extLst>
              <a:ext uri="{FF2B5EF4-FFF2-40B4-BE49-F238E27FC236}">
                <a16:creationId xmlns:a16="http://schemas.microsoft.com/office/drawing/2014/main" id="{5A809AC7-1797-4A82-B791-94E1A8590CEE}"/>
              </a:ext>
            </a:extLst>
          </p:cNvPr>
          <p:cNvSpPr txBox="1"/>
          <p:nvPr/>
        </p:nvSpPr>
        <p:spPr>
          <a:xfrm>
            <a:off x="5962334" y="2865680"/>
            <a:ext cx="5772467" cy="1292662"/>
          </a:xfrm>
          <a:prstGeom prst="rect">
            <a:avLst/>
          </a:prstGeom>
          <a:noFill/>
        </p:spPr>
        <p:txBody>
          <a:bodyPr wrap="square">
            <a:spAutoFit/>
          </a:bodyPr>
          <a:lstStyle/>
          <a:p>
            <a:pPr>
              <a:spcBef>
                <a:spcPct val="0"/>
              </a:spcBef>
            </a:pPr>
            <a:r>
              <a:rPr lang="en-US" sz="2600" spc="-49" dirty="0">
                <a:ln w="3175">
                  <a:noFill/>
                </a:ln>
                <a:solidFill>
                  <a:srgbClr val="0B556A"/>
                </a:solidFill>
                <a:latin typeface="+mj-lt"/>
                <a:cs typeface="Adobe Arabic" panose="02040503050201020203" pitchFamily="18" charset="-78"/>
              </a:rPr>
              <a:t>Empower your people to drive more business value </a:t>
            </a:r>
            <a:r>
              <a:rPr lang="en-US" sz="2600" spc="-49" dirty="0">
                <a:ln w="3175">
                  <a:noFill/>
                </a:ln>
                <a:latin typeface="+mj-lt"/>
                <a:cs typeface="Adobe Arabic" panose="02040503050201020203" pitchFamily="18" charset="-78"/>
              </a:rPr>
              <a:t>through easy to create natural, conversational AI</a:t>
            </a:r>
            <a:endParaRPr lang="en-IN" sz="2600" spc="-49" dirty="0">
              <a:ln w="3175">
                <a:noFill/>
              </a:ln>
              <a:latin typeface="+mj-lt"/>
              <a:cs typeface="Adobe Arabic" panose="02040503050201020203" pitchFamily="18" charset="-78"/>
            </a:endParaRPr>
          </a:p>
        </p:txBody>
      </p:sp>
      <p:sp>
        <p:nvSpPr>
          <p:cNvPr id="8" name="Rectangle 7">
            <a:extLst>
              <a:ext uri="{FF2B5EF4-FFF2-40B4-BE49-F238E27FC236}">
                <a16:creationId xmlns:a16="http://schemas.microsoft.com/office/drawing/2014/main" id="{7F58B0F1-E444-4721-84CE-2DD589999E3A}"/>
              </a:ext>
              <a:ext uri="{C183D7F6-B498-43B3-948B-1728B52AA6E4}">
                <adec:decorative xmlns:adec="http://schemas.microsoft.com/office/drawing/2017/decorative" val="1"/>
              </a:ext>
            </a:extLst>
          </p:cNvPr>
          <p:cNvSpPr/>
          <p:nvPr/>
        </p:nvSpPr>
        <p:spPr bwMode="auto">
          <a:xfrm>
            <a:off x="9540340" y="3846634"/>
            <a:ext cx="1309867" cy="914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4C1E740A-36C7-4F31-ACE9-1273D80B29EB}"/>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57199" y="2591408"/>
            <a:ext cx="837592" cy="837592"/>
          </a:xfrm>
          <a:prstGeom prst="rect">
            <a:avLst/>
          </a:prstGeom>
        </p:spPr>
      </p:pic>
    </p:spTree>
    <p:extLst>
      <p:ext uri="{BB962C8B-B14F-4D97-AF65-F5344CB8AC3E}">
        <p14:creationId xmlns:p14="http://schemas.microsoft.com/office/powerpoint/2010/main" val="424709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10:</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1597360"/>
          </a:xfrm>
        </p:spPr>
        <p:txBody>
          <a:bodyPr/>
          <a:lstStyle/>
          <a:p>
            <a:r>
              <a:rPr lang="en-GB" dirty="0"/>
              <a:t>Create a chatbot in Microsoft Teams</a:t>
            </a:r>
            <a:endParaRPr lang="en-IN" dirty="0"/>
          </a:p>
        </p:txBody>
      </p:sp>
    </p:spTree>
    <p:extLst>
      <p:ext uri="{BB962C8B-B14F-4D97-AF65-F5344CB8AC3E}">
        <p14:creationId xmlns:p14="http://schemas.microsoft.com/office/powerpoint/2010/main" val="39686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A5F89-25D7-4D97-91F6-503B79BC5C4D}"/>
              </a:ext>
            </a:extLst>
          </p:cNvPr>
          <p:cNvSpPr>
            <a:spLocks noGrp="1"/>
          </p:cNvSpPr>
          <p:nvPr>
            <p:ph type="title"/>
          </p:nvPr>
        </p:nvSpPr>
        <p:spPr/>
        <p:txBody>
          <a:bodyPr/>
          <a:lstStyle/>
          <a:p>
            <a:r>
              <a:rPr lang="en-AU" dirty="0"/>
              <a:t>Licensing</a:t>
            </a:r>
          </a:p>
        </p:txBody>
      </p:sp>
      <p:sp>
        <p:nvSpPr>
          <p:cNvPr id="2" name="Text Placeholder 1">
            <a:extLst>
              <a:ext uri="{FF2B5EF4-FFF2-40B4-BE49-F238E27FC236}">
                <a16:creationId xmlns:a16="http://schemas.microsoft.com/office/drawing/2014/main" id="{C380BFAF-E9BB-44CC-B2F0-152E5F61BF6C}"/>
              </a:ext>
            </a:extLst>
          </p:cNvPr>
          <p:cNvSpPr>
            <a:spLocks noGrp="1"/>
          </p:cNvSpPr>
          <p:nvPr>
            <p:ph type="body" sz="quarter" idx="10"/>
          </p:nvPr>
        </p:nvSpPr>
        <p:spPr/>
        <p:txBody>
          <a:bodyPr/>
          <a:lstStyle/>
          <a:p>
            <a:r>
              <a:rPr lang="en-IN" dirty="0"/>
              <a:t>Power Virtual Agents Licensing and Subscriptions</a:t>
            </a:r>
          </a:p>
        </p:txBody>
      </p:sp>
    </p:spTree>
    <p:extLst>
      <p:ext uri="{BB962C8B-B14F-4D97-AF65-F5344CB8AC3E}">
        <p14:creationId xmlns:p14="http://schemas.microsoft.com/office/powerpoint/2010/main" val="22122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29634-0F03-4C2F-90C5-66DB951E9172}"/>
              </a:ext>
            </a:extLst>
          </p:cNvPr>
          <p:cNvSpPr>
            <a:spLocks noGrp="1"/>
          </p:cNvSpPr>
          <p:nvPr>
            <p:ph type="title"/>
          </p:nvPr>
        </p:nvSpPr>
        <p:spPr/>
        <p:txBody>
          <a:bodyPr/>
          <a:lstStyle/>
          <a:p>
            <a:r>
              <a:rPr lang="en-AU" dirty="0"/>
              <a:t>Which subscription do I need?</a:t>
            </a:r>
          </a:p>
        </p:txBody>
      </p:sp>
      <p:graphicFrame>
        <p:nvGraphicFramePr>
          <p:cNvPr id="2" name="Table 2">
            <a:extLst>
              <a:ext uri="{FF2B5EF4-FFF2-40B4-BE49-F238E27FC236}">
                <a16:creationId xmlns:a16="http://schemas.microsoft.com/office/drawing/2014/main" id="{A386B0E5-02B2-4FE8-B5C3-E557437832F4}"/>
              </a:ext>
            </a:extLst>
          </p:cNvPr>
          <p:cNvGraphicFramePr>
            <a:graphicFrameLocks noGrp="1"/>
          </p:cNvGraphicFramePr>
          <p:nvPr/>
        </p:nvGraphicFramePr>
        <p:xfrm>
          <a:off x="455994" y="1257968"/>
          <a:ext cx="11306469" cy="5259902"/>
        </p:xfrm>
        <a:graphic>
          <a:graphicData uri="http://schemas.openxmlformats.org/drawingml/2006/table">
            <a:tbl>
              <a:tblPr firstRow="1" bandRow="1">
                <a:tableStyleId>{00A15C55-8517-42AA-B614-E9B94910E393}</a:tableStyleId>
              </a:tblPr>
              <a:tblGrid>
                <a:gridCol w="3590226">
                  <a:extLst>
                    <a:ext uri="{9D8B030D-6E8A-4147-A177-3AD203B41FA5}">
                      <a16:colId xmlns:a16="http://schemas.microsoft.com/office/drawing/2014/main" val="2102615333"/>
                    </a:ext>
                  </a:extLst>
                </a:gridCol>
                <a:gridCol w="3874770">
                  <a:extLst>
                    <a:ext uri="{9D8B030D-6E8A-4147-A177-3AD203B41FA5}">
                      <a16:colId xmlns:a16="http://schemas.microsoft.com/office/drawing/2014/main" val="1531153842"/>
                    </a:ext>
                  </a:extLst>
                </a:gridCol>
                <a:gridCol w="3841473">
                  <a:extLst>
                    <a:ext uri="{9D8B030D-6E8A-4147-A177-3AD203B41FA5}">
                      <a16:colId xmlns:a16="http://schemas.microsoft.com/office/drawing/2014/main" val="2742679879"/>
                    </a:ext>
                  </a:extLst>
                </a:gridCol>
              </a:tblGrid>
              <a:tr h="776572">
                <a:tc>
                  <a:txBody>
                    <a:bodyPr/>
                    <a:lstStyle/>
                    <a:p>
                      <a:r>
                        <a:rPr lang="en-AU" dirty="0"/>
                        <a:t>Capability</a:t>
                      </a:r>
                    </a:p>
                  </a:txBody>
                  <a:tcPr/>
                </a:tc>
                <a:tc>
                  <a:txBody>
                    <a:bodyPr/>
                    <a:lstStyle/>
                    <a:p>
                      <a:r>
                        <a:rPr lang="en-AU" dirty="0"/>
                        <a:t>Power Virtual Agents </a:t>
                      </a:r>
                      <a:br>
                        <a:rPr lang="en-AU" dirty="0"/>
                      </a:br>
                      <a:r>
                        <a:rPr lang="en-AU" dirty="0"/>
                        <a:t>for Microsoft Teams</a:t>
                      </a:r>
                    </a:p>
                  </a:txBody>
                  <a:tcPr/>
                </a:tc>
                <a:tc>
                  <a:txBody>
                    <a:bodyPr/>
                    <a:lstStyle/>
                    <a:p>
                      <a:r>
                        <a:rPr lang="en-AU" dirty="0"/>
                        <a:t>Power Virtual Agents </a:t>
                      </a:r>
                      <a:br>
                        <a:rPr lang="en-AU" dirty="0"/>
                      </a:br>
                      <a:r>
                        <a:rPr lang="en-AU" dirty="0"/>
                        <a:t>(standalone)</a:t>
                      </a:r>
                    </a:p>
                  </a:txBody>
                  <a:tcPr/>
                </a:tc>
                <a:extLst>
                  <a:ext uri="{0D108BD9-81ED-4DB2-BD59-A6C34878D82A}">
                    <a16:rowId xmlns:a16="http://schemas.microsoft.com/office/drawing/2014/main" val="4129191400"/>
                  </a:ext>
                </a:extLst>
              </a:tr>
              <a:tr h="896666">
                <a:tc>
                  <a:txBody>
                    <a:bodyPr/>
                    <a:lstStyle/>
                    <a:p>
                      <a:r>
                        <a:rPr lang="en-AU" dirty="0"/>
                        <a:t>Channels</a:t>
                      </a:r>
                    </a:p>
                  </a:txBody>
                  <a:tcPr/>
                </a:tc>
                <a:tc>
                  <a:txBody>
                    <a:bodyPr/>
                    <a:lstStyle/>
                    <a:p>
                      <a:r>
                        <a:rPr lang="en-AU" dirty="0"/>
                        <a:t>Microsoft Teams only</a:t>
                      </a:r>
                    </a:p>
                  </a:txBody>
                  <a:tcPr/>
                </a:tc>
                <a:tc>
                  <a:txBody>
                    <a:bodyPr/>
                    <a:lstStyle/>
                    <a:p>
                      <a:r>
                        <a:rPr lang="en-AU" dirty="0"/>
                        <a:t>All supported channels</a:t>
                      </a:r>
                    </a:p>
                  </a:txBody>
                  <a:tcPr/>
                </a:tc>
                <a:extLst>
                  <a:ext uri="{0D108BD9-81ED-4DB2-BD59-A6C34878D82A}">
                    <a16:rowId xmlns:a16="http://schemas.microsoft.com/office/drawing/2014/main" val="3880029593"/>
                  </a:ext>
                </a:extLst>
              </a:tr>
              <a:tr h="896666">
                <a:tc>
                  <a:txBody>
                    <a:bodyPr/>
                    <a:lstStyle/>
                    <a:p>
                      <a:r>
                        <a:rPr lang="en-AU" dirty="0"/>
                        <a:t>Connect to your data</a:t>
                      </a:r>
                    </a:p>
                  </a:txBody>
                  <a:tcPr/>
                </a:tc>
                <a:tc>
                  <a:txBody>
                    <a:bodyPr/>
                    <a:lstStyle/>
                    <a:p>
                      <a:r>
                        <a:rPr lang="en-AU" dirty="0"/>
                        <a:t>Standard connectors</a:t>
                      </a:r>
                    </a:p>
                  </a:txBody>
                  <a:tcPr/>
                </a:tc>
                <a:tc>
                  <a:txBody>
                    <a:bodyPr/>
                    <a:lstStyle/>
                    <a:p>
                      <a:r>
                        <a:rPr lang="en-AU" dirty="0"/>
                        <a:t>Premium and custom connectors</a:t>
                      </a:r>
                    </a:p>
                    <a:p>
                      <a:r>
                        <a:rPr lang="en-AU" dirty="0"/>
                        <a:t>On premises data gateway</a:t>
                      </a:r>
                    </a:p>
                  </a:txBody>
                  <a:tcPr/>
                </a:tc>
                <a:extLst>
                  <a:ext uri="{0D108BD9-81ED-4DB2-BD59-A6C34878D82A}">
                    <a16:rowId xmlns:a16="http://schemas.microsoft.com/office/drawing/2014/main" val="1090860767"/>
                  </a:ext>
                </a:extLst>
              </a:tr>
              <a:tr h="896666">
                <a:tc>
                  <a:txBody>
                    <a:bodyPr/>
                    <a:lstStyle/>
                    <a:p>
                      <a:r>
                        <a:rPr lang="en-AU" dirty="0"/>
                        <a:t>Chat sessions</a:t>
                      </a:r>
                    </a:p>
                    <a:p>
                      <a:r>
                        <a:rPr lang="en-AU" dirty="0"/>
                        <a:t>(Sessions / Tenant / Month)</a:t>
                      </a:r>
                    </a:p>
                  </a:txBody>
                  <a:tcPr/>
                </a:tc>
                <a:tc>
                  <a:txBody>
                    <a:bodyPr/>
                    <a:lstStyle/>
                    <a:p>
                      <a:r>
                        <a:rPr lang="en-AU" dirty="0"/>
                        <a:t>Unlimited (Teams only)</a:t>
                      </a:r>
                    </a:p>
                  </a:txBody>
                  <a:tcPr/>
                </a:tc>
                <a:tc>
                  <a:txBody>
                    <a:bodyPr/>
                    <a:lstStyle/>
                    <a:p>
                      <a:r>
                        <a:rPr lang="en-AU" dirty="0"/>
                        <a:t>2k</a:t>
                      </a:r>
                    </a:p>
                  </a:txBody>
                  <a:tcPr/>
                </a:tc>
                <a:extLst>
                  <a:ext uri="{0D108BD9-81ED-4DB2-BD59-A6C34878D82A}">
                    <a16:rowId xmlns:a16="http://schemas.microsoft.com/office/drawing/2014/main" val="1426350606"/>
                  </a:ext>
                </a:extLst>
              </a:tr>
              <a:tr h="896666">
                <a:tc>
                  <a:txBody>
                    <a:bodyPr/>
                    <a:lstStyle/>
                    <a:p>
                      <a:r>
                        <a:rPr lang="en-AU" dirty="0"/>
                        <a:t>Extend your bot with Azure bot framework skills</a:t>
                      </a:r>
                    </a:p>
                  </a:txBody>
                  <a:tcPr/>
                </a:tc>
                <a:tc>
                  <a:txBody>
                    <a:bodyPr/>
                    <a:lstStyle/>
                    <a:p>
                      <a:r>
                        <a:rPr lang="en-AU" dirty="0"/>
                        <a:t>Not available</a:t>
                      </a:r>
                    </a:p>
                  </a:txBody>
                  <a:tcPr/>
                </a:tc>
                <a:tc>
                  <a:txBody>
                    <a:bodyPr/>
                    <a:lstStyle/>
                    <a:p>
                      <a:r>
                        <a:rPr lang="en-AU" dirty="0"/>
                        <a:t>Available</a:t>
                      </a:r>
                    </a:p>
                  </a:txBody>
                  <a:tcPr/>
                </a:tc>
                <a:extLst>
                  <a:ext uri="{0D108BD9-81ED-4DB2-BD59-A6C34878D82A}">
                    <a16:rowId xmlns:a16="http://schemas.microsoft.com/office/drawing/2014/main" val="4242085974"/>
                  </a:ext>
                </a:extLst>
              </a:tr>
              <a:tr h="896666">
                <a:tc>
                  <a:txBody>
                    <a:bodyPr/>
                    <a:lstStyle/>
                    <a:p>
                      <a:endParaRPr lang="en-AU" dirty="0"/>
                    </a:p>
                  </a:txBody>
                  <a:tcPr/>
                </a:tc>
                <a:tc>
                  <a:txBody>
                    <a:bodyPr/>
                    <a:lstStyle/>
                    <a:p>
                      <a:endParaRPr lang="en-AU" dirty="0"/>
                    </a:p>
                  </a:txBody>
                  <a:tcPr/>
                </a:tc>
                <a:tc>
                  <a:txBody>
                    <a:bodyPr/>
                    <a:lstStyle/>
                    <a:p>
                      <a:r>
                        <a:rPr lang="en-AU" dirty="0"/>
                        <a:t>(Power Virtual Agents Viral Trial)</a:t>
                      </a:r>
                    </a:p>
                  </a:txBody>
                  <a:tcPr/>
                </a:tc>
                <a:extLst>
                  <a:ext uri="{0D108BD9-81ED-4DB2-BD59-A6C34878D82A}">
                    <a16:rowId xmlns:a16="http://schemas.microsoft.com/office/drawing/2014/main" val="691375705"/>
                  </a:ext>
                </a:extLst>
              </a:tr>
            </a:tbl>
          </a:graphicData>
        </a:graphic>
      </p:graphicFrame>
    </p:spTree>
    <p:extLst>
      <p:ext uri="{BB962C8B-B14F-4D97-AF65-F5344CB8AC3E}">
        <p14:creationId xmlns:p14="http://schemas.microsoft.com/office/powerpoint/2010/main" val="27673734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B5BED983-9FB8-4645-9BFC-DB5EA04ABC59}"/>
              </a:ext>
            </a:extLst>
          </p:cNvPr>
          <p:cNvSpPr>
            <a:spLocks noGrp="1"/>
          </p:cNvSpPr>
          <p:nvPr>
            <p:ph type="title"/>
          </p:nvPr>
        </p:nvSpPr>
        <p:spPr/>
        <p:txBody>
          <a:bodyPr/>
          <a:lstStyle/>
          <a:p>
            <a:pPr lvl="0"/>
            <a:r>
              <a:rPr lang="en-US" dirty="0"/>
              <a:t>Power Virtual Agents Standalone Pricing</a:t>
            </a:r>
          </a:p>
        </p:txBody>
      </p:sp>
      <p:sp>
        <p:nvSpPr>
          <p:cNvPr id="9" name="Freeform: Shape 8">
            <a:extLst>
              <a:ext uri="{FF2B5EF4-FFF2-40B4-BE49-F238E27FC236}">
                <a16:creationId xmlns:a16="http://schemas.microsoft.com/office/drawing/2014/main" id="{05745740-F4F6-44A7-875D-9B2B772EA06F}"/>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3A7D3035-4A0E-4A31-8791-C9205EEDF505}"/>
              </a:ext>
              <a:ext uri="{C183D7F6-B498-43B3-948B-1728B52AA6E4}">
                <adec:decorative xmlns:adec="http://schemas.microsoft.com/office/drawing/2017/decorative" val="1"/>
              </a:ext>
            </a:extLst>
          </p:cNvPr>
          <p:cNvGrpSpPr/>
          <p:nvPr/>
        </p:nvGrpSpPr>
        <p:grpSpPr>
          <a:xfrm>
            <a:off x="1326684" y="2632854"/>
            <a:ext cx="5691173" cy="3011782"/>
            <a:chOff x="1375928" y="2130248"/>
            <a:chExt cx="5691173" cy="3011782"/>
          </a:xfrm>
        </p:grpSpPr>
        <p:sp>
          <p:nvSpPr>
            <p:cNvPr id="13" name="Text Placeholder 1">
              <a:extLst>
                <a:ext uri="{FF2B5EF4-FFF2-40B4-BE49-F238E27FC236}">
                  <a16:creationId xmlns:a16="http://schemas.microsoft.com/office/drawing/2014/main" id="{FF8C6FEA-DB93-4D2C-AE16-0F950FA392C5}"/>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Power Virtual Agents is licensed per tenant, charged by the number of billed sessions</a:t>
              </a:r>
            </a:p>
          </p:txBody>
        </p:sp>
        <p:sp>
          <p:nvSpPr>
            <p:cNvPr id="10" name="Text Placeholder 1">
              <a:extLst>
                <a:ext uri="{FF2B5EF4-FFF2-40B4-BE49-F238E27FC236}">
                  <a16:creationId xmlns:a16="http://schemas.microsoft.com/office/drawing/2014/main" id="{6CDB1702-BB9C-4500-ABA3-C25527381F41}"/>
                </a:ext>
              </a:extLst>
            </p:cNvPr>
            <p:cNvSpPr txBox="1">
              <a:spLocks/>
            </p:cNvSpPr>
            <p:nvPr/>
          </p:nvSpPr>
          <p:spPr>
            <a:xfrm>
              <a:off x="1375928" y="3830326"/>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pc="0" dirty="0">
                  <a:solidFill>
                    <a:srgbClr val="FFFFFF"/>
                  </a:solidFill>
                  <a:latin typeface="Segoe UI Semibold"/>
                </a:rPr>
                <a:t>Users who author chatbots need to be assigned a Power Virtual Agent User License</a:t>
              </a:r>
              <a:endParaRPr kumimoji="0" lang="en-US" sz="2400" b="0"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11" name="Straight Connector 10">
              <a:extLst>
                <a:ext uri="{FF2B5EF4-FFF2-40B4-BE49-F238E27FC236}">
                  <a16:creationId xmlns:a16="http://schemas.microsoft.com/office/drawing/2014/main" id="{7A547EC5-3E79-4EC5-A05A-A368AB23031F}"/>
                </a:ext>
                <a:ext uri="{C183D7F6-B498-43B3-948B-1728B52AA6E4}">
                  <adec:decorative xmlns:adec="http://schemas.microsoft.com/office/drawing/2017/decorative" val="1"/>
                </a:ext>
              </a:extLst>
            </p:cNvPr>
            <p:cNvCxnSpPr/>
            <p:nvPr/>
          </p:nvCxnSpPr>
          <p:spPr>
            <a:xfrm>
              <a:off x="1375928" y="36266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98A299-2002-487B-974C-EB29F19CA28A}"/>
                </a:ext>
                <a:ext uri="{C183D7F6-B498-43B3-948B-1728B52AA6E4}">
                  <adec:decorative xmlns:adec="http://schemas.microsoft.com/office/drawing/2017/decorative" val="1"/>
                </a:ext>
              </a:extLst>
            </p:cNvPr>
            <p:cNvCxnSpPr/>
            <p:nvPr/>
          </p:nvCxnSpPr>
          <p:spPr>
            <a:xfrm>
              <a:off x="1375928" y="514203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descr="Image showing Power Virtual Agents pricing USD$1000 per month">
            <a:extLst>
              <a:ext uri="{FF2B5EF4-FFF2-40B4-BE49-F238E27FC236}">
                <a16:creationId xmlns:a16="http://schemas.microsoft.com/office/drawing/2014/main" id="{AA94D016-A0CE-4B84-A58A-C86A35126076}"/>
              </a:ext>
            </a:extLst>
          </p:cNvPr>
          <p:cNvPicPr>
            <a:picLocks noChangeAspect="1"/>
          </p:cNvPicPr>
          <p:nvPr/>
        </p:nvPicPr>
        <p:blipFill>
          <a:blip r:embed="rId3"/>
          <a:stretch>
            <a:fillRect/>
          </a:stretch>
        </p:blipFill>
        <p:spPr>
          <a:xfrm>
            <a:off x="6764986" y="1877876"/>
            <a:ext cx="4163666" cy="4129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Graphic 13">
            <a:extLst>
              <a:ext uri="{FF2B5EF4-FFF2-40B4-BE49-F238E27FC236}">
                <a16:creationId xmlns:a16="http://schemas.microsoft.com/office/drawing/2014/main" id="{91BE631C-2825-4BB1-9ABC-2880AC353EE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000" y="4644000"/>
            <a:ext cx="540000" cy="540000"/>
          </a:xfrm>
          <a:prstGeom prst="rect">
            <a:avLst/>
          </a:prstGeom>
        </p:spPr>
      </p:pic>
      <p:pic>
        <p:nvPicPr>
          <p:cNvPr id="17" name="Graphic 16">
            <a:extLst>
              <a:ext uri="{FF2B5EF4-FFF2-40B4-BE49-F238E27FC236}">
                <a16:creationId xmlns:a16="http://schemas.microsoft.com/office/drawing/2014/main" id="{DA363B18-66B6-43C5-B418-C061352F824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200" y="2916000"/>
            <a:ext cx="540000" cy="540000"/>
          </a:xfrm>
          <a:prstGeom prst="rect">
            <a:avLst/>
          </a:prstGeom>
        </p:spPr>
      </p:pic>
    </p:spTree>
    <p:extLst>
      <p:ext uri="{BB962C8B-B14F-4D97-AF65-F5344CB8AC3E}">
        <p14:creationId xmlns:p14="http://schemas.microsoft.com/office/powerpoint/2010/main" val="204056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nodeType="withEffect">
                                  <p:stCondLst>
                                    <p:cond delay="0"/>
                                  </p:stCondLst>
                                  <p:childTnLst>
                                    <p:animMotion origin="layout" path="M 1.04167E-6 -7.40741E-7 L -0.03451 -0.00093 " pathEditMode="relative" rAng="0" ptsTypes="AA">
                                      <p:cBhvr>
                                        <p:cTn id="13"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B5BED983-9FB8-4645-9BFC-DB5EA04ABC59}"/>
              </a:ext>
            </a:extLst>
          </p:cNvPr>
          <p:cNvSpPr>
            <a:spLocks noGrp="1"/>
          </p:cNvSpPr>
          <p:nvPr>
            <p:ph type="title"/>
          </p:nvPr>
        </p:nvSpPr>
        <p:spPr/>
        <p:txBody>
          <a:bodyPr/>
          <a:lstStyle/>
          <a:p>
            <a:pPr lvl="0"/>
            <a:r>
              <a:rPr lang="en-US" dirty="0"/>
              <a:t>Upgrading your license</a:t>
            </a:r>
          </a:p>
        </p:txBody>
      </p:sp>
      <p:sp>
        <p:nvSpPr>
          <p:cNvPr id="9" name="Freeform: Shape 8">
            <a:extLst>
              <a:ext uri="{FF2B5EF4-FFF2-40B4-BE49-F238E27FC236}">
                <a16:creationId xmlns:a16="http://schemas.microsoft.com/office/drawing/2014/main" id="{05745740-F4F6-44A7-875D-9B2B772EA06F}"/>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3A7D3035-4A0E-4A31-8791-C9205EEDF505}"/>
              </a:ext>
              <a:ext uri="{C183D7F6-B498-43B3-948B-1728B52AA6E4}">
                <adec:decorative xmlns:adec="http://schemas.microsoft.com/office/drawing/2017/decorative" val="1"/>
              </a:ext>
            </a:extLst>
          </p:cNvPr>
          <p:cNvGrpSpPr/>
          <p:nvPr/>
        </p:nvGrpSpPr>
        <p:grpSpPr>
          <a:xfrm>
            <a:off x="455995" y="2632854"/>
            <a:ext cx="6561862" cy="3011782"/>
            <a:chOff x="505239" y="2130248"/>
            <a:chExt cx="6561862" cy="3011782"/>
          </a:xfrm>
        </p:grpSpPr>
        <p:sp>
          <p:nvSpPr>
            <p:cNvPr id="13" name="Text Placeholder 1">
              <a:extLst>
                <a:ext uri="{FF2B5EF4-FFF2-40B4-BE49-F238E27FC236}">
                  <a16:creationId xmlns:a16="http://schemas.microsoft.com/office/drawing/2014/main" id="{FF8C6FEA-DB93-4D2C-AE16-0F950FA392C5}"/>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Upgrade from within the Power Virtual Agents app for Teams when prompted</a:t>
              </a:r>
            </a:p>
          </p:txBody>
        </p:sp>
        <p:sp>
          <p:nvSpPr>
            <p:cNvPr id="25" name="arrow_16" title="Icon of two arrows that crisscross">
              <a:extLst>
                <a:ext uri="{FF2B5EF4-FFF2-40B4-BE49-F238E27FC236}">
                  <a16:creationId xmlns:a16="http://schemas.microsoft.com/office/drawing/2014/main" id="{24AAC043-1D8B-4D3A-B8D8-EE2981700FDC}"/>
                </a:ext>
              </a:extLst>
            </p:cNvPr>
            <p:cNvSpPr>
              <a:spLocks noChangeAspect="1" noEditPoints="1"/>
            </p:cNvSpPr>
            <p:nvPr/>
          </p:nvSpPr>
          <p:spPr bwMode="auto">
            <a:xfrm>
              <a:off x="505239" y="4158420"/>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6CDB1702-BB9C-4500-ABA3-C25527381F41}"/>
                </a:ext>
              </a:extLst>
            </p:cNvPr>
            <p:cNvSpPr txBox="1">
              <a:spLocks/>
            </p:cNvSpPr>
            <p:nvPr/>
          </p:nvSpPr>
          <p:spPr>
            <a:xfrm>
              <a:off x="1375928" y="4014992"/>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Start a free trial of Power Virtual Agents to try all capabilities</a:t>
              </a:r>
            </a:p>
          </p:txBody>
        </p:sp>
        <p:cxnSp>
          <p:nvCxnSpPr>
            <p:cNvPr id="11" name="Straight Connector 10">
              <a:extLst>
                <a:ext uri="{FF2B5EF4-FFF2-40B4-BE49-F238E27FC236}">
                  <a16:creationId xmlns:a16="http://schemas.microsoft.com/office/drawing/2014/main" id="{7A547EC5-3E79-4EC5-A05A-A368AB23031F}"/>
                </a:ext>
                <a:ext uri="{C183D7F6-B498-43B3-948B-1728B52AA6E4}">
                  <adec:decorative xmlns:adec="http://schemas.microsoft.com/office/drawing/2017/decorative" val="1"/>
                </a:ext>
              </a:extLst>
            </p:cNvPr>
            <p:cNvCxnSpPr/>
            <p:nvPr/>
          </p:nvCxnSpPr>
          <p:spPr>
            <a:xfrm>
              <a:off x="1375928" y="36266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98A299-2002-487B-974C-EB29F19CA28A}"/>
                </a:ext>
                <a:ext uri="{C183D7F6-B498-43B3-948B-1728B52AA6E4}">
                  <adec:decorative xmlns:adec="http://schemas.microsoft.com/office/drawing/2017/decorative" val="1"/>
                </a:ext>
              </a:extLst>
            </p:cNvPr>
            <p:cNvCxnSpPr/>
            <p:nvPr/>
          </p:nvCxnSpPr>
          <p:spPr>
            <a:xfrm>
              <a:off x="1375928" y="514203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7DF1912-B324-4014-A7A8-011133B4063A}"/>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A7F3CA7-4FEB-4EDA-A0DC-AF327BF60A19}"/>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Image showing screenshot of upgrade experience in Power Virtual Agents for Teams">
              <a:extLst>
                <a:ext uri="{FF2B5EF4-FFF2-40B4-BE49-F238E27FC236}">
                  <a16:creationId xmlns:a16="http://schemas.microsoft.com/office/drawing/2014/main" id="{3E111F68-555E-4413-BDFD-0D2D5334EF2F}"/>
                </a:ext>
              </a:extLst>
            </p:cNvPr>
            <p:cNvPicPr>
              <a:picLocks noChangeAspect="1"/>
            </p:cNvPicPr>
            <p:nvPr/>
          </p:nvPicPr>
          <p:blipFill>
            <a:blip r:embed="rId3"/>
            <a:srcRect l="523" r="523"/>
            <a:stretch/>
          </p:blipFill>
          <p:spPr>
            <a:xfrm>
              <a:off x="6371198"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pic>
        <p:nvPicPr>
          <p:cNvPr id="5" name="Graphic 4" descr="Icon of up arrow">
            <a:extLst>
              <a:ext uri="{FF2B5EF4-FFF2-40B4-BE49-F238E27FC236}">
                <a16:creationId xmlns:a16="http://schemas.microsoft.com/office/drawing/2014/main" id="{CAB5D84B-BD4D-49F7-816F-EA6D3D085CE8}"/>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376" y="2916000"/>
            <a:ext cx="540000" cy="540000"/>
          </a:xfrm>
          <a:prstGeom prst="rect">
            <a:avLst/>
          </a:prstGeom>
        </p:spPr>
      </p:pic>
    </p:spTree>
    <p:extLst>
      <p:ext uri="{BB962C8B-B14F-4D97-AF65-F5344CB8AC3E}">
        <p14:creationId xmlns:p14="http://schemas.microsoft.com/office/powerpoint/2010/main" val="257711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1.04167E-6 -7.40741E-7 L -0.03451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D83B1-8E3F-4F0A-B928-5B8BAD17ADFF}"/>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Chatbot topic design</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229437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A51BE7E-DA10-4F56-8930-603D5B33C7B3}"/>
              </a:ext>
              <a:ext uri="{C183D7F6-B498-43B3-948B-1728B52AA6E4}">
                <adec:decorative xmlns:adec="http://schemas.microsoft.com/office/drawing/2017/decorative" val="1"/>
              </a:ext>
            </a:extLst>
          </p:cNvPr>
          <p:cNvSpPr/>
          <p:nvPr/>
        </p:nvSpPr>
        <p:spPr bwMode="auto">
          <a:xfrm>
            <a:off x="-1" y="4117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AC5AF028-1067-47BB-A4AD-0DC6EF983CFD}"/>
              </a:ext>
            </a:extLst>
          </p:cNvPr>
          <p:cNvSpPr>
            <a:spLocks noGrp="1"/>
          </p:cNvSpPr>
          <p:nvPr>
            <p:ph type="title"/>
          </p:nvPr>
        </p:nvSpPr>
        <p:spPr/>
        <p:txBody>
          <a:bodyPr/>
          <a:lstStyle/>
          <a:p>
            <a:r>
              <a:rPr lang="en-US" dirty="0">
                <a:solidFill>
                  <a:schemeClr val="bg1"/>
                </a:solidFill>
              </a:rPr>
              <a:t>What makes a chatbot successful?</a:t>
            </a:r>
            <a:endParaRPr lang="en-IN" dirty="0">
              <a:solidFill>
                <a:schemeClr val="bg1"/>
              </a:solidFill>
            </a:endParaRPr>
          </a:p>
        </p:txBody>
      </p:sp>
      <p:grpSp>
        <p:nvGrpSpPr>
          <p:cNvPr id="3" name="Group 2">
            <a:extLst>
              <a:ext uri="{FF2B5EF4-FFF2-40B4-BE49-F238E27FC236}">
                <a16:creationId xmlns:a16="http://schemas.microsoft.com/office/drawing/2014/main" id="{094806C1-FC63-43FB-B50C-489C54FC41D5}"/>
              </a:ext>
              <a:ext uri="{C183D7F6-B498-43B3-948B-1728B52AA6E4}">
                <adec:decorative xmlns:adec="http://schemas.microsoft.com/office/drawing/2017/decorative" val="1"/>
              </a:ext>
            </a:extLst>
          </p:cNvPr>
          <p:cNvGrpSpPr/>
          <p:nvPr/>
        </p:nvGrpSpPr>
        <p:grpSpPr>
          <a:xfrm>
            <a:off x="0" y="1714500"/>
            <a:ext cx="12191999" cy="5143499"/>
            <a:chOff x="0" y="1714500"/>
            <a:chExt cx="12191999" cy="5143499"/>
          </a:xfrm>
        </p:grpSpPr>
        <p:sp>
          <p:nvSpPr>
            <p:cNvPr id="43" name="Diamond 42">
              <a:extLst>
                <a:ext uri="{FF2B5EF4-FFF2-40B4-BE49-F238E27FC236}">
                  <a16:creationId xmlns:a16="http://schemas.microsoft.com/office/drawing/2014/main" id="{D84390F1-DED2-4559-B635-CAE96DDBE86E}"/>
                </a:ext>
                <a:ext uri="{C183D7F6-B498-43B3-948B-1728B52AA6E4}">
                  <adec:decorative xmlns:adec="http://schemas.microsoft.com/office/drawing/2017/decorative" val="1"/>
                </a:ext>
              </a:extLst>
            </p:cNvPr>
            <p:cNvSpPr/>
            <p:nvPr/>
          </p:nvSpPr>
          <p:spPr bwMode="auto">
            <a:xfrm>
              <a:off x="411519"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4" name="Diamond 43">
              <a:extLst>
                <a:ext uri="{FF2B5EF4-FFF2-40B4-BE49-F238E27FC236}">
                  <a16:creationId xmlns:a16="http://schemas.microsoft.com/office/drawing/2014/main" id="{BDB2BE8D-4485-4286-A9D9-0ACF51A695FE}"/>
                </a:ext>
                <a:ext uri="{C183D7F6-B498-43B3-948B-1728B52AA6E4}">
                  <adec:decorative xmlns:adec="http://schemas.microsoft.com/office/drawing/2017/decorative" val="1"/>
                </a:ext>
              </a:extLst>
            </p:cNvPr>
            <p:cNvSpPr/>
            <p:nvPr/>
          </p:nvSpPr>
          <p:spPr bwMode="auto">
            <a:xfrm>
              <a:off x="4493661"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5" name="Diamond 44">
              <a:extLst>
                <a:ext uri="{FF2B5EF4-FFF2-40B4-BE49-F238E27FC236}">
                  <a16:creationId xmlns:a16="http://schemas.microsoft.com/office/drawing/2014/main" id="{F756BEA7-4954-4D69-A00A-355D2E89DF46}"/>
                </a:ext>
                <a:ext uri="{C183D7F6-B498-43B3-948B-1728B52AA6E4}">
                  <adec:decorative xmlns:adec="http://schemas.microsoft.com/office/drawing/2017/decorative" val="1"/>
                </a:ext>
              </a:extLst>
            </p:cNvPr>
            <p:cNvSpPr/>
            <p:nvPr/>
          </p:nvSpPr>
          <p:spPr bwMode="auto">
            <a:xfrm>
              <a:off x="8575802"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6" name="Diamond 45">
              <a:extLst>
                <a:ext uri="{FF2B5EF4-FFF2-40B4-BE49-F238E27FC236}">
                  <a16:creationId xmlns:a16="http://schemas.microsoft.com/office/drawing/2014/main" id="{3142D769-DB66-443E-9413-D572A9B685F1}"/>
                </a:ext>
                <a:ext uri="{C183D7F6-B498-43B3-948B-1728B52AA6E4}">
                  <adec:decorative xmlns:adec="http://schemas.microsoft.com/office/drawing/2017/decorative" val="1"/>
                </a:ext>
              </a:extLst>
            </p:cNvPr>
            <p:cNvSpPr/>
            <p:nvPr/>
          </p:nvSpPr>
          <p:spPr bwMode="auto">
            <a:xfrm>
              <a:off x="6534732"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7" name="Diamond 46">
              <a:extLst>
                <a:ext uri="{FF2B5EF4-FFF2-40B4-BE49-F238E27FC236}">
                  <a16:creationId xmlns:a16="http://schemas.microsoft.com/office/drawing/2014/main" id="{72915BF2-BED5-4D0E-B3A0-0AC59D139F4D}"/>
                </a:ext>
                <a:ext uri="{C183D7F6-B498-43B3-948B-1728B52AA6E4}">
                  <adec:decorative xmlns:adec="http://schemas.microsoft.com/office/drawing/2017/decorative" val="1"/>
                </a:ext>
              </a:extLst>
            </p:cNvPr>
            <p:cNvSpPr/>
            <p:nvPr/>
          </p:nvSpPr>
          <p:spPr bwMode="auto">
            <a:xfrm>
              <a:off x="2452590"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55" name="Freeform: Shape 54">
              <a:extLst>
                <a:ext uri="{FF2B5EF4-FFF2-40B4-BE49-F238E27FC236}">
                  <a16:creationId xmlns:a16="http://schemas.microsoft.com/office/drawing/2014/main" id="{49BB4D2C-BE62-49A5-8FC0-088BC10054FA}"/>
                </a:ext>
                <a:ext uri="{C183D7F6-B498-43B3-948B-1728B52AA6E4}">
                  <adec:decorative xmlns:adec="http://schemas.microsoft.com/office/drawing/2017/decorative" val="1"/>
                </a:ext>
              </a:extLst>
            </p:cNvPr>
            <p:cNvSpPr/>
            <p:nvPr/>
          </p:nvSpPr>
          <p:spPr bwMode="auto">
            <a:xfrm rot="10800000" flipH="1">
              <a:off x="0" y="5428343"/>
              <a:ext cx="1779351" cy="142965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392B76C1-FFCF-4E43-8EC0-80A55EF4A583}"/>
                </a:ext>
                <a:ext uri="{C183D7F6-B498-43B3-948B-1728B52AA6E4}">
                  <adec:decorative xmlns:adec="http://schemas.microsoft.com/office/drawing/2017/decorative" val="1"/>
                </a:ext>
              </a:extLst>
            </p:cNvPr>
            <p:cNvSpPr/>
            <p:nvPr/>
          </p:nvSpPr>
          <p:spPr bwMode="auto">
            <a:xfrm rot="16200000" flipH="1">
              <a:off x="10920003" y="5558676"/>
              <a:ext cx="1713818" cy="830175"/>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3AB72CD-F07C-4908-86D0-C66DEFB3EFD8}"/>
              </a:ext>
              <a:ext uri="{C183D7F6-B498-43B3-948B-1728B52AA6E4}">
                <adec:decorative xmlns:adec="http://schemas.microsoft.com/office/drawing/2017/decorative" val="1"/>
              </a:ext>
            </a:extLst>
          </p:cNvPr>
          <p:cNvGrpSpPr/>
          <p:nvPr/>
        </p:nvGrpSpPr>
        <p:grpSpPr>
          <a:xfrm>
            <a:off x="500419" y="1714500"/>
            <a:ext cx="3026878" cy="3026878"/>
            <a:chOff x="500419" y="1714500"/>
            <a:chExt cx="3026878" cy="3026878"/>
          </a:xfrm>
        </p:grpSpPr>
        <p:sp>
          <p:nvSpPr>
            <p:cNvPr id="38" name="Diamond 37">
              <a:extLst>
                <a:ext uri="{FF2B5EF4-FFF2-40B4-BE49-F238E27FC236}">
                  <a16:creationId xmlns:a16="http://schemas.microsoft.com/office/drawing/2014/main" id="{B8F46E2E-618A-44AE-9178-782492066199}"/>
                </a:ext>
              </a:extLst>
            </p:cNvPr>
            <p:cNvSpPr/>
            <p:nvPr/>
          </p:nvSpPr>
          <p:spPr bwMode="auto">
            <a:xfrm>
              <a:off x="500419"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Knowing your customer</a:t>
              </a:r>
              <a:endParaRPr lang="en-IN" sz="1600" dirty="0">
                <a:solidFill>
                  <a:schemeClr val="tx1"/>
                </a:solidFill>
                <a:cs typeface="Segoe UI" pitchFamily="34" charset="0"/>
              </a:endParaRPr>
            </a:p>
          </p:txBody>
        </p:sp>
        <p:sp>
          <p:nvSpPr>
            <p:cNvPr id="48" name="people_12" title="Icon of three people">
              <a:extLst>
                <a:ext uri="{FF2B5EF4-FFF2-40B4-BE49-F238E27FC236}">
                  <a16:creationId xmlns:a16="http://schemas.microsoft.com/office/drawing/2014/main" id="{B0F53082-2593-4B46-8FC1-D0825687D1D4}"/>
                </a:ext>
              </a:extLst>
            </p:cNvPr>
            <p:cNvSpPr>
              <a:spLocks noChangeAspect="1" noEditPoints="1"/>
            </p:cNvSpPr>
            <p:nvPr/>
          </p:nvSpPr>
          <p:spPr bwMode="auto">
            <a:xfrm>
              <a:off x="1799506" y="2207543"/>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A80B83C-D774-491A-8D98-D4ED0E00A4D2}"/>
              </a:ext>
              <a:ext uri="{C183D7F6-B498-43B3-948B-1728B52AA6E4}">
                <adec:decorative xmlns:adec="http://schemas.microsoft.com/office/drawing/2017/decorative" val="1"/>
              </a:ext>
            </a:extLst>
          </p:cNvPr>
          <p:cNvGrpSpPr/>
          <p:nvPr/>
        </p:nvGrpSpPr>
        <p:grpSpPr>
          <a:xfrm>
            <a:off x="2541490" y="3508308"/>
            <a:ext cx="3026878" cy="3026878"/>
            <a:chOff x="2541490" y="3508308"/>
            <a:chExt cx="3026878" cy="3026878"/>
          </a:xfrm>
        </p:grpSpPr>
        <p:sp>
          <p:nvSpPr>
            <p:cNvPr id="42" name="Diamond 41">
              <a:extLst>
                <a:ext uri="{FF2B5EF4-FFF2-40B4-BE49-F238E27FC236}">
                  <a16:creationId xmlns:a16="http://schemas.microsoft.com/office/drawing/2014/main" id="{D46D8D80-E928-4383-998E-5D8693DE87BB}"/>
                </a:ext>
              </a:extLst>
            </p:cNvPr>
            <p:cNvSpPr/>
            <p:nvPr/>
          </p:nvSpPr>
          <p:spPr bwMode="auto">
            <a:xfrm>
              <a:off x="2541490"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Understanding the customer’s request and connecting it to the right topic</a:t>
              </a:r>
              <a:endParaRPr lang="en-IN" sz="1600" dirty="0">
                <a:solidFill>
                  <a:schemeClr val="tx1"/>
                </a:solidFill>
                <a:cs typeface="Segoe UI" pitchFamily="34" charset="0"/>
              </a:endParaRPr>
            </a:p>
          </p:txBody>
        </p:sp>
        <p:sp>
          <p:nvSpPr>
            <p:cNvPr id="49" name="Graphic 49" descr="icon of a glowing bulb">
              <a:extLst>
                <a:ext uri="{FF2B5EF4-FFF2-40B4-BE49-F238E27FC236}">
                  <a16:creationId xmlns:a16="http://schemas.microsoft.com/office/drawing/2014/main" id="{5720BA9D-9A58-45E5-957F-7E1D889F5C99}"/>
                </a:ext>
              </a:extLst>
            </p:cNvPr>
            <p:cNvSpPr/>
            <p:nvPr/>
          </p:nvSpPr>
          <p:spPr>
            <a:xfrm>
              <a:off x="3850279" y="3957711"/>
              <a:ext cx="409302" cy="432060"/>
            </a:xfrm>
            <a:custGeom>
              <a:avLst/>
              <a:gdLst>
                <a:gd name="connsiteX0" fmla="*/ 223171 w 447103"/>
                <a:gd name="connsiteY0" fmla="*/ 0 h 471964"/>
                <a:gd name="connsiteX1" fmla="*/ 223171 w 447103"/>
                <a:gd name="connsiteY1" fmla="*/ 64199 h 471964"/>
                <a:gd name="connsiteX2" fmla="*/ 88487 w 447103"/>
                <a:gd name="connsiteY2" fmla="*/ 42005 h 471964"/>
                <a:gd name="connsiteX3" fmla="*/ 124492 w 447103"/>
                <a:gd name="connsiteY3" fmla="*/ 95155 h 471964"/>
                <a:gd name="connsiteX4" fmla="*/ 63722 w 447103"/>
                <a:gd name="connsiteY4" fmla="*/ 177165 h 471964"/>
                <a:gd name="connsiteX5" fmla="*/ 3048 w 447103"/>
                <a:gd name="connsiteY5" fmla="*/ 156115 h 471964"/>
                <a:gd name="connsiteX6" fmla="*/ 0 w 447103"/>
                <a:gd name="connsiteY6" fmla="*/ 298514 h 471964"/>
                <a:gd name="connsiteX7" fmla="*/ 60865 w 447103"/>
                <a:gd name="connsiteY7" fmla="*/ 278035 h 471964"/>
                <a:gd name="connsiteX8" fmla="*/ 358616 w 447103"/>
                <a:gd name="connsiteY8" fmla="*/ 42005 h 471964"/>
                <a:gd name="connsiteX9" fmla="*/ 322612 w 447103"/>
                <a:gd name="connsiteY9" fmla="*/ 95155 h 471964"/>
                <a:gd name="connsiteX10" fmla="*/ 444056 w 447103"/>
                <a:gd name="connsiteY10" fmla="*/ 156115 h 471964"/>
                <a:gd name="connsiteX11" fmla="*/ 383381 w 447103"/>
                <a:gd name="connsiteY11" fmla="*/ 177165 h 471964"/>
                <a:gd name="connsiteX12" fmla="*/ 447104 w 447103"/>
                <a:gd name="connsiteY12" fmla="*/ 298514 h 471964"/>
                <a:gd name="connsiteX13" fmla="*/ 386239 w 447103"/>
                <a:gd name="connsiteY13" fmla="*/ 278035 h 471964"/>
                <a:gd name="connsiteX14" fmla="*/ 207645 w 447103"/>
                <a:gd name="connsiteY14" fmla="*/ 471869 h 471964"/>
                <a:gd name="connsiteX15" fmla="*/ 174403 w 447103"/>
                <a:gd name="connsiteY15" fmla="*/ 438531 h 471964"/>
                <a:gd name="connsiteX16" fmla="*/ 174403 w 447103"/>
                <a:gd name="connsiteY16" fmla="*/ 403289 h 471964"/>
                <a:gd name="connsiteX17" fmla="*/ 141827 w 447103"/>
                <a:gd name="connsiteY17" fmla="*/ 330327 h 471964"/>
                <a:gd name="connsiteX18" fmla="*/ 130969 w 447103"/>
                <a:gd name="connsiteY18" fmla="*/ 319278 h 471964"/>
                <a:gd name="connsiteX19" fmla="*/ 101632 w 447103"/>
                <a:gd name="connsiteY19" fmla="*/ 238601 h 471964"/>
                <a:gd name="connsiteX20" fmla="*/ 223171 w 447103"/>
                <a:gd name="connsiteY20" fmla="*/ 114776 h 471964"/>
                <a:gd name="connsiteX21" fmla="*/ 344710 w 447103"/>
                <a:gd name="connsiteY21" fmla="*/ 238601 h 471964"/>
                <a:gd name="connsiteX22" fmla="*/ 315373 w 447103"/>
                <a:gd name="connsiteY22" fmla="*/ 319278 h 471964"/>
                <a:gd name="connsiteX23" fmla="*/ 294608 w 447103"/>
                <a:gd name="connsiteY23" fmla="*/ 341567 h 471964"/>
                <a:gd name="connsiteX24" fmla="*/ 270891 w 447103"/>
                <a:gd name="connsiteY24" fmla="*/ 407670 h 471964"/>
                <a:gd name="connsiteX25" fmla="*/ 270891 w 447103"/>
                <a:gd name="connsiteY25" fmla="*/ 438626 h 471964"/>
                <a:gd name="connsiteX26" fmla="*/ 237363 w 447103"/>
                <a:gd name="connsiteY26" fmla="*/ 471964 h 471964"/>
                <a:gd name="connsiteX27" fmla="*/ 207645 w 447103"/>
                <a:gd name="connsiteY27" fmla="*/ 471869 h 471964"/>
                <a:gd name="connsiteX28" fmla="*/ 178689 w 447103"/>
                <a:gd name="connsiteY28" fmla="*/ 387001 h 471964"/>
                <a:gd name="connsiteX29" fmla="*/ 264890 w 447103"/>
                <a:gd name="connsiteY29" fmla="*/ 387001 h 471964"/>
                <a:gd name="connsiteX30" fmla="*/ 182594 w 447103"/>
                <a:gd name="connsiteY30" fmla="*/ 425196 h 471964"/>
                <a:gd name="connsiteX31" fmla="*/ 261461 w 447103"/>
                <a:gd name="connsiteY31" fmla="*/ 425196 h 471964"/>
                <a:gd name="connsiteX32" fmla="*/ 224314 w 447103"/>
                <a:gd name="connsiteY32" fmla="*/ 383572 h 471964"/>
                <a:gd name="connsiteX33" fmla="*/ 224314 w 447103"/>
                <a:gd name="connsiteY33" fmla="*/ 259747 h 471964"/>
                <a:gd name="connsiteX34" fmla="*/ 246031 w 447103"/>
                <a:gd name="connsiteY34" fmla="*/ 237173 h 471964"/>
                <a:gd name="connsiteX35" fmla="*/ 225076 w 447103"/>
                <a:gd name="connsiteY35" fmla="*/ 216217 h 471964"/>
                <a:gd name="connsiteX36" fmla="*/ 204121 w 447103"/>
                <a:gd name="connsiteY36" fmla="*/ 237173 h 471964"/>
                <a:gd name="connsiteX37" fmla="*/ 225076 w 447103"/>
                <a:gd name="connsiteY37" fmla="*/ 258128 h 471964"/>
                <a:gd name="connsiteX38" fmla="*/ 246031 w 447103"/>
                <a:gd name="connsiteY38" fmla="*/ 237173 h 4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7103" h="471964">
                  <a:moveTo>
                    <a:pt x="223171" y="0"/>
                  </a:moveTo>
                  <a:lnTo>
                    <a:pt x="223171" y="64199"/>
                  </a:lnTo>
                  <a:moveTo>
                    <a:pt x="88487" y="42005"/>
                  </a:moveTo>
                  <a:lnTo>
                    <a:pt x="124492" y="95155"/>
                  </a:lnTo>
                  <a:moveTo>
                    <a:pt x="63722" y="177165"/>
                  </a:moveTo>
                  <a:lnTo>
                    <a:pt x="3048" y="156115"/>
                  </a:lnTo>
                  <a:moveTo>
                    <a:pt x="0" y="298514"/>
                  </a:moveTo>
                  <a:lnTo>
                    <a:pt x="60865" y="278035"/>
                  </a:lnTo>
                  <a:moveTo>
                    <a:pt x="358616" y="42005"/>
                  </a:moveTo>
                  <a:lnTo>
                    <a:pt x="322612" y="95155"/>
                  </a:lnTo>
                  <a:moveTo>
                    <a:pt x="444056" y="156115"/>
                  </a:moveTo>
                  <a:lnTo>
                    <a:pt x="383381" y="177165"/>
                  </a:lnTo>
                  <a:moveTo>
                    <a:pt x="447104" y="298514"/>
                  </a:moveTo>
                  <a:lnTo>
                    <a:pt x="386239" y="278035"/>
                  </a:lnTo>
                  <a:moveTo>
                    <a:pt x="207645" y="471869"/>
                  </a:moveTo>
                  <a:cubicBezTo>
                    <a:pt x="189262" y="471773"/>
                    <a:pt x="174403" y="456819"/>
                    <a:pt x="174403" y="438531"/>
                  </a:cubicBezTo>
                  <a:lnTo>
                    <a:pt x="174403" y="403289"/>
                  </a:lnTo>
                  <a:cubicBezTo>
                    <a:pt x="174403" y="359093"/>
                    <a:pt x="141827" y="330327"/>
                    <a:pt x="141827" y="330327"/>
                  </a:cubicBezTo>
                  <a:cubicBezTo>
                    <a:pt x="130969" y="319278"/>
                    <a:pt x="130969" y="319278"/>
                    <a:pt x="130969" y="319278"/>
                  </a:cubicBezTo>
                  <a:cubicBezTo>
                    <a:pt x="112490" y="298228"/>
                    <a:pt x="101632" y="269558"/>
                    <a:pt x="101632" y="238601"/>
                  </a:cubicBezTo>
                  <a:cubicBezTo>
                    <a:pt x="101632" y="170021"/>
                    <a:pt x="155924" y="114776"/>
                    <a:pt x="223171" y="114776"/>
                  </a:cubicBezTo>
                  <a:cubicBezTo>
                    <a:pt x="290417" y="114776"/>
                    <a:pt x="344710" y="170021"/>
                    <a:pt x="344710" y="238601"/>
                  </a:cubicBezTo>
                  <a:cubicBezTo>
                    <a:pt x="344710" y="269558"/>
                    <a:pt x="333851" y="298323"/>
                    <a:pt x="315373" y="319278"/>
                  </a:cubicBezTo>
                  <a:lnTo>
                    <a:pt x="294608" y="341567"/>
                  </a:lnTo>
                  <a:cubicBezTo>
                    <a:pt x="282988" y="357092"/>
                    <a:pt x="270891" y="379952"/>
                    <a:pt x="270891" y="407670"/>
                  </a:cubicBezTo>
                  <a:lnTo>
                    <a:pt x="270891" y="438626"/>
                  </a:lnTo>
                  <a:cubicBezTo>
                    <a:pt x="270891" y="457105"/>
                    <a:pt x="255842" y="472059"/>
                    <a:pt x="237363" y="471964"/>
                  </a:cubicBezTo>
                  <a:lnTo>
                    <a:pt x="207645" y="471869"/>
                  </a:lnTo>
                  <a:close/>
                  <a:moveTo>
                    <a:pt x="178689" y="387001"/>
                  </a:moveTo>
                  <a:lnTo>
                    <a:pt x="264890" y="387001"/>
                  </a:lnTo>
                  <a:moveTo>
                    <a:pt x="182594" y="425196"/>
                  </a:moveTo>
                  <a:lnTo>
                    <a:pt x="261461" y="425196"/>
                  </a:lnTo>
                  <a:moveTo>
                    <a:pt x="224314" y="383572"/>
                  </a:moveTo>
                  <a:lnTo>
                    <a:pt x="224314" y="259747"/>
                  </a:lnTo>
                  <a:moveTo>
                    <a:pt x="246031" y="237173"/>
                  </a:moveTo>
                  <a:cubicBezTo>
                    <a:pt x="246031" y="225647"/>
                    <a:pt x="236696" y="216217"/>
                    <a:pt x="225076" y="216217"/>
                  </a:cubicBezTo>
                  <a:cubicBezTo>
                    <a:pt x="213455" y="216217"/>
                    <a:pt x="204121" y="225552"/>
                    <a:pt x="204121" y="237173"/>
                  </a:cubicBezTo>
                  <a:cubicBezTo>
                    <a:pt x="204121" y="248698"/>
                    <a:pt x="213455" y="258128"/>
                    <a:pt x="225076" y="258128"/>
                  </a:cubicBezTo>
                  <a:cubicBezTo>
                    <a:pt x="236696" y="258128"/>
                    <a:pt x="246031" y="248698"/>
                    <a:pt x="246031" y="237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 name="Group 11">
            <a:extLst>
              <a:ext uri="{FF2B5EF4-FFF2-40B4-BE49-F238E27FC236}">
                <a16:creationId xmlns:a16="http://schemas.microsoft.com/office/drawing/2014/main" id="{D6E7581C-A36A-4B9D-A2FC-2F090A5A714E}"/>
              </a:ext>
              <a:ext uri="{C183D7F6-B498-43B3-948B-1728B52AA6E4}">
                <adec:decorative xmlns:adec="http://schemas.microsoft.com/office/drawing/2017/decorative" val="1"/>
              </a:ext>
            </a:extLst>
          </p:cNvPr>
          <p:cNvGrpSpPr/>
          <p:nvPr/>
        </p:nvGrpSpPr>
        <p:grpSpPr>
          <a:xfrm>
            <a:off x="4582561" y="1714500"/>
            <a:ext cx="3026878" cy="3026878"/>
            <a:chOff x="4582561" y="1714500"/>
            <a:chExt cx="3026878" cy="3026878"/>
          </a:xfrm>
        </p:grpSpPr>
        <p:sp>
          <p:nvSpPr>
            <p:cNvPr id="39" name="Diamond 38">
              <a:extLst>
                <a:ext uri="{FF2B5EF4-FFF2-40B4-BE49-F238E27FC236}">
                  <a16:creationId xmlns:a16="http://schemas.microsoft.com/office/drawing/2014/main" id="{E1A1D62A-FFB2-4E82-AA4B-404D4C8A6D98}"/>
                </a:ext>
              </a:extLst>
            </p:cNvPr>
            <p:cNvSpPr/>
            <p:nvPr/>
          </p:nvSpPr>
          <p:spPr bwMode="auto">
            <a:xfrm>
              <a:off x="4582561"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Having accurate, </a:t>
              </a:r>
              <a:r>
                <a:rPr lang="en-US" sz="1600" dirty="0">
                  <a:solidFill>
                    <a:schemeClr val="tx1"/>
                  </a:solidFill>
                  <a:latin typeface="+mj-lt"/>
                  <a:cs typeface="Segoe UI" pitchFamily="34" charset="0"/>
                </a:rPr>
                <a:t>latest</a:t>
              </a:r>
              <a:r>
                <a:rPr lang="en-US" sz="1600" dirty="0">
                  <a:solidFill>
                    <a:schemeClr val="tx1"/>
                  </a:solidFill>
                  <a:cs typeface="Segoe UI" pitchFamily="34" charset="0"/>
                </a:rPr>
                <a:t> and effective content</a:t>
              </a:r>
              <a:endParaRPr lang="en-IN" sz="1600" dirty="0">
                <a:solidFill>
                  <a:schemeClr val="tx1"/>
                </a:solidFill>
                <a:cs typeface="Segoe UI" pitchFamily="34" charset="0"/>
              </a:endParaRPr>
            </a:p>
          </p:txBody>
        </p:sp>
        <p:pic>
          <p:nvPicPr>
            <p:cNvPr id="52" name="Graphic 51" descr="icon of a check mark inside a frame">
              <a:extLst>
                <a:ext uri="{FF2B5EF4-FFF2-40B4-BE49-F238E27FC236}">
                  <a16:creationId xmlns:a16="http://schemas.microsoft.com/office/drawing/2014/main" id="{A62A22A5-C2EA-4C9B-A9B3-15B6C6B59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9625" y="2240332"/>
              <a:ext cx="412750" cy="300182"/>
            </a:xfrm>
            <a:prstGeom prst="rect">
              <a:avLst/>
            </a:prstGeom>
          </p:spPr>
        </p:pic>
      </p:grpSp>
      <p:grpSp>
        <p:nvGrpSpPr>
          <p:cNvPr id="11" name="Group 10">
            <a:extLst>
              <a:ext uri="{FF2B5EF4-FFF2-40B4-BE49-F238E27FC236}">
                <a16:creationId xmlns:a16="http://schemas.microsoft.com/office/drawing/2014/main" id="{0FA34DD9-7ECD-4968-9C1B-A01F13663B10}"/>
              </a:ext>
              <a:ext uri="{C183D7F6-B498-43B3-948B-1728B52AA6E4}">
                <adec:decorative xmlns:adec="http://schemas.microsoft.com/office/drawing/2017/decorative" val="1"/>
              </a:ext>
            </a:extLst>
          </p:cNvPr>
          <p:cNvGrpSpPr/>
          <p:nvPr/>
        </p:nvGrpSpPr>
        <p:grpSpPr>
          <a:xfrm>
            <a:off x="6623632" y="3508308"/>
            <a:ext cx="3026878" cy="3026878"/>
            <a:chOff x="6623632" y="3508308"/>
            <a:chExt cx="3026878" cy="3026878"/>
          </a:xfrm>
        </p:grpSpPr>
        <p:sp>
          <p:nvSpPr>
            <p:cNvPr id="41" name="Diamond 40">
              <a:extLst>
                <a:ext uri="{FF2B5EF4-FFF2-40B4-BE49-F238E27FC236}">
                  <a16:creationId xmlns:a16="http://schemas.microsoft.com/office/drawing/2014/main" id="{E7B13DF0-278D-4400-A524-88D4EEDD046D}"/>
                </a:ext>
                <a:ext uri="{C183D7F6-B498-43B3-948B-1728B52AA6E4}">
                  <adec:decorative xmlns:adec="http://schemas.microsoft.com/office/drawing/2017/decorative" val="0"/>
                </a:ext>
              </a:extLst>
            </p:cNvPr>
            <p:cNvSpPr/>
            <p:nvPr/>
          </p:nvSpPr>
          <p:spPr bwMode="auto">
            <a:xfrm>
              <a:off x="6623632"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Providing personalized, context-aware help, and taking actions for the customer  </a:t>
              </a:r>
              <a:endParaRPr lang="en-IN" sz="1600" dirty="0">
                <a:solidFill>
                  <a:schemeClr val="tx1"/>
                </a:solidFill>
                <a:cs typeface="Segoe UI" pitchFamily="34" charset="0"/>
              </a:endParaRPr>
            </a:p>
          </p:txBody>
        </p:sp>
        <p:sp>
          <p:nvSpPr>
            <p:cNvPr id="53" name="Graphic 81" descr="icon of a gavel">
              <a:extLst>
                <a:ext uri="{FF2B5EF4-FFF2-40B4-BE49-F238E27FC236}">
                  <a16:creationId xmlns:a16="http://schemas.microsoft.com/office/drawing/2014/main" id="{E51103EC-548C-448D-A452-3F88A15D51A1}"/>
                </a:ext>
              </a:extLst>
            </p:cNvPr>
            <p:cNvSpPr/>
            <p:nvPr/>
          </p:nvSpPr>
          <p:spPr>
            <a:xfrm>
              <a:off x="7892153" y="3990624"/>
              <a:ext cx="489836" cy="366234"/>
            </a:xfrm>
            <a:custGeom>
              <a:avLst/>
              <a:gdLst>
                <a:gd name="connsiteX0" fmla="*/ 415957 w 602456"/>
                <a:gd name="connsiteY0" fmla="*/ 450437 h 450437"/>
                <a:gd name="connsiteX1" fmla="*/ 17812 w 602456"/>
                <a:gd name="connsiteY1" fmla="*/ 450437 h 450437"/>
                <a:gd name="connsiteX2" fmla="*/ 0 w 602456"/>
                <a:gd name="connsiteY2" fmla="*/ 432626 h 450437"/>
                <a:gd name="connsiteX3" fmla="*/ 0 w 602456"/>
                <a:gd name="connsiteY3" fmla="*/ 412623 h 450437"/>
                <a:gd name="connsiteX4" fmla="*/ 433864 w 602456"/>
                <a:gd name="connsiteY4" fmla="*/ 412623 h 450437"/>
                <a:gd name="connsiteX5" fmla="*/ 433864 w 602456"/>
                <a:gd name="connsiteY5" fmla="*/ 432530 h 450437"/>
                <a:gd name="connsiteX6" fmla="*/ 415957 w 602456"/>
                <a:gd name="connsiteY6" fmla="*/ 450437 h 450437"/>
                <a:gd name="connsiteX7" fmla="*/ 355949 w 602456"/>
                <a:gd name="connsiteY7" fmla="*/ 410623 h 450437"/>
                <a:gd name="connsiteX8" fmla="*/ 355949 w 602456"/>
                <a:gd name="connsiteY8" fmla="*/ 372904 h 450437"/>
                <a:gd name="connsiteX9" fmla="*/ 77819 w 602456"/>
                <a:gd name="connsiteY9" fmla="*/ 372904 h 450437"/>
                <a:gd name="connsiteX10" fmla="*/ 77819 w 602456"/>
                <a:gd name="connsiteY10" fmla="*/ 410623 h 450437"/>
                <a:gd name="connsiteX11" fmla="*/ 602456 w 602456"/>
                <a:gd name="connsiteY11" fmla="*/ 297275 h 450437"/>
                <a:gd name="connsiteX12" fmla="*/ 347377 w 602456"/>
                <a:gd name="connsiteY12" fmla="*/ 173165 h 450437"/>
                <a:gd name="connsiteX13" fmla="*/ 400145 w 602456"/>
                <a:gd name="connsiteY13" fmla="*/ 64770 h 450437"/>
                <a:gd name="connsiteX14" fmla="*/ 267081 w 602456"/>
                <a:gd name="connsiteY14" fmla="*/ 0 h 450437"/>
                <a:gd name="connsiteX15" fmla="*/ 144209 w 602456"/>
                <a:gd name="connsiteY15" fmla="*/ 252413 h 450437"/>
                <a:gd name="connsiteX16" fmla="*/ 277273 w 602456"/>
                <a:gd name="connsiteY16" fmla="*/ 317183 h 450437"/>
                <a:gd name="connsiteX17" fmla="*/ 330041 w 602456"/>
                <a:gd name="connsiteY17" fmla="*/ 208788 h 450437"/>
                <a:gd name="connsiteX18" fmla="*/ 585121 w 602456"/>
                <a:gd name="connsiteY18" fmla="*/ 332899 h 450437"/>
                <a:gd name="connsiteX19" fmla="*/ 602456 w 602456"/>
                <a:gd name="connsiteY19" fmla="*/ 297275 h 450437"/>
                <a:gd name="connsiteX20" fmla="*/ 160496 w 602456"/>
                <a:gd name="connsiteY20" fmla="*/ 223552 h 450437"/>
                <a:gd name="connsiteX21" fmla="*/ 290322 w 602456"/>
                <a:gd name="connsiteY21" fmla="*/ 286798 h 450437"/>
                <a:gd name="connsiteX22" fmla="*/ 255746 w 602456"/>
                <a:gd name="connsiteY22" fmla="*/ 27908 h 450437"/>
                <a:gd name="connsiteX23" fmla="*/ 385572 w 602456"/>
                <a:gd name="connsiteY23" fmla="*/ 91154 h 450437"/>
                <a:gd name="connsiteX24" fmla="*/ 572738 w 602456"/>
                <a:gd name="connsiteY24" fmla="*/ 282797 h 450437"/>
                <a:gd name="connsiteX25" fmla="*/ 556070 w 602456"/>
                <a:gd name="connsiteY25" fmla="*/ 317087 h 4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2456" h="450437">
                  <a:moveTo>
                    <a:pt x="415957" y="450437"/>
                  </a:moveTo>
                  <a:lnTo>
                    <a:pt x="17812" y="450437"/>
                  </a:lnTo>
                  <a:cubicBezTo>
                    <a:pt x="8001" y="450437"/>
                    <a:pt x="0" y="442436"/>
                    <a:pt x="0" y="432626"/>
                  </a:cubicBezTo>
                  <a:lnTo>
                    <a:pt x="0" y="412623"/>
                  </a:lnTo>
                  <a:lnTo>
                    <a:pt x="433864" y="412623"/>
                  </a:lnTo>
                  <a:lnTo>
                    <a:pt x="433864" y="432530"/>
                  </a:lnTo>
                  <a:cubicBezTo>
                    <a:pt x="433769" y="442436"/>
                    <a:pt x="425863" y="450437"/>
                    <a:pt x="415957" y="450437"/>
                  </a:cubicBezTo>
                  <a:close/>
                  <a:moveTo>
                    <a:pt x="355949" y="410623"/>
                  </a:moveTo>
                  <a:lnTo>
                    <a:pt x="355949" y="372904"/>
                  </a:lnTo>
                  <a:lnTo>
                    <a:pt x="77819" y="372904"/>
                  </a:lnTo>
                  <a:lnTo>
                    <a:pt x="77819" y="410623"/>
                  </a:lnTo>
                  <a:moveTo>
                    <a:pt x="602456" y="297275"/>
                  </a:moveTo>
                  <a:lnTo>
                    <a:pt x="347377" y="173165"/>
                  </a:lnTo>
                  <a:lnTo>
                    <a:pt x="400145" y="64770"/>
                  </a:lnTo>
                  <a:lnTo>
                    <a:pt x="267081" y="0"/>
                  </a:lnTo>
                  <a:lnTo>
                    <a:pt x="144209" y="252413"/>
                  </a:lnTo>
                  <a:lnTo>
                    <a:pt x="277273" y="317183"/>
                  </a:lnTo>
                  <a:lnTo>
                    <a:pt x="330041" y="208788"/>
                  </a:lnTo>
                  <a:lnTo>
                    <a:pt x="585121" y="332899"/>
                  </a:lnTo>
                  <a:lnTo>
                    <a:pt x="602456" y="297275"/>
                  </a:lnTo>
                  <a:close/>
                  <a:moveTo>
                    <a:pt x="160496" y="223552"/>
                  </a:moveTo>
                  <a:lnTo>
                    <a:pt x="290322" y="286798"/>
                  </a:lnTo>
                  <a:moveTo>
                    <a:pt x="255746" y="27908"/>
                  </a:moveTo>
                  <a:lnTo>
                    <a:pt x="385572" y="91154"/>
                  </a:lnTo>
                  <a:moveTo>
                    <a:pt x="572738" y="282797"/>
                  </a:moveTo>
                  <a:lnTo>
                    <a:pt x="556070" y="31708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FEBF4B0E-D03F-4892-8B04-37228992D9BB}"/>
              </a:ext>
              <a:ext uri="{C183D7F6-B498-43B3-948B-1728B52AA6E4}">
                <adec:decorative xmlns:adec="http://schemas.microsoft.com/office/drawing/2017/decorative" val="1"/>
              </a:ext>
            </a:extLst>
          </p:cNvPr>
          <p:cNvGrpSpPr/>
          <p:nvPr/>
        </p:nvGrpSpPr>
        <p:grpSpPr>
          <a:xfrm>
            <a:off x="8664702" y="1714500"/>
            <a:ext cx="3026878" cy="3026878"/>
            <a:chOff x="8664702" y="1714500"/>
            <a:chExt cx="3026878" cy="3026878"/>
          </a:xfrm>
        </p:grpSpPr>
        <p:sp>
          <p:nvSpPr>
            <p:cNvPr id="40" name="Diamond 39">
              <a:extLst>
                <a:ext uri="{FF2B5EF4-FFF2-40B4-BE49-F238E27FC236}">
                  <a16:creationId xmlns:a16="http://schemas.microsoft.com/office/drawing/2014/main" id="{CDD7AF78-3C3A-4658-B57C-4AB4A7E4E9A8}"/>
                </a:ext>
              </a:extLst>
            </p:cNvPr>
            <p:cNvSpPr/>
            <p:nvPr/>
          </p:nvSpPr>
          <p:spPr bwMode="auto">
            <a:xfrm>
              <a:off x="8664702"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Knowing when to hand off to a human</a:t>
              </a:r>
              <a:endParaRPr lang="en-IN" sz="1600" dirty="0">
                <a:solidFill>
                  <a:schemeClr val="tx1"/>
                </a:solidFill>
                <a:cs typeface="Segoe UI" pitchFamily="34" charset="0"/>
              </a:endParaRPr>
            </a:p>
          </p:txBody>
        </p:sp>
        <p:sp>
          <p:nvSpPr>
            <p:cNvPr id="54" name="hand_3" title="Icon of a hand giving a thumbs-up">
              <a:extLst>
                <a:ext uri="{FF2B5EF4-FFF2-40B4-BE49-F238E27FC236}">
                  <a16:creationId xmlns:a16="http://schemas.microsoft.com/office/drawing/2014/main" id="{30C550A4-9721-48AF-96A3-F87C6BB11E74}"/>
                </a:ext>
              </a:extLst>
            </p:cNvPr>
            <p:cNvSpPr>
              <a:spLocks noChangeAspect="1"/>
            </p:cNvSpPr>
            <p:nvPr/>
          </p:nvSpPr>
          <p:spPr bwMode="auto">
            <a:xfrm>
              <a:off x="9988799" y="2224589"/>
              <a:ext cx="378684" cy="33166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86210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FF3E9FF7-4431-44C7-98F3-9A546BDE18AA}"/>
              </a:ext>
            </a:extLst>
          </p:cNvPr>
          <p:cNvSpPr>
            <a:spLocks noGrp="1"/>
          </p:cNvSpPr>
          <p:nvPr>
            <p:ph type="title"/>
          </p:nvPr>
        </p:nvSpPr>
        <p:spPr/>
        <p:txBody>
          <a:bodyPr/>
          <a:lstStyle/>
          <a:p>
            <a:r>
              <a:rPr lang="en-US" dirty="0"/>
              <a:t>Types of conversation topics</a:t>
            </a:r>
            <a:br>
              <a:rPr lang="en-US" dirty="0"/>
            </a:br>
            <a:endParaRPr lang="en-US" dirty="0"/>
          </a:p>
        </p:txBody>
      </p:sp>
      <p:sp>
        <p:nvSpPr>
          <p:cNvPr id="13" name="Rectangle 12">
            <a:extLst>
              <a:ext uri="{FF2B5EF4-FFF2-40B4-BE49-F238E27FC236}">
                <a16:creationId xmlns:a16="http://schemas.microsoft.com/office/drawing/2014/main" id="{094615A1-7C5C-45C9-A90C-F220B6B49670}"/>
              </a:ext>
            </a:extLst>
          </p:cNvPr>
          <p:cNvSpPr/>
          <p:nvPr/>
        </p:nvSpPr>
        <p:spPr>
          <a:xfrm>
            <a:off x="455994" y="1246394"/>
            <a:ext cx="8112713" cy="742958"/>
          </a:xfrm>
          <a:prstGeom prst="rect">
            <a:avLst/>
          </a:prstGeom>
        </p:spPr>
        <p:txBody>
          <a:bodyPr lIns="0" tIns="0" rIns="0" bIns="0">
            <a:noAutofit/>
          </a:bodyPr>
          <a:lstStyle/>
          <a:p>
            <a:pPr>
              <a:buSzPct val="90000"/>
            </a:pPr>
            <a:r>
              <a:rPr lang="en-US" sz="2200" spc="-49" dirty="0">
                <a:solidFill>
                  <a:schemeClr val="tx2"/>
                </a:solidFill>
              </a:rPr>
              <a:t>People use your bot with a specific issue (“topic”) to address or resolve. You can loosely categorize topics into 3 types:  </a:t>
            </a:r>
          </a:p>
        </p:txBody>
      </p:sp>
      <p:grpSp>
        <p:nvGrpSpPr>
          <p:cNvPr id="11" name="Group 10">
            <a:extLst>
              <a:ext uri="{FF2B5EF4-FFF2-40B4-BE49-F238E27FC236}">
                <a16:creationId xmlns:a16="http://schemas.microsoft.com/office/drawing/2014/main" id="{FC05B464-6866-47AE-AC39-8D3EBB18A4E2}"/>
              </a:ext>
              <a:ext uri="{C183D7F6-B498-43B3-948B-1728B52AA6E4}">
                <adec:decorative xmlns:adec="http://schemas.microsoft.com/office/drawing/2017/decorative" val="1"/>
              </a:ext>
            </a:extLst>
          </p:cNvPr>
          <p:cNvGrpSpPr/>
          <p:nvPr/>
        </p:nvGrpSpPr>
        <p:grpSpPr>
          <a:xfrm>
            <a:off x="458866" y="2074382"/>
            <a:ext cx="5024255" cy="1059089"/>
            <a:chOff x="458866" y="2074382"/>
            <a:chExt cx="5024255" cy="1059089"/>
          </a:xfrm>
        </p:grpSpPr>
        <p:grpSp>
          <p:nvGrpSpPr>
            <p:cNvPr id="62" name="Group 61">
              <a:extLst>
                <a:ext uri="{FF2B5EF4-FFF2-40B4-BE49-F238E27FC236}">
                  <a16:creationId xmlns:a16="http://schemas.microsoft.com/office/drawing/2014/main" id="{12943CD2-61E5-47EB-B0C5-E76A2423FD31}"/>
                </a:ext>
              </a:extLst>
            </p:cNvPr>
            <p:cNvGrpSpPr/>
            <p:nvPr/>
          </p:nvGrpSpPr>
          <p:grpSpPr>
            <a:xfrm>
              <a:off x="458866" y="2270708"/>
              <a:ext cx="666436" cy="666436"/>
              <a:chOff x="5226774" y="1545490"/>
              <a:chExt cx="666436" cy="666436"/>
            </a:xfrm>
          </p:grpSpPr>
          <p:sp>
            <p:nvSpPr>
              <p:cNvPr id="41" name="Diamond 40">
                <a:extLst>
                  <a:ext uri="{FF2B5EF4-FFF2-40B4-BE49-F238E27FC236}">
                    <a16:creationId xmlns:a16="http://schemas.microsoft.com/office/drawing/2014/main" id="{4ADE2FF4-2C0E-45E9-AD82-F6A71E1323C3}"/>
                  </a:ext>
                  <a:ext uri="{C183D7F6-B498-43B3-948B-1728B52AA6E4}">
                    <adec:decorative xmlns:adec="http://schemas.microsoft.com/office/drawing/2017/decorative" val="1"/>
                  </a:ext>
                </a:extLst>
              </p:cNvPr>
              <p:cNvSpPr/>
              <p:nvPr/>
            </p:nvSpPr>
            <p:spPr bwMode="auto">
              <a:xfrm>
                <a:off x="5226774" y="1545490"/>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information" title="Icon of a circle with the letter i inside">
                <a:extLst>
                  <a:ext uri="{FF2B5EF4-FFF2-40B4-BE49-F238E27FC236}">
                    <a16:creationId xmlns:a16="http://schemas.microsoft.com/office/drawing/2014/main" id="{A3F415F8-2420-4E71-83F4-B6FE9D680B1E}"/>
                  </a:ext>
                </a:extLst>
              </p:cNvPr>
              <p:cNvSpPr>
                <a:spLocks noChangeAspect="1" noEditPoints="1"/>
              </p:cNvSpPr>
              <p:nvPr/>
            </p:nvSpPr>
            <p:spPr bwMode="auto">
              <a:xfrm>
                <a:off x="5426645" y="1744546"/>
                <a:ext cx="266694" cy="2683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50" name="Group 49">
              <a:extLst>
                <a:ext uri="{FF2B5EF4-FFF2-40B4-BE49-F238E27FC236}">
                  <a16:creationId xmlns:a16="http://schemas.microsoft.com/office/drawing/2014/main" id="{9BAD7E45-8E71-4E3B-9233-2A2B38C74849}"/>
                </a:ext>
                <a:ext uri="{C183D7F6-B498-43B3-948B-1728B52AA6E4}">
                  <adec:decorative xmlns:adec="http://schemas.microsoft.com/office/drawing/2017/decorative" val="1"/>
                </a:ext>
              </a:extLst>
            </p:cNvPr>
            <p:cNvGrpSpPr/>
            <p:nvPr/>
          </p:nvGrpSpPr>
          <p:grpSpPr>
            <a:xfrm>
              <a:off x="1338158" y="2074382"/>
              <a:ext cx="4144963" cy="1059089"/>
              <a:chOff x="6108033" y="1561874"/>
              <a:chExt cx="4144963" cy="1059089"/>
            </a:xfrm>
          </p:grpSpPr>
          <p:sp>
            <p:nvSpPr>
              <p:cNvPr id="32" name="Rectangle 31">
                <a:extLst>
                  <a:ext uri="{FF2B5EF4-FFF2-40B4-BE49-F238E27FC236}">
                    <a16:creationId xmlns:a16="http://schemas.microsoft.com/office/drawing/2014/main" id="{EFE003A7-1F57-44AC-BA7A-159FF3B947ED}"/>
                  </a:ext>
                </a:extLst>
              </p:cNvPr>
              <p:cNvSpPr/>
              <p:nvPr/>
            </p:nvSpPr>
            <p:spPr>
              <a:xfrm>
                <a:off x="6108033" y="1561874"/>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Informational</a:t>
                </a:r>
              </a:p>
            </p:txBody>
          </p:sp>
          <p:sp>
            <p:nvSpPr>
              <p:cNvPr id="38" name="Rectangle 37">
                <a:extLst>
                  <a:ext uri="{FF2B5EF4-FFF2-40B4-BE49-F238E27FC236}">
                    <a16:creationId xmlns:a16="http://schemas.microsoft.com/office/drawing/2014/main" id="{39A5E619-474B-496C-96C6-220225F9D583}"/>
                  </a:ext>
                </a:extLst>
              </p:cNvPr>
              <p:cNvSpPr/>
              <p:nvPr/>
            </p:nvSpPr>
            <p:spPr>
              <a:xfrm>
                <a:off x="6108033" y="1980974"/>
                <a:ext cx="4144963"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What is…? When will…? Why…?</a:t>
                </a:r>
              </a:p>
            </p:txBody>
          </p:sp>
        </p:grpSp>
      </p:grpSp>
      <p:grpSp>
        <p:nvGrpSpPr>
          <p:cNvPr id="9" name="Group 8">
            <a:extLst>
              <a:ext uri="{FF2B5EF4-FFF2-40B4-BE49-F238E27FC236}">
                <a16:creationId xmlns:a16="http://schemas.microsoft.com/office/drawing/2014/main" id="{F8F8CFCE-F3A1-46D0-AAA3-FDACB8AE0B84}"/>
              </a:ext>
              <a:ext uri="{C183D7F6-B498-43B3-948B-1728B52AA6E4}">
                <adec:decorative xmlns:adec="http://schemas.microsoft.com/office/drawing/2017/decorative" val="1"/>
              </a:ext>
            </a:extLst>
          </p:cNvPr>
          <p:cNvGrpSpPr/>
          <p:nvPr/>
        </p:nvGrpSpPr>
        <p:grpSpPr>
          <a:xfrm>
            <a:off x="458866" y="3639228"/>
            <a:ext cx="4020956" cy="1059089"/>
            <a:chOff x="458866" y="3639228"/>
            <a:chExt cx="4020956" cy="1059089"/>
          </a:xfrm>
        </p:grpSpPr>
        <p:grpSp>
          <p:nvGrpSpPr>
            <p:cNvPr id="60" name="Group 59">
              <a:extLst>
                <a:ext uri="{FF2B5EF4-FFF2-40B4-BE49-F238E27FC236}">
                  <a16:creationId xmlns:a16="http://schemas.microsoft.com/office/drawing/2014/main" id="{0DCE0614-F7FB-4BFA-BDEA-C86EB055672C}"/>
                </a:ext>
                <a:ext uri="{C183D7F6-B498-43B3-948B-1728B52AA6E4}">
                  <adec:decorative xmlns:adec="http://schemas.microsoft.com/office/drawing/2017/decorative" val="1"/>
                </a:ext>
              </a:extLst>
            </p:cNvPr>
            <p:cNvGrpSpPr/>
            <p:nvPr/>
          </p:nvGrpSpPr>
          <p:grpSpPr>
            <a:xfrm>
              <a:off x="458866" y="3835554"/>
              <a:ext cx="666436" cy="666436"/>
              <a:chOff x="3420834" y="3373184"/>
              <a:chExt cx="666436" cy="666436"/>
            </a:xfrm>
          </p:grpSpPr>
          <p:sp>
            <p:nvSpPr>
              <p:cNvPr id="42" name="Diamond 41">
                <a:extLst>
                  <a:ext uri="{FF2B5EF4-FFF2-40B4-BE49-F238E27FC236}">
                    <a16:creationId xmlns:a16="http://schemas.microsoft.com/office/drawing/2014/main" id="{D94F9A71-E2BD-495F-A237-E1EDEB16930F}"/>
                  </a:ext>
                  <a:ext uri="{C183D7F6-B498-43B3-948B-1728B52AA6E4}">
                    <adec:decorative xmlns:adec="http://schemas.microsoft.com/office/drawing/2017/decorative" val="1"/>
                  </a:ext>
                </a:extLst>
              </p:cNvPr>
              <p:cNvSpPr/>
              <p:nvPr/>
            </p:nvSpPr>
            <p:spPr bwMode="auto">
              <a:xfrm>
                <a:off x="3420834" y="3373184"/>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check" title="Icon of a checkmark">
                <a:extLst>
                  <a:ext uri="{FF2B5EF4-FFF2-40B4-BE49-F238E27FC236}">
                    <a16:creationId xmlns:a16="http://schemas.microsoft.com/office/drawing/2014/main" id="{CA575024-E380-4A57-8070-47170467EBF8}"/>
                  </a:ext>
                </a:extLst>
              </p:cNvPr>
              <p:cNvSpPr>
                <a:spLocks noChangeAspect="1"/>
              </p:cNvSpPr>
              <p:nvPr/>
            </p:nvSpPr>
            <p:spPr bwMode="auto">
              <a:xfrm>
                <a:off x="3621904" y="3612613"/>
                <a:ext cx="264296" cy="1866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9" name="Group 48">
              <a:extLst>
                <a:ext uri="{FF2B5EF4-FFF2-40B4-BE49-F238E27FC236}">
                  <a16:creationId xmlns:a16="http://schemas.microsoft.com/office/drawing/2014/main" id="{A99607A9-EE47-4FBF-8477-C4550050F5D5}"/>
                </a:ext>
                <a:ext uri="{C183D7F6-B498-43B3-948B-1728B52AA6E4}">
                  <adec:decorative xmlns:adec="http://schemas.microsoft.com/office/drawing/2017/decorative" val="1"/>
                </a:ext>
              </a:extLst>
            </p:cNvPr>
            <p:cNvGrpSpPr/>
            <p:nvPr/>
          </p:nvGrpSpPr>
          <p:grpSpPr>
            <a:xfrm>
              <a:off x="1338158" y="3639228"/>
              <a:ext cx="3141664" cy="1059089"/>
              <a:chOff x="4282510" y="3384353"/>
              <a:chExt cx="3141664" cy="1059089"/>
            </a:xfrm>
          </p:grpSpPr>
          <p:sp>
            <p:nvSpPr>
              <p:cNvPr id="33" name="Rectangle 32">
                <a:extLst>
                  <a:ext uri="{FF2B5EF4-FFF2-40B4-BE49-F238E27FC236}">
                    <a16:creationId xmlns:a16="http://schemas.microsoft.com/office/drawing/2014/main" id="{16144225-437E-4748-A825-05185B6CC8BE}"/>
                  </a:ext>
                </a:extLst>
              </p:cNvPr>
              <p:cNvSpPr/>
              <p:nvPr/>
            </p:nvSpPr>
            <p:spPr>
              <a:xfrm>
                <a:off x="4282510" y="3384353"/>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Task completion</a:t>
                </a:r>
              </a:p>
            </p:txBody>
          </p:sp>
          <p:sp>
            <p:nvSpPr>
              <p:cNvPr id="39" name="Rectangle 38">
                <a:extLst>
                  <a:ext uri="{FF2B5EF4-FFF2-40B4-BE49-F238E27FC236}">
                    <a16:creationId xmlns:a16="http://schemas.microsoft.com/office/drawing/2014/main" id="{72758ADA-DBCF-4200-A516-0EF06A275550}"/>
                  </a:ext>
                </a:extLst>
              </p:cNvPr>
              <p:cNvSpPr/>
              <p:nvPr/>
            </p:nvSpPr>
            <p:spPr>
              <a:xfrm>
                <a:off x="4282510" y="3803453"/>
                <a:ext cx="3141664"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I want to…  How do I…?</a:t>
                </a:r>
              </a:p>
            </p:txBody>
          </p:sp>
        </p:grpSp>
      </p:grpSp>
      <p:grpSp>
        <p:nvGrpSpPr>
          <p:cNvPr id="14" name="Group 13">
            <a:extLst>
              <a:ext uri="{FF2B5EF4-FFF2-40B4-BE49-F238E27FC236}">
                <a16:creationId xmlns:a16="http://schemas.microsoft.com/office/drawing/2014/main" id="{6EADF55F-4FF0-4529-9CDF-4B2A0CF1B5EE}"/>
              </a:ext>
              <a:ext uri="{C183D7F6-B498-43B3-948B-1728B52AA6E4}">
                <adec:decorative xmlns:adec="http://schemas.microsoft.com/office/drawing/2017/decorative" val="1"/>
              </a:ext>
            </a:extLst>
          </p:cNvPr>
          <p:cNvGrpSpPr/>
          <p:nvPr/>
        </p:nvGrpSpPr>
        <p:grpSpPr>
          <a:xfrm>
            <a:off x="458866" y="5203855"/>
            <a:ext cx="7310257" cy="1059089"/>
            <a:chOff x="458866" y="5203855"/>
            <a:chExt cx="7310257" cy="1059089"/>
          </a:xfrm>
        </p:grpSpPr>
        <p:grpSp>
          <p:nvGrpSpPr>
            <p:cNvPr id="7" name="Group 6">
              <a:extLst>
                <a:ext uri="{FF2B5EF4-FFF2-40B4-BE49-F238E27FC236}">
                  <a16:creationId xmlns:a16="http://schemas.microsoft.com/office/drawing/2014/main" id="{35C8F94A-FC62-4720-8F73-085E072E8CC1}"/>
                </a:ext>
              </a:extLst>
            </p:cNvPr>
            <p:cNvGrpSpPr/>
            <p:nvPr/>
          </p:nvGrpSpPr>
          <p:grpSpPr>
            <a:xfrm>
              <a:off x="458866" y="5400181"/>
              <a:ext cx="666436" cy="666436"/>
              <a:chOff x="458866" y="5400181"/>
              <a:chExt cx="666436" cy="666436"/>
            </a:xfrm>
          </p:grpSpPr>
          <p:sp>
            <p:nvSpPr>
              <p:cNvPr id="43" name="Diamond 42">
                <a:extLst>
                  <a:ext uri="{FF2B5EF4-FFF2-40B4-BE49-F238E27FC236}">
                    <a16:creationId xmlns:a16="http://schemas.microsoft.com/office/drawing/2014/main" id="{107BA5DE-267A-4E03-9335-2D99FDF273FC}"/>
                  </a:ext>
                  <a:ext uri="{C183D7F6-B498-43B3-948B-1728B52AA6E4}">
                    <adec:decorative xmlns:adec="http://schemas.microsoft.com/office/drawing/2017/decorative" val="1"/>
                  </a:ext>
                </a:extLst>
              </p:cNvPr>
              <p:cNvSpPr/>
              <p:nvPr/>
            </p:nvSpPr>
            <p:spPr bwMode="auto">
              <a:xfrm>
                <a:off x="458866" y="5400181"/>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con of an alert sign">
                <a:extLst>
                  <a:ext uri="{FF2B5EF4-FFF2-40B4-BE49-F238E27FC236}">
                    <a16:creationId xmlns:a16="http://schemas.microsoft.com/office/drawing/2014/main" id="{E207A4FC-4737-41D4-82A2-28F223448C42}"/>
                  </a:ext>
                </a:extLst>
              </p:cNvPr>
              <p:cNvPicPr>
                <a:picLocks noChangeAspect="1"/>
              </p:cNvPicPr>
              <p:nvPr/>
            </p:nvPicPr>
            <p:blipFill>
              <a:blip r:embed="rId3"/>
              <a:stretch>
                <a:fillRect/>
              </a:stretch>
            </p:blipFill>
            <p:spPr>
              <a:xfrm>
                <a:off x="685856" y="5612100"/>
                <a:ext cx="212456" cy="241167"/>
              </a:xfrm>
              <a:prstGeom prst="rect">
                <a:avLst/>
              </a:prstGeom>
            </p:spPr>
          </p:pic>
        </p:grpSp>
        <p:grpSp>
          <p:nvGrpSpPr>
            <p:cNvPr id="51" name="Group 50">
              <a:extLst>
                <a:ext uri="{FF2B5EF4-FFF2-40B4-BE49-F238E27FC236}">
                  <a16:creationId xmlns:a16="http://schemas.microsoft.com/office/drawing/2014/main" id="{B20ACE2A-F74D-4A1B-9AA2-9A57489DA50D}"/>
                </a:ext>
              </a:extLst>
            </p:cNvPr>
            <p:cNvGrpSpPr/>
            <p:nvPr/>
          </p:nvGrpSpPr>
          <p:grpSpPr>
            <a:xfrm>
              <a:off x="1338158" y="5203855"/>
              <a:ext cx="6430965" cy="1059089"/>
              <a:chOff x="2417658" y="5206831"/>
              <a:chExt cx="6430965" cy="1059089"/>
            </a:xfrm>
          </p:grpSpPr>
          <p:sp>
            <p:nvSpPr>
              <p:cNvPr id="34" name="Rectangle 33">
                <a:extLst>
                  <a:ext uri="{FF2B5EF4-FFF2-40B4-BE49-F238E27FC236}">
                    <a16:creationId xmlns:a16="http://schemas.microsoft.com/office/drawing/2014/main" id="{E0D0882F-02CE-453C-996C-D490945264E6}"/>
                  </a:ext>
                </a:extLst>
              </p:cNvPr>
              <p:cNvSpPr/>
              <p:nvPr/>
            </p:nvSpPr>
            <p:spPr>
              <a:xfrm>
                <a:off x="2417658" y="5206831"/>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Troubleshooting</a:t>
                </a:r>
              </a:p>
            </p:txBody>
          </p:sp>
          <p:sp>
            <p:nvSpPr>
              <p:cNvPr id="40" name="Rectangle 39">
                <a:extLst>
                  <a:ext uri="{FF2B5EF4-FFF2-40B4-BE49-F238E27FC236}">
                    <a16:creationId xmlns:a16="http://schemas.microsoft.com/office/drawing/2014/main" id="{1DC4A32D-671B-4FBD-9D58-A9D38370172E}"/>
                  </a:ext>
                </a:extLst>
              </p:cNvPr>
              <p:cNvSpPr/>
              <p:nvPr/>
            </p:nvSpPr>
            <p:spPr>
              <a:xfrm>
                <a:off x="2417658" y="5625931"/>
                <a:ext cx="643096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Something isn’t working right. I got an error message</a:t>
                </a:r>
              </a:p>
            </p:txBody>
          </p:sp>
        </p:grpSp>
      </p:grpSp>
      <p:grpSp>
        <p:nvGrpSpPr>
          <p:cNvPr id="2" name="Group 1">
            <a:extLst>
              <a:ext uri="{FF2B5EF4-FFF2-40B4-BE49-F238E27FC236}">
                <a16:creationId xmlns:a16="http://schemas.microsoft.com/office/drawing/2014/main" id="{7B73115F-096F-495C-A943-61116B1E7AB4}"/>
              </a:ext>
              <a:ext uri="{C183D7F6-B498-43B3-948B-1728B52AA6E4}">
                <adec:decorative xmlns:adec="http://schemas.microsoft.com/office/drawing/2017/decorative" val="1"/>
              </a:ext>
            </a:extLst>
          </p:cNvPr>
          <p:cNvGrpSpPr/>
          <p:nvPr/>
        </p:nvGrpSpPr>
        <p:grpSpPr>
          <a:xfrm>
            <a:off x="7924800" y="-5535"/>
            <a:ext cx="4267200" cy="5193881"/>
            <a:chOff x="7924800" y="-5535"/>
            <a:chExt cx="4267200" cy="5193881"/>
          </a:xfrm>
        </p:grpSpPr>
        <p:grpSp>
          <p:nvGrpSpPr>
            <p:cNvPr id="4" name="Group 3">
              <a:extLst>
                <a:ext uri="{FF2B5EF4-FFF2-40B4-BE49-F238E27FC236}">
                  <a16:creationId xmlns:a16="http://schemas.microsoft.com/office/drawing/2014/main" id="{5773D147-C08C-4342-9670-C5FE27C4E157}"/>
                </a:ext>
                <a:ext uri="{C183D7F6-B498-43B3-948B-1728B52AA6E4}">
                  <adec:decorative xmlns:adec="http://schemas.microsoft.com/office/drawing/2017/decorative" val="1"/>
                </a:ext>
              </a:extLst>
            </p:cNvPr>
            <p:cNvGrpSpPr/>
            <p:nvPr/>
          </p:nvGrpSpPr>
          <p:grpSpPr>
            <a:xfrm>
              <a:off x="7924800" y="-5535"/>
              <a:ext cx="4267200" cy="5193881"/>
              <a:chOff x="5880100" y="-5535"/>
              <a:chExt cx="6311900" cy="6842899"/>
            </a:xfrm>
          </p:grpSpPr>
          <p:sp>
            <p:nvSpPr>
              <p:cNvPr id="26" name="Freeform: Shape 25">
                <a:extLst>
                  <a:ext uri="{FF2B5EF4-FFF2-40B4-BE49-F238E27FC236}">
                    <a16:creationId xmlns:a16="http://schemas.microsoft.com/office/drawing/2014/main" id="{FA44FD4B-C6EB-47EF-9B23-33E5F76B5984}"/>
                  </a:ext>
                </a:extLst>
              </p:cNvPr>
              <p:cNvSpPr/>
              <p:nvPr/>
            </p:nvSpPr>
            <p:spPr bwMode="auto">
              <a:xfrm rot="10800000" flipH="1">
                <a:off x="6604000" y="1249362"/>
                <a:ext cx="5588000" cy="55880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6397CD2-EAF2-4B93-B290-DFBB44E43B66}"/>
                  </a:ext>
                </a:extLst>
              </p:cNvPr>
              <p:cNvSpPr/>
              <p:nvPr/>
            </p:nvSpPr>
            <p:spPr bwMode="auto">
              <a:xfrm rot="10800000" flipH="1">
                <a:off x="5880100" y="-5535"/>
                <a:ext cx="6311900" cy="63119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people_23">
              <a:extLst>
                <a:ext uri="{FF2B5EF4-FFF2-40B4-BE49-F238E27FC236}">
                  <a16:creationId xmlns:a16="http://schemas.microsoft.com/office/drawing/2014/main" id="{1C3ED64B-FAF7-4126-B6A4-89328B2497D9}"/>
                </a:ext>
                <a:ext uri="{C183D7F6-B498-43B3-948B-1728B52AA6E4}">
                  <adec:decorative xmlns:adec="http://schemas.microsoft.com/office/drawing/2017/decorative" val="1"/>
                </a:ext>
              </a:extLst>
            </p:cNvPr>
            <p:cNvSpPr>
              <a:spLocks noChangeAspect="1" noEditPoints="1"/>
            </p:cNvSpPr>
            <p:nvPr/>
          </p:nvSpPr>
          <p:spPr bwMode="auto">
            <a:xfrm>
              <a:off x="10503951" y="800606"/>
              <a:ext cx="1084547" cy="107307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66E3394-D06C-4D2C-9041-7A451384A6DD}"/>
              </a:ext>
              <a:ext uri="{C183D7F6-B498-43B3-948B-1728B52AA6E4}">
                <adec:decorative xmlns:adec="http://schemas.microsoft.com/office/drawing/2017/decorative" val="1"/>
              </a:ext>
            </a:extLst>
          </p:cNvPr>
          <p:cNvGrpSpPr/>
          <p:nvPr/>
        </p:nvGrpSpPr>
        <p:grpSpPr>
          <a:xfrm>
            <a:off x="1361510" y="3386239"/>
            <a:ext cx="7457206" cy="1564847"/>
            <a:chOff x="1361510" y="3386239"/>
            <a:chExt cx="7457206" cy="1564847"/>
          </a:xfrm>
        </p:grpSpPr>
        <p:cxnSp>
          <p:nvCxnSpPr>
            <p:cNvPr id="45" name="Straight Connector 44">
              <a:extLst>
                <a:ext uri="{FF2B5EF4-FFF2-40B4-BE49-F238E27FC236}">
                  <a16:creationId xmlns:a16="http://schemas.microsoft.com/office/drawing/2014/main" id="{F4665DA2-27DA-40A2-86B9-561B9A9E2743}"/>
                </a:ext>
                <a:ext uri="{C183D7F6-B498-43B3-948B-1728B52AA6E4}">
                  <adec:decorative xmlns:adec="http://schemas.microsoft.com/office/drawing/2017/decorative" val="1"/>
                </a:ext>
              </a:extLst>
            </p:cNvPr>
            <p:cNvCxnSpPr>
              <a:cxnSpLocks/>
            </p:cNvCxnSpPr>
            <p:nvPr/>
          </p:nvCxnSpPr>
          <p:spPr>
            <a:xfrm flipV="1">
              <a:off x="1361510" y="3386239"/>
              <a:ext cx="5622004" cy="22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611910-D8EC-4496-93E4-F1CCC1B48C49}"/>
                </a:ext>
                <a:ext uri="{C183D7F6-B498-43B3-948B-1728B52AA6E4}">
                  <adec:decorative xmlns:adec="http://schemas.microsoft.com/office/drawing/2017/decorative" val="1"/>
                </a:ext>
              </a:extLst>
            </p:cNvPr>
            <p:cNvCxnSpPr>
              <a:cxnSpLocks/>
            </p:cNvCxnSpPr>
            <p:nvPr/>
          </p:nvCxnSpPr>
          <p:spPr>
            <a:xfrm flipV="1">
              <a:off x="1361510" y="4951085"/>
              <a:ext cx="7457206" cy="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5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6EDABEF6-CF12-4B90-AB67-8D72A05B0236}"/>
              </a:ext>
              <a:ext uri="{C183D7F6-B498-43B3-948B-1728B52AA6E4}">
                <adec:decorative xmlns:adec="http://schemas.microsoft.com/office/drawing/2017/decorative" val="1"/>
              </a:ext>
            </a:extLst>
          </p:cNvPr>
          <p:cNvSpPr/>
          <p:nvPr/>
        </p:nvSpPr>
        <p:spPr bwMode="auto">
          <a:xfrm rot="5400000" flipH="1">
            <a:off x="-448933" y="-56156"/>
            <a:ext cx="1532762" cy="742472"/>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4F767B7-C585-4E1E-82F9-6143C2175B35}"/>
              </a:ext>
            </a:extLst>
          </p:cNvPr>
          <p:cNvSpPr>
            <a:spLocks noGrp="1"/>
          </p:cNvSpPr>
          <p:nvPr>
            <p:ph type="title"/>
          </p:nvPr>
        </p:nvSpPr>
        <p:spPr>
          <a:xfrm>
            <a:off x="455995" y="683928"/>
            <a:ext cx="11306469" cy="492443"/>
          </a:xfrm>
        </p:spPr>
        <p:txBody>
          <a:bodyPr/>
          <a:lstStyle/>
          <a:p>
            <a:r>
              <a:rPr lang="en-IN" dirty="0"/>
              <a:t>Designing a topic</a:t>
            </a:r>
          </a:p>
        </p:txBody>
      </p:sp>
      <p:grpSp>
        <p:nvGrpSpPr>
          <p:cNvPr id="44" name="Group 43">
            <a:extLst>
              <a:ext uri="{FF2B5EF4-FFF2-40B4-BE49-F238E27FC236}">
                <a16:creationId xmlns:a16="http://schemas.microsoft.com/office/drawing/2014/main" id="{1BDAB82D-2323-4BDA-8BF3-47C516823E6A}"/>
              </a:ext>
              <a:ext uri="{C183D7F6-B498-43B3-948B-1728B52AA6E4}">
                <adec:decorative xmlns:adec="http://schemas.microsoft.com/office/drawing/2017/decorative" val="1"/>
              </a:ext>
            </a:extLst>
          </p:cNvPr>
          <p:cNvGrpSpPr/>
          <p:nvPr/>
        </p:nvGrpSpPr>
        <p:grpSpPr>
          <a:xfrm>
            <a:off x="455994" y="1854200"/>
            <a:ext cx="11286515" cy="657126"/>
            <a:chOff x="465137" y="1720850"/>
            <a:chExt cx="11544301" cy="682625"/>
          </a:xfrm>
          <a:solidFill>
            <a:schemeClr val="tx2"/>
          </a:solidFill>
        </p:grpSpPr>
        <p:sp>
          <p:nvSpPr>
            <p:cNvPr id="45" name="Arrow: Pentagon 44">
              <a:extLst>
                <a:ext uri="{FF2B5EF4-FFF2-40B4-BE49-F238E27FC236}">
                  <a16:creationId xmlns:a16="http://schemas.microsoft.com/office/drawing/2014/main" id="{9595C5A3-C5BB-4C2E-B058-E1DC45F3697D}"/>
                </a:ext>
              </a:extLst>
            </p:cNvPr>
            <p:cNvSpPr/>
            <p:nvPr/>
          </p:nvSpPr>
          <p:spPr bwMode="auto">
            <a:xfrm>
              <a:off x="465137" y="1720850"/>
              <a:ext cx="2392555" cy="682625"/>
            </a:xfrm>
            <a:prstGeom prst="homePlate">
              <a:avLst>
                <a:gd name="adj" fmla="val 26454"/>
              </a:avLst>
            </a:prstGeom>
            <a:solidFill>
              <a:schemeClr val="tx2">
                <a:lumMod val="20000"/>
                <a:lumOff val="80000"/>
                <a:alpha val="9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Identify the topic</a:t>
              </a:r>
            </a:p>
          </p:txBody>
        </p:sp>
        <p:sp>
          <p:nvSpPr>
            <p:cNvPr id="46" name="Arrow: Chevron 45">
              <a:extLst>
                <a:ext uri="{FF2B5EF4-FFF2-40B4-BE49-F238E27FC236}">
                  <a16:creationId xmlns:a16="http://schemas.microsoft.com/office/drawing/2014/main" id="{D033C73A-583B-41A9-976E-3D332028A494}"/>
                </a:ext>
              </a:extLst>
            </p:cNvPr>
            <p:cNvSpPr/>
            <p:nvPr/>
          </p:nvSpPr>
          <p:spPr bwMode="auto">
            <a:xfrm>
              <a:off x="2753074" y="1720850"/>
              <a:ext cx="2392555" cy="682625"/>
            </a:xfrm>
            <a:prstGeom prst="chevron">
              <a:avLst>
                <a:gd name="adj" fmla="val 26500"/>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List all scenarios</a:t>
              </a:r>
            </a:p>
          </p:txBody>
        </p:sp>
        <p:sp>
          <p:nvSpPr>
            <p:cNvPr id="47" name="Arrow: Chevron 46">
              <a:extLst>
                <a:ext uri="{FF2B5EF4-FFF2-40B4-BE49-F238E27FC236}">
                  <a16:creationId xmlns:a16="http://schemas.microsoft.com/office/drawing/2014/main" id="{7A2E120E-0A68-4856-A433-377C4AF14438}"/>
                </a:ext>
              </a:extLst>
            </p:cNvPr>
            <p:cNvSpPr/>
            <p:nvPr/>
          </p:nvSpPr>
          <p:spPr bwMode="auto">
            <a:xfrm>
              <a:off x="5041011" y="1720850"/>
              <a:ext cx="2392555" cy="682625"/>
            </a:xfrm>
            <a:prstGeom prst="chevron">
              <a:avLst>
                <a:gd name="adj" fmla="val 26500"/>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Design a high-level</a:t>
              </a:r>
              <a:br>
                <a:rPr lang="en-US" sz="1400">
                  <a:solidFill>
                    <a:schemeClr val="tx1"/>
                  </a:solidFill>
                  <a:latin typeface="+mj-lt"/>
                </a:rPr>
              </a:br>
              <a:r>
                <a:rPr lang="en-US" sz="1400">
                  <a:solidFill>
                    <a:schemeClr val="tx1"/>
                  </a:solidFill>
                  <a:latin typeface="+mj-lt"/>
                </a:rPr>
                <a:t>conversation tree</a:t>
              </a:r>
            </a:p>
          </p:txBody>
        </p:sp>
        <p:sp>
          <p:nvSpPr>
            <p:cNvPr id="48" name="Arrow: Chevron 47">
              <a:extLst>
                <a:ext uri="{FF2B5EF4-FFF2-40B4-BE49-F238E27FC236}">
                  <a16:creationId xmlns:a16="http://schemas.microsoft.com/office/drawing/2014/main" id="{7C75A8B8-2143-4534-B5B4-9752C18C54AF}"/>
                </a:ext>
              </a:extLst>
            </p:cNvPr>
            <p:cNvSpPr/>
            <p:nvPr/>
          </p:nvSpPr>
          <p:spPr bwMode="auto">
            <a:xfrm>
              <a:off x="7328948" y="1720850"/>
              <a:ext cx="2392555" cy="682625"/>
            </a:xfrm>
            <a:prstGeom prst="chevron">
              <a:avLst>
                <a:gd name="adj" fmla="val 26500"/>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bg1"/>
                  </a:solidFill>
                  <a:latin typeface="+mj-lt"/>
                </a:rPr>
                <a:t>Design solutions</a:t>
              </a:r>
            </a:p>
          </p:txBody>
        </p:sp>
        <p:sp>
          <p:nvSpPr>
            <p:cNvPr id="49" name="Arrow: Chevron 48">
              <a:extLst>
                <a:ext uri="{FF2B5EF4-FFF2-40B4-BE49-F238E27FC236}">
                  <a16:creationId xmlns:a16="http://schemas.microsoft.com/office/drawing/2014/main" id="{CEAFC778-CE0A-49E3-A903-F25ADFCBCBE9}"/>
                </a:ext>
              </a:extLst>
            </p:cNvPr>
            <p:cNvSpPr/>
            <p:nvPr/>
          </p:nvSpPr>
          <p:spPr bwMode="auto">
            <a:xfrm>
              <a:off x="9616883" y="1720850"/>
              <a:ext cx="2392555" cy="682625"/>
            </a:xfrm>
            <a:prstGeom prst="chevron">
              <a:avLst>
                <a:gd name="adj" fmla="val 26500"/>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bg1"/>
                  </a:solidFill>
                  <a:latin typeface="+mj-lt"/>
                </a:rPr>
                <a:t>Validate and iterate </a:t>
              </a:r>
              <a:br>
                <a:rPr lang="en-US" sz="1400">
                  <a:solidFill>
                    <a:schemeClr val="bg1"/>
                  </a:solidFill>
                  <a:latin typeface="+mj-lt"/>
                </a:rPr>
              </a:br>
              <a:r>
                <a:rPr lang="en-US" sz="1400">
                  <a:solidFill>
                    <a:schemeClr val="bg1"/>
                  </a:solidFill>
                  <a:latin typeface="+mj-lt"/>
                </a:rPr>
                <a:t>on the design</a:t>
              </a:r>
            </a:p>
          </p:txBody>
        </p:sp>
      </p:grpSp>
      <p:sp>
        <p:nvSpPr>
          <p:cNvPr id="39" name="TextBox 38">
            <a:extLst>
              <a:ext uri="{FF2B5EF4-FFF2-40B4-BE49-F238E27FC236}">
                <a16:creationId xmlns:a16="http://schemas.microsoft.com/office/drawing/2014/main" id="{A942FFD9-9F71-4EAB-9AB7-247686BE5BE5}"/>
              </a:ext>
            </a:extLst>
          </p:cNvPr>
          <p:cNvSpPr txBox="1"/>
          <p:nvPr/>
        </p:nvSpPr>
        <p:spPr>
          <a:xfrm>
            <a:off x="455994" y="2638811"/>
            <a:ext cx="2088851" cy="2677656"/>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dirty="0"/>
              <a:t>Choose a topic your bot audience will ask about</a:t>
            </a:r>
          </a:p>
          <a:p>
            <a:pPr marL="173990" indent="-173990">
              <a:spcBef>
                <a:spcPts val="784"/>
              </a:spcBef>
              <a:buFont typeface="Arial" panose="020B0604020202020204" pitchFamily="34" charset="0"/>
              <a:buChar char="•"/>
              <a:defRPr/>
            </a:pPr>
            <a:r>
              <a:rPr lang="en-US" sz="1400" dirty="0"/>
              <a:t>Focus on high-impact topics first</a:t>
            </a:r>
          </a:p>
          <a:p>
            <a:pPr marL="173990" indent="-173990">
              <a:spcBef>
                <a:spcPts val="784"/>
              </a:spcBef>
              <a:buFont typeface="Arial" panose="020B0604020202020204" pitchFamily="34" charset="0"/>
              <a:buChar char="•"/>
              <a:defRPr/>
            </a:pPr>
            <a:r>
              <a:rPr lang="en-US" sz="1400" dirty="0">
                <a:cs typeface="Segoe UI"/>
              </a:rPr>
              <a:t>Put your customer empathy hat on … topic design requires understanding both sides of the conversation </a:t>
            </a:r>
          </a:p>
          <a:p>
            <a:pPr marL="173990" indent="-173990">
              <a:spcBef>
                <a:spcPts val="784"/>
              </a:spcBef>
              <a:buFont typeface="Arial" panose="020B0604020202020204" pitchFamily="34" charset="0"/>
              <a:buChar char="•"/>
              <a:defRPr/>
            </a:pPr>
            <a:endParaRPr lang="en-US" sz="1400" dirty="0">
              <a:cs typeface="Segoe UI"/>
            </a:endParaRPr>
          </a:p>
        </p:txBody>
      </p:sp>
      <p:cxnSp>
        <p:nvCxnSpPr>
          <p:cNvPr id="51" name="Straight Connector 50">
            <a:extLst>
              <a:ext uri="{FF2B5EF4-FFF2-40B4-BE49-F238E27FC236}">
                <a16:creationId xmlns:a16="http://schemas.microsoft.com/office/drawing/2014/main" id="{05849BBD-FCD1-40C9-A439-EAE850A631EE}"/>
              </a:ext>
              <a:ext uri="{C183D7F6-B498-43B3-948B-1728B52AA6E4}">
                <adec:decorative xmlns:adec="http://schemas.microsoft.com/office/drawing/2017/decorative" val="1"/>
              </a:ext>
            </a:extLst>
          </p:cNvPr>
          <p:cNvCxnSpPr/>
          <p:nvPr/>
        </p:nvCxnSpPr>
        <p:spPr>
          <a:xfrm>
            <a:off x="266204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9E42D5-FA24-4350-9A13-4BA28670F856}"/>
              </a:ext>
            </a:extLst>
          </p:cNvPr>
          <p:cNvSpPr txBox="1"/>
          <p:nvPr/>
        </p:nvSpPr>
        <p:spPr>
          <a:xfrm>
            <a:off x="2734048" y="2638811"/>
            <a:ext cx="2101322" cy="1395254"/>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dirty="0"/>
              <a:t>List all possible scenarios </a:t>
            </a:r>
          </a:p>
          <a:p>
            <a:pPr marL="173990" indent="-173990">
              <a:spcBef>
                <a:spcPts val="784"/>
              </a:spcBef>
              <a:buFont typeface="Arial" panose="020B0604020202020204" pitchFamily="34" charset="0"/>
              <a:buChar char="•"/>
              <a:defRPr/>
            </a:pPr>
            <a:r>
              <a:rPr lang="en-US" sz="1400" dirty="0"/>
              <a:t>Think about informational needs, task completion, and troubleshooting</a:t>
            </a:r>
            <a:endParaRPr lang="en-US" sz="1400" dirty="0">
              <a:cs typeface="Segoe UI"/>
            </a:endParaRPr>
          </a:p>
        </p:txBody>
      </p:sp>
      <p:cxnSp>
        <p:nvCxnSpPr>
          <p:cNvPr id="50" name="Straight Connector 49">
            <a:extLst>
              <a:ext uri="{FF2B5EF4-FFF2-40B4-BE49-F238E27FC236}">
                <a16:creationId xmlns:a16="http://schemas.microsoft.com/office/drawing/2014/main" id="{8862904C-2557-473A-8F5F-B306544C7F86}"/>
              </a:ext>
              <a:ext uri="{C183D7F6-B498-43B3-948B-1728B52AA6E4}">
                <adec:decorative xmlns:adec="http://schemas.microsoft.com/office/drawing/2017/decorative" val="1"/>
              </a:ext>
            </a:extLst>
          </p:cNvPr>
          <p:cNvCxnSpPr/>
          <p:nvPr/>
        </p:nvCxnSpPr>
        <p:spPr>
          <a:xfrm>
            <a:off x="4891093"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DC2488-3EC8-4AD0-A39D-2EC86DF1D4E5}"/>
              </a:ext>
            </a:extLst>
          </p:cNvPr>
          <p:cNvSpPr txBox="1"/>
          <p:nvPr/>
        </p:nvSpPr>
        <p:spPr>
          <a:xfrm>
            <a:off x="4974978" y="2638812"/>
            <a:ext cx="1956363" cy="3436838"/>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400"/>
              <a:t>Use your favorite tool to draw the conversation tree</a:t>
            </a:r>
          </a:p>
          <a:p>
            <a:pPr marL="174297" indent="-174297">
              <a:spcBef>
                <a:spcPts val="784"/>
              </a:spcBef>
              <a:buFont typeface="Arial" panose="020B0604020202020204" pitchFamily="34" charset="0"/>
              <a:buChar char="•"/>
              <a:defRPr/>
            </a:pPr>
            <a:r>
              <a:rPr lang="en-US" sz="1400"/>
              <a:t>What is the fewest number of questions you can ask to understand the situation enough to provide the right solution?</a:t>
            </a:r>
          </a:p>
          <a:p>
            <a:pPr marL="174297" indent="-174297">
              <a:spcBef>
                <a:spcPts val="784"/>
              </a:spcBef>
              <a:buFont typeface="Arial" panose="020B0604020202020204" pitchFamily="34" charset="0"/>
              <a:buChar char="•"/>
              <a:defRPr/>
            </a:pPr>
            <a:r>
              <a:rPr lang="en-US" sz="1400"/>
              <a:t>Integrate with Power Automate to personalize and</a:t>
            </a:r>
            <a:br>
              <a:rPr lang="en-US" sz="1400"/>
            </a:br>
            <a:r>
              <a:rPr lang="en-US" sz="1400"/>
              <a:t>speed issue identification</a:t>
            </a:r>
            <a:endParaRPr lang="en-US" sz="1400">
              <a:cs typeface="Segoe UI"/>
            </a:endParaRPr>
          </a:p>
        </p:txBody>
      </p:sp>
      <p:cxnSp>
        <p:nvCxnSpPr>
          <p:cNvPr id="52" name="Straight Connector 51">
            <a:extLst>
              <a:ext uri="{FF2B5EF4-FFF2-40B4-BE49-F238E27FC236}">
                <a16:creationId xmlns:a16="http://schemas.microsoft.com/office/drawing/2014/main" id="{B5773811-E41C-4721-AFF6-91EFF35B8B1A}"/>
              </a:ext>
              <a:ext uri="{C183D7F6-B498-43B3-948B-1728B52AA6E4}">
                <adec:decorative xmlns:adec="http://schemas.microsoft.com/office/drawing/2017/decorative" val="1"/>
              </a:ext>
            </a:extLst>
          </p:cNvPr>
          <p:cNvCxnSpPr/>
          <p:nvPr/>
        </p:nvCxnSpPr>
        <p:spPr>
          <a:xfrm>
            <a:off x="7119087"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1BDDE3F-3C34-468E-9F32-7DB8D4F9F8BA}"/>
              </a:ext>
            </a:extLst>
          </p:cNvPr>
          <p:cNvSpPr txBox="1"/>
          <p:nvPr/>
        </p:nvSpPr>
        <p:spPr>
          <a:xfrm>
            <a:off x="7199162" y="2638811"/>
            <a:ext cx="2122606" cy="1610697"/>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a:t>Make answers clear and concise so users can scan </a:t>
            </a:r>
            <a:br>
              <a:rPr lang="en-US" sz="1400"/>
            </a:br>
            <a:r>
              <a:rPr lang="en-US" sz="1400"/>
              <a:t>information quickly</a:t>
            </a:r>
          </a:p>
          <a:p>
            <a:pPr marL="173990" indent="-173990">
              <a:spcBef>
                <a:spcPts val="784"/>
              </a:spcBef>
              <a:buFont typeface="Arial" panose="020B0604020202020204" pitchFamily="34" charset="0"/>
              <a:buChar char="•"/>
              <a:defRPr/>
            </a:pPr>
            <a:r>
              <a:rPr lang="en-US" sz="1400"/>
              <a:t>Integrate with Power Automate to take action on the user’s behalf</a:t>
            </a:r>
            <a:endParaRPr lang="en-US" sz="1400">
              <a:cs typeface="Segoe UI"/>
            </a:endParaRPr>
          </a:p>
        </p:txBody>
      </p:sp>
      <p:cxnSp>
        <p:nvCxnSpPr>
          <p:cNvPr id="53" name="Straight Connector 52">
            <a:extLst>
              <a:ext uri="{FF2B5EF4-FFF2-40B4-BE49-F238E27FC236}">
                <a16:creationId xmlns:a16="http://schemas.microsoft.com/office/drawing/2014/main" id="{BB29E768-D3F4-47D4-B31F-ECC7DB02DE07}"/>
              </a:ext>
              <a:ext uri="{C183D7F6-B498-43B3-948B-1728B52AA6E4}">
                <adec:decorative xmlns:adec="http://schemas.microsoft.com/office/drawing/2017/decorative" val="1"/>
              </a:ext>
            </a:extLst>
          </p:cNvPr>
          <p:cNvCxnSpPr/>
          <p:nvPr/>
        </p:nvCxnSpPr>
        <p:spPr>
          <a:xfrm>
            <a:off x="936679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B7039C-23FF-4330-8F98-9DA25BB74FF8}"/>
              </a:ext>
            </a:extLst>
          </p:cNvPr>
          <p:cNvSpPr txBox="1"/>
          <p:nvPr/>
        </p:nvSpPr>
        <p:spPr>
          <a:xfrm>
            <a:off x="9467282" y="2638811"/>
            <a:ext cx="2050362" cy="1179810"/>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400" dirty="0"/>
              <a:t>Read the dialog out loud before publishing</a:t>
            </a:r>
          </a:p>
          <a:p>
            <a:pPr marL="174297" indent="-174297">
              <a:spcBef>
                <a:spcPts val="784"/>
              </a:spcBef>
              <a:buFont typeface="Arial" panose="020B0604020202020204" pitchFamily="34" charset="0"/>
              <a:buChar char="•"/>
              <a:defRPr/>
            </a:pPr>
            <a:r>
              <a:rPr lang="en-US" sz="1400" dirty="0"/>
              <a:t>Get analytics and read session transcripts for further optimization</a:t>
            </a:r>
          </a:p>
        </p:txBody>
      </p:sp>
      <p:pic>
        <p:nvPicPr>
          <p:cNvPr id="3" name="Picture 2">
            <a:extLst>
              <a:ext uri="{FF2B5EF4-FFF2-40B4-BE49-F238E27FC236}">
                <a16:creationId xmlns:a16="http://schemas.microsoft.com/office/drawing/2014/main" id="{EAC72AA2-6ACC-4768-8F65-E4AE668750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91384" y="-112819"/>
            <a:ext cx="2578832" cy="987638"/>
          </a:xfrm>
          <a:prstGeom prst="rect">
            <a:avLst/>
          </a:prstGeom>
        </p:spPr>
      </p:pic>
      <p:pic>
        <p:nvPicPr>
          <p:cNvPr id="7" name="Picture 6">
            <a:extLst>
              <a:ext uri="{FF2B5EF4-FFF2-40B4-BE49-F238E27FC236}">
                <a16:creationId xmlns:a16="http://schemas.microsoft.com/office/drawing/2014/main" id="{7CCA275B-A47A-4EC6-A874-BC02E7262E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0227" y="5880994"/>
            <a:ext cx="2865368" cy="1133954"/>
          </a:xfrm>
          <a:prstGeom prst="rect">
            <a:avLst/>
          </a:prstGeom>
        </p:spPr>
      </p:pic>
    </p:spTree>
    <p:extLst>
      <p:ext uri="{BB962C8B-B14F-4D97-AF65-F5344CB8AC3E}">
        <p14:creationId xmlns:p14="http://schemas.microsoft.com/office/powerpoint/2010/main" val="217428337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r>
              <a:rPr lang="en-US" dirty="0"/>
              <a:t>Lab 11:</a:t>
            </a:r>
          </a:p>
        </p:txBody>
      </p:sp>
      <p:sp>
        <p:nvSpPr>
          <p:cNvPr id="4" name="Text Placeholder 3">
            <a:extLst>
              <a:ext uri="{FF2B5EF4-FFF2-40B4-BE49-F238E27FC236}">
                <a16:creationId xmlns:a16="http://schemas.microsoft.com/office/drawing/2014/main" id="{ED120D2B-D8CD-45B8-84D6-24D8979E9974}"/>
              </a:ext>
            </a:extLst>
          </p:cNvPr>
          <p:cNvSpPr>
            <a:spLocks noGrp="1"/>
          </p:cNvSpPr>
          <p:nvPr>
            <p:ph type="body" sz="quarter" idx="10"/>
          </p:nvPr>
        </p:nvSpPr>
        <p:spPr>
          <a:xfrm>
            <a:off x="469901" y="3247911"/>
            <a:ext cx="6756400" cy="891013"/>
          </a:xfrm>
        </p:spPr>
        <p:txBody>
          <a:bodyPr/>
          <a:lstStyle/>
          <a:p>
            <a:r>
              <a:rPr lang="en-IN"/>
              <a:t>Chatbot topic design</a:t>
            </a:r>
          </a:p>
        </p:txBody>
      </p:sp>
    </p:spTree>
    <p:extLst>
      <p:ext uri="{BB962C8B-B14F-4D97-AF65-F5344CB8AC3E}">
        <p14:creationId xmlns:p14="http://schemas.microsoft.com/office/powerpoint/2010/main" val="276219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2609-033E-4B44-B622-87EB984050BB}"/>
              </a:ext>
            </a:extLst>
          </p:cNvPr>
          <p:cNvSpPr>
            <a:spLocks noGrp="1"/>
          </p:cNvSpPr>
          <p:nvPr>
            <p:ph type="title"/>
          </p:nvPr>
        </p:nvSpPr>
        <p:spPr>
          <a:xfrm>
            <a:off x="455995" y="620428"/>
            <a:ext cx="11306469" cy="397545"/>
          </a:xfrm>
        </p:spPr>
        <p:txBody>
          <a:bodyPr/>
          <a:lstStyle/>
          <a:p>
            <a:r>
              <a:rPr lang="en-IN"/>
              <a:t>Microsoft Power Platform</a:t>
            </a:r>
            <a:endParaRPr lang="en-US"/>
          </a:p>
        </p:txBody>
      </p:sp>
      <p:sp>
        <p:nvSpPr>
          <p:cNvPr id="5" name="Freeform: Shape 4">
            <a:extLst>
              <a:ext uri="{FF2B5EF4-FFF2-40B4-BE49-F238E27FC236}">
                <a16:creationId xmlns:a16="http://schemas.microsoft.com/office/drawing/2014/main" id="{07BD83CB-BA11-48E8-91C7-70758EC9BE53}"/>
              </a:ext>
              <a:ext uri="{C183D7F6-B498-43B3-948B-1728B52AA6E4}">
                <adec:decorative xmlns:adec="http://schemas.microsoft.com/office/drawing/2017/decorative" val="1"/>
              </a:ext>
            </a:extLst>
          </p:cNvPr>
          <p:cNvSpPr/>
          <p:nvPr/>
        </p:nvSpPr>
        <p:spPr bwMode="auto">
          <a:xfrm rot="10800000">
            <a:off x="11515727" y="1"/>
            <a:ext cx="676272" cy="1356986"/>
          </a:xfrm>
          <a:custGeom>
            <a:avLst/>
            <a:gdLst>
              <a:gd name="connsiteX0" fmla="*/ 676272 w 676272"/>
              <a:gd name="connsiteY0" fmla="*/ 1356986 h 1356986"/>
              <a:gd name="connsiteX1" fmla="*/ 0 w 676272"/>
              <a:gd name="connsiteY1" fmla="*/ 1356986 h 1356986"/>
              <a:gd name="connsiteX2" fmla="*/ 0 w 676272"/>
              <a:gd name="connsiteY2" fmla="*/ 0 h 1356986"/>
            </a:gdLst>
            <a:ahLst/>
            <a:cxnLst>
              <a:cxn ang="0">
                <a:pos x="connsiteX0" y="connsiteY0"/>
              </a:cxn>
              <a:cxn ang="0">
                <a:pos x="connsiteX1" y="connsiteY1"/>
              </a:cxn>
              <a:cxn ang="0">
                <a:pos x="connsiteX2" y="connsiteY2"/>
              </a:cxn>
            </a:cxnLst>
            <a:rect l="l" t="t" r="r" b="b"/>
            <a:pathLst>
              <a:path w="676272" h="1356986">
                <a:moveTo>
                  <a:pt x="676272" y="1356986"/>
                </a:moveTo>
                <a:lnTo>
                  <a:pt x="0" y="1356986"/>
                </a:lnTo>
                <a:lnTo>
                  <a:pt x="0" y="0"/>
                </a:lnTo>
                <a:close/>
              </a:path>
            </a:pathLst>
          </a:custGeom>
          <a:solidFill>
            <a:srgbClr val="EAEAEA">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Rectangle 65">
            <a:extLst>
              <a:ext uri="{FF2B5EF4-FFF2-40B4-BE49-F238E27FC236}">
                <a16:creationId xmlns:a16="http://schemas.microsoft.com/office/drawing/2014/main" id="{0E713FD2-341A-4945-8181-F285C95330A9}"/>
              </a:ext>
            </a:extLst>
          </p:cNvPr>
          <p:cNvSpPr/>
          <p:nvPr/>
        </p:nvSpPr>
        <p:spPr>
          <a:xfrm>
            <a:off x="9878" y="1320800"/>
            <a:ext cx="12169862" cy="899886"/>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a:ln>
                  <a:noFill/>
                </a:ln>
                <a:solidFill>
                  <a:srgbClr val="3C3C41"/>
                </a:solidFill>
                <a:effectLst/>
                <a:uLnTx/>
                <a:uFillTx/>
                <a:latin typeface="Calibri Light" panose="020F0302020204030204"/>
                <a:ea typeface="+mn-ea"/>
                <a:cs typeface="Segoe UI"/>
              </a:rPr>
              <a:t>Innovation anywhere. Unlocks value everywhere.</a:t>
            </a:r>
          </a:p>
        </p:txBody>
      </p:sp>
      <p:grpSp>
        <p:nvGrpSpPr>
          <p:cNvPr id="16" name="Group 15">
            <a:extLst>
              <a:ext uri="{FF2B5EF4-FFF2-40B4-BE49-F238E27FC236}">
                <a16:creationId xmlns:a16="http://schemas.microsoft.com/office/drawing/2014/main" id="{2771883F-3F68-4A46-A0D6-B7B8D48DBBA2}"/>
              </a:ext>
              <a:ext uri="{C183D7F6-B498-43B3-948B-1728B52AA6E4}">
                <adec:decorative xmlns:adec="http://schemas.microsoft.com/office/drawing/2017/decorative" val="1"/>
              </a:ext>
            </a:extLst>
          </p:cNvPr>
          <p:cNvGrpSpPr/>
          <p:nvPr/>
        </p:nvGrpSpPr>
        <p:grpSpPr>
          <a:xfrm>
            <a:off x="2562224" y="4542257"/>
            <a:ext cx="7067550" cy="334370"/>
            <a:chOff x="3429816" y="4681550"/>
            <a:chExt cx="5443255" cy="334370"/>
          </a:xfrm>
        </p:grpSpPr>
        <p:sp>
          <p:nvSpPr>
            <p:cNvPr id="63" name="Rectangle 42">
              <a:extLst>
                <a:ext uri="{FF2B5EF4-FFF2-40B4-BE49-F238E27FC236}">
                  <a16:creationId xmlns:a16="http://schemas.microsoft.com/office/drawing/2014/main" id="{C9443CC9-C9F1-41C7-9EE7-72D275504D14}"/>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01FA17F5-61CD-4A04-8716-C8DF724B760E}"/>
                </a:ext>
              </a:extLst>
            </p:cNvPr>
            <p:cNvCxnSpPr>
              <a:cxnSpLocks/>
            </p:cNvCxnSpPr>
            <p:nvPr/>
          </p:nvCxnSpPr>
          <p:spPr>
            <a:xfrm>
              <a:off x="5199808" y="4686072"/>
              <a:ext cx="0" cy="329848"/>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D93162-0703-4E62-B572-18B35BA21402}"/>
                </a:ext>
              </a:extLst>
            </p:cNvPr>
            <p:cNvCxnSpPr>
              <a:cxnSpLocks/>
            </p:cNvCxnSpPr>
            <p:nvPr/>
          </p:nvCxnSpPr>
          <p:spPr>
            <a:xfrm>
              <a:off x="7065580" y="4681550"/>
              <a:ext cx="0" cy="329847"/>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Oval 39" descr="Power BI white on yellow logo">
            <a:extLst>
              <a:ext uri="{FF2B5EF4-FFF2-40B4-BE49-F238E27FC236}">
                <a16:creationId xmlns:a16="http://schemas.microsoft.com/office/drawing/2014/main" id="{49B09936-ADBC-430F-9E5A-F1EA6713FF64}"/>
              </a:ext>
            </a:extLst>
          </p:cNvPr>
          <p:cNvSpPr/>
          <p:nvPr/>
        </p:nvSpPr>
        <p:spPr bwMode="auto">
          <a:xfrm>
            <a:off x="1403867" y="2459869"/>
            <a:ext cx="1051262" cy="1051262"/>
          </a:xfrm>
          <a:prstGeom prst="ellipse">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33" name="Oval 32" descr="Power Automate white on violet logo">
            <a:extLst>
              <a:ext uri="{FF2B5EF4-FFF2-40B4-BE49-F238E27FC236}">
                <a16:creationId xmlns:a16="http://schemas.microsoft.com/office/drawing/2014/main" id="{EB717F3C-9C62-40F6-998D-FBCBF471D493}"/>
              </a:ext>
            </a:extLst>
          </p:cNvPr>
          <p:cNvSpPr/>
          <p:nvPr/>
        </p:nvSpPr>
        <p:spPr bwMode="auto">
          <a:xfrm>
            <a:off x="4083098" y="2459870"/>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sp>
        <p:nvSpPr>
          <p:cNvPr id="29" name="Oval 28" descr="Power Automate logo white on light blue">
            <a:extLst>
              <a:ext uri="{FF2B5EF4-FFF2-40B4-BE49-F238E27FC236}">
                <a16:creationId xmlns:a16="http://schemas.microsoft.com/office/drawing/2014/main" id="{7DC6082C-671A-4D2D-9369-027E858788F0}"/>
              </a:ext>
            </a:extLst>
          </p:cNvPr>
          <p:cNvSpPr/>
          <p:nvPr/>
        </p:nvSpPr>
        <p:spPr bwMode="auto">
          <a:xfrm>
            <a:off x="6762329" y="2448033"/>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sp>
        <p:nvSpPr>
          <p:cNvPr id="27" name="Oval 26" descr="Power Virtual Agent logo white on marine blue">
            <a:extLst>
              <a:ext uri="{FF2B5EF4-FFF2-40B4-BE49-F238E27FC236}">
                <a16:creationId xmlns:a16="http://schemas.microsoft.com/office/drawing/2014/main" id="{E96B8B27-DE2E-4795-9665-23F08AF25445}"/>
              </a:ext>
            </a:extLst>
          </p:cNvPr>
          <p:cNvSpPr/>
          <p:nvPr/>
        </p:nvSpPr>
        <p:spPr bwMode="auto">
          <a:xfrm>
            <a:off x="9389208" y="2459869"/>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21" name="Group 20" descr="Power BI - Business Analytcs, Power Apps Application Developemnt, Power Automate - Process automation, Power Virtual Agents- Intelligent Chatbots">
            <a:extLst>
              <a:ext uri="{FF2B5EF4-FFF2-40B4-BE49-F238E27FC236}">
                <a16:creationId xmlns:a16="http://schemas.microsoft.com/office/drawing/2014/main" id="{1145C260-B850-4312-B9D4-0E52A7B17979}"/>
              </a:ext>
            </a:extLst>
          </p:cNvPr>
          <p:cNvGrpSpPr/>
          <p:nvPr/>
        </p:nvGrpSpPr>
        <p:grpSpPr>
          <a:xfrm>
            <a:off x="1015098" y="3719450"/>
            <a:ext cx="10161803" cy="640080"/>
            <a:chOff x="1015099" y="3541701"/>
            <a:chExt cx="10161803" cy="640080"/>
          </a:xfrm>
        </p:grpSpPr>
        <p:sp>
          <p:nvSpPr>
            <p:cNvPr id="47" name="Rectangle 46">
              <a:extLst>
                <a:ext uri="{FF2B5EF4-FFF2-40B4-BE49-F238E27FC236}">
                  <a16:creationId xmlns:a16="http://schemas.microsoft.com/office/drawing/2014/main" id="{598C1FD7-DD0F-40D5-998A-357F29E308D4}"/>
                </a:ext>
              </a:extLst>
            </p:cNvPr>
            <p:cNvSpPr/>
            <p:nvPr/>
          </p:nvSpPr>
          <p:spPr bwMode="auto">
            <a:xfrm>
              <a:off x="1015099"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Calibri Light" panose="020F0302020204030204"/>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Calibri" panose="020F0502020204030204"/>
                  <a:ea typeface="Segoe UI" pitchFamily="34" charset="0"/>
                  <a:cs typeface="Segoe UI" pitchFamily="34" charset="0"/>
                </a:rPr>
                <a:t>Business analytics</a:t>
              </a:r>
            </a:p>
          </p:txBody>
        </p:sp>
        <p:sp>
          <p:nvSpPr>
            <p:cNvPr id="48" name="Rectangle 47">
              <a:extLst>
                <a:ext uri="{FF2B5EF4-FFF2-40B4-BE49-F238E27FC236}">
                  <a16:creationId xmlns:a16="http://schemas.microsoft.com/office/drawing/2014/main" id="{AC1FB1EE-0ABB-42A5-B69F-AF377FE587FD}"/>
                </a:ext>
              </a:extLst>
            </p:cNvPr>
            <p:cNvSpPr/>
            <p:nvPr/>
          </p:nvSpPr>
          <p:spPr bwMode="auto">
            <a:xfrm>
              <a:off x="3294316" y="3541701"/>
              <a:ext cx="2628828"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Application development</a:t>
              </a:r>
            </a:p>
          </p:txBody>
        </p:sp>
        <p:sp>
          <p:nvSpPr>
            <p:cNvPr id="49" name="Rectangle 48">
              <a:extLst>
                <a:ext uri="{FF2B5EF4-FFF2-40B4-BE49-F238E27FC236}">
                  <a16:creationId xmlns:a16="http://schemas.microsoft.com/office/drawing/2014/main" id="{9CE7818D-71EC-4FF2-A78A-726DAFDEF97F}"/>
                </a:ext>
              </a:extLst>
            </p:cNvPr>
            <p:cNvSpPr/>
            <p:nvPr/>
          </p:nvSpPr>
          <p:spPr bwMode="auto">
            <a:xfrm>
              <a:off x="6373561"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Process automation</a:t>
              </a:r>
            </a:p>
          </p:txBody>
        </p:sp>
        <p:sp>
          <p:nvSpPr>
            <p:cNvPr id="50" name="Rectangle 49">
              <a:extLst>
                <a:ext uri="{FF2B5EF4-FFF2-40B4-BE49-F238E27FC236}">
                  <a16:creationId xmlns:a16="http://schemas.microsoft.com/office/drawing/2014/main" id="{2937B0CE-049C-46A2-B896-ABBF4425B72A}"/>
                </a:ext>
              </a:extLst>
            </p:cNvPr>
            <p:cNvSpPr/>
            <p:nvPr/>
          </p:nvSpPr>
          <p:spPr bwMode="auto">
            <a:xfrm>
              <a:off x="8652778" y="3541701"/>
              <a:ext cx="2524124"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Intelligent chatbots</a:t>
              </a:r>
            </a:p>
          </p:txBody>
        </p:sp>
      </p:grpSp>
      <p:grpSp>
        <p:nvGrpSpPr>
          <p:cNvPr id="18" name="Group 17" descr="Data connection logo">
            <a:extLst>
              <a:ext uri="{FF2B5EF4-FFF2-40B4-BE49-F238E27FC236}">
                <a16:creationId xmlns:a16="http://schemas.microsoft.com/office/drawing/2014/main" id="{A112BB16-D0B6-482A-9B52-D84CAC43E096}"/>
              </a:ext>
            </a:extLst>
          </p:cNvPr>
          <p:cNvGrpSpPr/>
          <p:nvPr/>
        </p:nvGrpSpPr>
        <p:grpSpPr>
          <a:xfrm>
            <a:off x="1879027" y="4939134"/>
            <a:ext cx="1371600" cy="1369752"/>
            <a:chOff x="1879028" y="4899286"/>
            <a:chExt cx="1371600" cy="1369752"/>
          </a:xfrm>
        </p:grpSpPr>
        <p:sp>
          <p:nvSpPr>
            <p:cNvPr id="59" name="Rectangle 58">
              <a:extLst>
                <a:ext uri="{FF2B5EF4-FFF2-40B4-BE49-F238E27FC236}">
                  <a16:creationId xmlns:a16="http://schemas.microsoft.com/office/drawing/2014/main" id="{5DB63DF9-6997-468D-A07B-A658362249A1}"/>
                </a:ext>
              </a:extLst>
            </p:cNvPr>
            <p:cNvSpPr/>
            <p:nvPr/>
          </p:nvSpPr>
          <p:spPr bwMode="auto">
            <a:xfrm>
              <a:off x="187902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Data</a:t>
              </a:r>
              <a:b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b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connectors</a:t>
              </a:r>
            </a:p>
          </p:txBody>
        </p:sp>
        <p:sp>
          <p:nvSpPr>
            <p:cNvPr id="60" name="plug" title="Icon of a power plug showing an A to B connection">
              <a:extLst>
                <a:ext uri="{FF2B5EF4-FFF2-40B4-BE49-F238E27FC236}">
                  <a16:creationId xmlns:a16="http://schemas.microsoft.com/office/drawing/2014/main" id="{1A3DDFAB-BE04-4F3D-84C0-0A62029040DB}"/>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19" descr="Globe represents portals">
            <a:extLst>
              <a:ext uri="{FF2B5EF4-FFF2-40B4-BE49-F238E27FC236}">
                <a16:creationId xmlns:a16="http://schemas.microsoft.com/office/drawing/2014/main" id="{E297CC33-8024-4F7E-AB29-477327EC47FA}"/>
              </a:ext>
            </a:extLst>
          </p:cNvPr>
          <p:cNvGrpSpPr/>
          <p:nvPr/>
        </p:nvGrpSpPr>
        <p:grpSpPr>
          <a:xfrm>
            <a:off x="4182211" y="5061749"/>
            <a:ext cx="1371600" cy="1247137"/>
            <a:chOff x="4182212" y="5021901"/>
            <a:chExt cx="1371600" cy="1247137"/>
          </a:xfrm>
        </p:grpSpPr>
        <p:grpSp>
          <p:nvGrpSpPr>
            <p:cNvPr id="51" name="Group 50">
              <a:extLst>
                <a:ext uri="{FF2B5EF4-FFF2-40B4-BE49-F238E27FC236}">
                  <a16:creationId xmlns:a16="http://schemas.microsoft.com/office/drawing/2014/main" id="{18210928-4023-476C-ADD1-78B684912413}"/>
                </a:ext>
              </a:extLst>
            </p:cNvPr>
            <p:cNvGrpSpPr/>
            <p:nvPr/>
          </p:nvGrpSpPr>
          <p:grpSpPr>
            <a:xfrm>
              <a:off x="4630379" y="5021901"/>
              <a:ext cx="475266" cy="454817"/>
              <a:chOff x="4939349" y="5201042"/>
              <a:chExt cx="475266" cy="454817"/>
            </a:xfrm>
          </p:grpSpPr>
          <p:sp>
            <p:nvSpPr>
              <p:cNvPr id="53" name="Oval 52">
                <a:extLst>
                  <a:ext uri="{FF2B5EF4-FFF2-40B4-BE49-F238E27FC236}">
                    <a16:creationId xmlns:a16="http://schemas.microsoft.com/office/drawing/2014/main" id="{E3E40B83-CBAE-4C1E-B6FE-11B812873544}"/>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CA7F0E8D-48DB-476B-9308-3F4391B774B9}"/>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1ED92F41-8815-4B53-B83B-BA465B35D490}"/>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4BF22F-9055-4BD1-ACCB-B1EC0A1EC3DC}"/>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CB949F76-044D-4C6B-BE96-8D999DA9A69B}"/>
                </a:ext>
              </a:extLst>
            </p:cNvPr>
            <p:cNvSpPr/>
            <p:nvPr/>
          </p:nvSpPr>
          <p:spPr bwMode="auto">
            <a:xfrm>
              <a:off x="4182212"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Portals</a:t>
              </a:r>
            </a:p>
          </p:txBody>
        </p:sp>
      </p:grpSp>
      <p:grpSp>
        <p:nvGrpSpPr>
          <p:cNvPr id="19" name="Group 18" descr="AI builder logo">
            <a:extLst>
              <a:ext uri="{FF2B5EF4-FFF2-40B4-BE49-F238E27FC236}">
                <a16:creationId xmlns:a16="http://schemas.microsoft.com/office/drawing/2014/main" id="{DF0DA254-FBF9-4715-8E99-0407E9AEE3F5}"/>
              </a:ext>
            </a:extLst>
          </p:cNvPr>
          <p:cNvGrpSpPr/>
          <p:nvPr/>
        </p:nvGrpSpPr>
        <p:grpSpPr>
          <a:xfrm>
            <a:off x="6599957" y="4978194"/>
            <a:ext cx="1371600" cy="1330692"/>
            <a:chOff x="6599958" y="4938346"/>
            <a:chExt cx="1371600" cy="1330692"/>
          </a:xfrm>
        </p:grpSpPr>
        <p:pic>
          <p:nvPicPr>
            <p:cNvPr id="57" name="Graphic 56">
              <a:extLst>
                <a:ext uri="{FF2B5EF4-FFF2-40B4-BE49-F238E27FC236}">
                  <a16:creationId xmlns:a16="http://schemas.microsoft.com/office/drawing/2014/main" id="{E0206316-8961-4826-974F-71AB6C8037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7" y="4938346"/>
              <a:ext cx="653244" cy="670740"/>
            </a:xfrm>
            <a:prstGeom prst="rect">
              <a:avLst/>
            </a:prstGeom>
          </p:spPr>
        </p:pic>
        <p:sp>
          <p:nvSpPr>
            <p:cNvPr id="58" name="Rectangle 57">
              <a:extLst>
                <a:ext uri="{FF2B5EF4-FFF2-40B4-BE49-F238E27FC236}">
                  <a16:creationId xmlns:a16="http://schemas.microsoft.com/office/drawing/2014/main" id="{6DE3B058-8860-4471-B9C5-72C6CEE7ABEA}"/>
                </a:ext>
              </a:extLst>
            </p:cNvPr>
            <p:cNvSpPr/>
            <p:nvPr/>
          </p:nvSpPr>
          <p:spPr bwMode="auto">
            <a:xfrm>
              <a:off x="659995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AI Builder</a:t>
              </a:r>
            </a:p>
          </p:txBody>
        </p:sp>
      </p:grpSp>
      <p:grpSp>
        <p:nvGrpSpPr>
          <p:cNvPr id="17" name="Group 16" descr="Common data service logo">
            <a:extLst>
              <a:ext uri="{FF2B5EF4-FFF2-40B4-BE49-F238E27FC236}">
                <a16:creationId xmlns:a16="http://schemas.microsoft.com/office/drawing/2014/main" id="{F40E1CB5-7DD4-49C5-9EE9-34DE5C558024}"/>
              </a:ext>
            </a:extLst>
          </p:cNvPr>
          <p:cNvGrpSpPr/>
          <p:nvPr/>
        </p:nvGrpSpPr>
        <p:grpSpPr>
          <a:xfrm>
            <a:off x="8948992" y="5068383"/>
            <a:ext cx="1371600" cy="1240503"/>
            <a:chOff x="8948993" y="5028535"/>
            <a:chExt cx="1371600" cy="1240503"/>
          </a:xfrm>
        </p:grpSpPr>
        <p:sp>
          <p:nvSpPr>
            <p:cNvPr id="61" name="Rectangle 60">
              <a:extLst>
                <a:ext uri="{FF2B5EF4-FFF2-40B4-BE49-F238E27FC236}">
                  <a16:creationId xmlns:a16="http://schemas.microsoft.com/office/drawing/2014/main" id="{DF9395F2-B7E0-43C8-83BD-C81F1B6C8AC6}"/>
                </a:ext>
              </a:extLst>
            </p:cNvPr>
            <p:cNvSpPr/>
            <p:nvPr/>
          </p:nvSpPr>
          <p:spPr bwMode="auto">
            <a:xfrm>
              <a:off x="8948993"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Segoe UI"/>
                </a:rPr>
                <a:t>Microsoft </a:t>
              </a:r>
              <a:r>
                <a:rPr kumimoji="0" lang="en-US" sz="1600" b="1" i="0" u="none" strike="noStrike" kern="1200" cap="none" spc="0" normalizeH="0" baseline="0" noProof="0" dirty="0" err="1">
                  <a:ln>
                    <a:noFill/>
                  </a:ln>
                  <a:solidFill>
                    <a:prstClr val="black"/>
                  </a:solidFill>
                  <a:effectLst/>
                  <a:uLnTx/>
                  <a:uFillTx/>
                  <a:latin typeface="Calibri Light" panose="020F0302020204030204"/>
                  <a:ea typeface="+mn-ea"/>
                  <a:cs typeface="Segoe UI"/>
                </a:rPr>
                <a:t>Dataverse</a:t>
              </a:r>
              <a:endPar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Segoe UI"/>
              </a:endParaRPr>
            </a:p>
          </p:txBody>
        </p:sp>
        <p:pic>
          <p:nvPicPr>
            <p:cNvPr id="62" name="Graphic 61">
              <a:extLst>
                <a:ext uri="{FF2B5EF4-FFF2-40B4-BE49-F238E27FC236}">
                  <a16:creationId xmlns:a16="http://schemas.microsoft.com/office/drawing/2014/main" id="{1F1BE40D-29D7-4F87-9631-3B500608D846}"/>
                </a:ext>
              </a:extLst>
            </p:cNvPr>
            <p:cNvPicPr>
              <a:picLocks noChangeAspect="1"/>
            </p:cNvPicPr>
            <p:nvPr/>
          </p:nvPicPr>
          <p:blipFill>
            <a:blip r:embed="rId5"/>
            <a:srcRect/>
            <a:stretch/>
          </p:blipFill>
          <p:spPr>
            <a:xfrm>
              <a:off x="9371208" y="5028535"/>
              <a:ext cx="527172" cy="527172"/>
            </a:xfrm>
            <a:prstGeom prst="rect">
              <a:avLst/>
            </a:prstGeom>
          </p:spPr>
        </p:pic>
      </p:grpSp>
      <p:pic>
        <p:nvPicPr>
          <p:cNvPr id="15" name="Picture 14">
            <a:extLst>
              <a:ext uri="{FF2B5EF4-FFF2-40B4-BE49-F238E27FC236}">
                <a16:creationId xmlns:a16="http://schemas.microsoft.com/office/drawing/2014/main" id="{E2100204-1FD9-419F-A663-98CCF0402F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6465" y="2651006"/>
            <a:ext cx="685714" cy="685714"/>
          </a:xfrm>
          <a:prstGeom prst="rect">
            <a:avLst/>
          </a:prstGeom>
        </p:spPr>
      </p:pic>
      <p:pic>
        <p:nvPicPr>
          <p:cNvPr id="24" name="Picture 23">
            <a:extLst>
              <a:ext uri="{FF2B5EF4-FFF2-40B4-BE49-F238E27FC236}">
                <a16:creationId xmlns:a16="http://schemas.microsoft.com/office/drawing/2014/main" id="{4AB6308A-0FF7-4286-99ED-964FCA973AC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8381" y="2653525"/>
            <a:ext cx="685714" cy="685714"/>
          </a:xfrm>
          <a:prstGeom prst="rect">
            <a:avLst/>
          </a:prstGeom>
        </p:spPr>
      </p:pic>
      <p:pic>
        <p:nvPicPr>
          <p:cNvPr id="26" name="Picture 25">
            <a:extLst>
              <a:ext uri="{FF2B5EF4-FFF2-40B4-BE49-F238E27FC236}">
                <a16:creationId xmlns:a16="http://schemas.microsoft.com/office/drawing/2014/main" id="{736064FB-24FE-486E-9FE7-2070A483770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7521" y="2640480"/>
            <a:ext cx="685714" cy="685714"/>
          </a:xfrm>
          <a:prstGeom prst="rect">
            <a:avLst/>
          </a:prstGeom>
        </p:spPr>
      </p:pic>
      <p:pic>
        <p:nvPicPr>
          <p:cNvPr id="30" name="Picture 29">
            <a:extLst>
              <a:ext uri="{FF2B5EF4-FFF2-40B4-BE49-F238E27FC236}">
                <a16:creationId xmlns:a16="http://schemas.microsoft.com/office/drawing/2014/main" id="{84113168-5886-4534-9A14-53D3E3D3A41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982" y="2651006"/>
            <a:ext cx="685714" cy="685714"/>
          </a:xfrm>
          <a:prstGeom prst="rect">
            <a:avLst/>
          </a:prstGeom>
        </p:spPr>
      </p:pic>
      <p:grpSp>
        <p:nvGrpSpPr>
          <p:cNvPr id="67" name="Group 66">
            <a:extLst>
              <a:ext uri="{FF2B5EF4-FFF2-40B4-BE49-F238E27FC236}">
                <a16:creationId xmlns:a16="http://schemas.microsoft.com/office/drawing/2014/main" id="{292DA014-8ED1-4B37-9813-1B9E0C2761A5}"/>
              </a:ext>
              <a:ext uri="{C183D7F6-B498-43B3-948B-1728B52AA6E4}">
                <adec:decorative xmlns:adec="http://schemas.microsoft.com/office/drawing/2017/decorative" val="1"/>
              </a:ext>
            </a:extLst>
          </p:cNvPr>
          <p:cNvGrpSpPr/>
          <p:nvPr/>
        </p:nvGrpSpPr>
        <p:grpSpPr>
          <a:xfrm>
            <a:off x="0" y="6253100"/>
            <a:ext cx="1597358" cy="604900"/>
            <a:chOff x="0" y="6253100"/>
            <a:chExt cx="1597358" cy="604900"/>
          </a:xfrm>
        </p:grpSpPr>
        <p:sp>
          <p:nvSpPr>
            <p:cNvPr id="68" name="Freeform: Shape 67">
              <a:extLst>
                <a:ext uri="{FF2B5EF4-FFF2-40B4-BE49-F238E27FC236}">
                  <a16:creationId xmlns:a16="http://schemas.microsoft.com/office/drawing/2014/main" id="{2CB44AA1-5C58-4BA9-BD4B-E93667B42FAC}"/>
                </a:ext>
                <a:ext uri="{C183D7F6-B498-43B3-948B-1728B52AA6E4}">
                  <adec:decorative xmlns:adec="http://schemas.microsoft.com/office/drawing/2017/decorative" val="1"/>
                </a:ext>
              </a:extLst>
            </p:cNvPr>
            <p:cNvSpPr/>
            <p:nvPr/>
          </p:nvSpPr>
          <p:spPr bwMode="auto">
            <a:xfrm>
              <a:off x="348604" y="6253100"/>
              <a:ext cx="1248754" cy="604898"/>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96B20C38-06CB-4262-8BBC-4D86D1DA50EE}"/>
                </a:ext>
                <a:ext uri="{C183D7F6-B498-43B3-948B-1728B52AA6E4}">
                  <adec:decorative xmlns:adec="http://schemas.microsoft.com/office/drawing/2017/decorative" val="1"/>
                </a:ext>
              </a:extLst>
            </p:cNvPr>
            <p:cNvSpPr/>
            <p:nvPr/>
          </p:nvSpPr>
          <p:spPr bwMode="auto">
            <a:xfrm>
              <a:off x="0" y="6405936"/>
              <a:ext cx="933244" cy="452064"/>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40E1102-3813-4CFC-8B6D-07DD415A0D88}"/>
              </a:ext>
              <a:ext uri="{C183D7F6-B498-43B3-948B-1728B52AA6E4}">
                <adec:decorative xmlns:adec="http://schemas.microsoft.com/office/drawing/2017/decorative" val="1"/>
              </a:ext>
            </a:extLst>
          </p:cNvPr>
          <p:cNvGrpSpPr/>
          <p:nvPr/>
        </p:nvGrpSpPr>
        <p:grpSpPr>
          <a:xfrm>
            <a:off x="10930986" y="-4"/>
            <a:ext cx="1597358" cy="604900"/>
            <a:chOff x="10930986" y="-4"/>
            <a:chExt cx="1597358" cy="604900"/>
          </a:xfrm>
        </p:grpSpPr>
        <p:sp>
          <p:nvSpPr>
            <p:cNvPr id="71" name="Freeform: Shape 70">
              <a:extLst>
                <a:ext uri="{FF2B5EF4-FFF2-40B4-BE49-F238E27FC236}">
                  <a16:creationId xmlns:a16="http://schemas.microsoft.com/office/drawing/2014/main" id="{10ECA774-28FD-48CD-9318-F4087C85D040}"/>
                </a:ext>
                <a:ext uri="{C183D7F6-B498-43B3-948B-1728B52AA6E4}">
                  <adec:decorative xmlns:adec="http://schemas.microsoft.com/office/drawing/2017/decorative" val="1"/>
                </a:ext>
              </a:extLst>
            </p:cNvPr>
            <p:cNvSpPr/>
            <p:nvPr/>
          </p:nvSpPr>
          <p:spPr bwMode="auto">
            <a:xfrm rot="10800000">
              <a:off x="10930986" y="-2"/>
              <a:ext cx="1248754" cy="604898"/>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47E6CCA-DFCF-4F6C-B1D7-863B34740E54}"/>
                </a:ext>
                <a:ext uri="{C183D7F6-B498-43B3-948B-1728B52AA6E4}">
                  <adec:decorative xmlns:adec="http://schemas.microsoft.com/office/drawing/2017/decorative" val="1"/>
                </a:ext>
              </a:extLst>
            </p:cNvPr>
            <p:cNvSpPr/>
            <p:nvPr/>
          </p:nvSpPr>
          <p:spPr bwMode="auto">
            <a:xfrm rot="10800000">
              <a:off x="11595100" y="-4"/>
              <a:ext cx="933244" cy="452064"/>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3781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76DC07-ECF7-44F0-B454-8D611B683A1B}"/>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Best practices for writing topic trigger phrases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2244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834250-909D-48F1-A248-FE61CDBFBF1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9143" y="-72572"/>
            <a:ext cx="8157029" cy="6965414"/>
          </a:xfrm>
          <a:prstGeom prst="rect">
            <a:avLst/>
          </a:prstGeom>
        </p:spPr>
      </p:pic>
      <p:sp>
        <p:nvSpPr>
          <p:cNvPr id="13" name="Freeform: Shape 12">
            <a:extLst>
              <a:ext uri="{FF2B5EF4-FFF2-40B4-BE49-F238E27FC236}">
                <a16:creationId xmlns:a16="http://schemas.microsoft.com/office/drawing/2014/main" id="{9403E1FC-4F29-445E-B84F-F28A26B2D8BC}"/>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5996" y="1744378"/>
            <a:ext cx="3637324" cy="984885"/>
          </a:xfrm>
        </p:spPr>
        <p:txBody>
          <a:bodyPr/>
          <a:lstStyle/>
          <a:p>
            <a:r>
              <a:rPr lang="en-US" dirty="0">
                <a:solidFill>
                  <a:schemeClr val="tx2"/>
                </a:solidFill>
              </a:rPr>
              <a:t>Trigger phrases</a:t>
            </a:r>
            <a:br>
              <a:rPr lang="en-US" dirty="0">
                <a:solidFill>
                  <a:schemeClr val="tx2"/>
                </a:solidFill>
              </a:rPr>
            </a:br>
            <a:r>
              <a:rPr lang="en-US" dirty="0">
                <a:solidFill>
                  <a:schemeClr val="tx2"/>
                </a:solidFill>
              </a:rPr>
              <a:t>– Definition</a:t>
            </a:r>
          </a:p>
        </p:txBody>
      </p:sp>
      <p:sp>
        <p:nvSpPr>
          <p:cNvPr id="19" name="Title 1">
            <a:extLst>
              <a:ext uri="{FF2B5EF4-FFF2-40B4-BE49-F238E27FC236}">
                <a16:creationId xmlns:a16="http://schemas.microsoft.com/office/drawing/2014/main" id="{DD5F432A-67B4-4D14-85CA-1E5240D74A91}"/>
              </a:ext>
            </a:extLst>
          </p:cNvPr>
          <p:cNvSpPr txBox="1">
            <a:spLocks/>
          </p:cNvSpPr>
          <p:nvPr/>
        </p:nvSpPr>
        <p:spPr>
          <a:xfrm flipH="1">
            <a:off x="449261" y="3066313"/>
            <a:ext cx="3532066" cy="1292662"/>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800" spc="0" dirty="0">
                <a:latin typeface="+mn-lt"/>
              </a:rPr>
              <a:t>Trigger the chatbot to begin a conversation about a specific topic</a:t>
            </a:r>
          </a:p>
        </p:txBody>
      </p:sp>
      <p:grpSp>
        <p:nvGrpSpPr>
          <p:cNvPr id="3" name="Group 2">
            <a:extLst>
              <a:ext uri="{FF2B5EF4-FFF2-40B4-BE49-F238E27FC236}">
                <a16:creationId xmlns:a16="http://schemas.microsoft.com/office/drawing/2014/main" id="{5B10F427-92CB-4E1C-8453-CB4C1D8EA7D1}"/>
              </a:ext>
              <a:ext uri="{C183D7F6-B498-43B3-948B-1728B52AA6E4}">
                <adec:decorative xmlns:adec="http://schemas.microsoft.com/office/drawing/2017/decorative" val="1"/>
              </a:ext>
            </a:extLst>
          </p:cNvPr>
          <p:cNvGrpSpPr/>
          <p:nvPr/>
        </p:nvGrpSpPr>
        <p:grpSpPr>
          <a:xfrm>
            <a:off x="4555878" y="2084206"/>
            <a:ext cx="6917023" cy="4305300"/>
            <a:chOff x="4822981" y="998937"/>
            <a:chExt cx="6917023" cy="4305300"/>
          </a:xfrm>
          <a:effectLst>
            <a:outerShdw blurRad="50800" dist="38100" dir="2700000" algn="tl" rotWithShape="0">
              <a:prstClr val="black">
                <a:alpha val="40000"/>
              </a:prstClr>
            </a:outerShdw>
          </a:effectLst>
        </p:grpSpPr>
        <p:pic>
          <p:nvPicPr>
            <p:cNvPr id="25" name="Picture 24" descr="A screenshot of a webpage">
              <a:extLst>
                <a:ext uri="{FF2B5EF4-FFF2-40B4-BE49-F238E27FC236}">
                  <a16:creationId xmlns:a16="http://schemas.microsoft.com/office/drawing/2014/main" id="{98DE8B3E-F613-47B6-B7CD-8CA32CA86514}"/>
                </a:ext>
              </a:extLst>
            </p:cNvPr>
            <p:cNvPicPr>
              <a:picLocks noChangeAspect="1"/>
            </p:cNvPicPr>
            <p:nvPr/>
          </p:nvPicPr>
          <p:blipFill rotWithShape="1">
            <a:blip r:embed="rId4"/>
            <a:srcRect t="459"/>
            <a:stretch/>
          </p:blipFill>
          <p:spPr>
            <a:xfrm>
              <a:off x="4822981" y="998937"/>
              <a:ext cx="6917023" cy="4305300"/>
            </a:xfrm>
            <a:prstGeom prst="rect">
              <a:avLst/>
            </a:prstGeom>
            <a:ln w="6350">
              <a:solidFill>
                <a:schemeClr val="accent1"/>
              </a:solidFill>
            </a:ln>
          </p:spPr>
        </p:pic>
        <p:sp>
          <p:nvSpPr>
            <p:cNvPr id="26" name="Rectangle 25" descr="Highlighting a conversation of a person">
              <a:extLst>
                <a:ext uri="{FF2B5EF4-FFF2-40B4-BE49-F238E27FC236}">
                  <a16:creationId xmlns:a16="http://schemas.microsoft.com/office/drawing/2014/main" id="{081EE58E-6B72-42FD-BC1E-E4BE3695199C}"/>
                </a:ext>
              </a:extLst>
            </p:cNvPr>
            <p:cNvSpPr/>
            <p:nvPr/>
          </p:nvSpPr>
          <p:spPr bwMode="auto">
            <a:xfrm>
              <a:off x="5581878" y="3925384"/>
              <a:ext cx="773590" cy="3223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descr="Highlighting a list of Trigger Phrases.">
              <a:extLst>
                <a:ext uri="{FF2B5EF4-FFF2-40B4-BE49-F238E27FC236}">
                  <a16:creationId xmlns:a16="http://schemas.microsoft.com/office/drawing/2014/main" id="{1D8983BD-B5F7-4991-B146-345C91E0AEEA}"/>
                </a:ext>
              </a:extLst>
            </p:cNvPr>
            <p:cNvSpPr/>
            <p:nvPr/>
          </p:nvSpPr>
          <p:spPr bwMode="auto">
            <a:xfrm>
              <a:off x="8408459" y="1193023"/>
              <a:ext cx="1428167" cy="8876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8024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iamond 87">
            <a:extLst>
              <a:ext uri="{FF2B5EF4-FFF2-40B4-BE49-F238E27FC236}">
                <a16:creationId xmlns:a16="http://schemas.microsoft.com/office/drawing/2014/main" id="{93B4DEB0-FECF-4288-A92E-63C598A47F00}"/>
              </a:ext>
              <a:ext uri="{C183D7F6-B498-43B3-948B-1728B52AA6E4}">
                <adec:decorative xmlns:adec="http://schemas.microsoft.com/office/drawing/2017/decorative" val="1"/>
              </a:ext>
            </a:extLst>
          </p:cNvPr>
          <p:cNvSpPr/>
          <p:nvPr/>
        </p:nvSpPr>
        <p:spPr bwMode="auto">
          <a:xfrm>
            <a:off x="5709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Diamond 88">
            <a:extLst>
              <a:ext uri="{FF2B5EF4-FFF2-40B4-BE49-F238E27FC236}">
                <a16:creationId xmlns:a16="http://schemas.microsoft.com/office/drawing/2014/main" id="{8C0A988C-DBC5-43C3-8C97-189D97738FB7}"/>
              </a:ext>
              <a:ext uri="{C183D7F6-B498-43B3-948B-1728B52AA6E4}">
                <adec:decorative xmlns:adec="http://schemas.microsoft.com/office/drawing/2017/decorative" val="1"/>
              </a:ext>
            </a:extLst>
          </p:cNvPr>
          <p:cNvSpPr/>
          <p:nvPr/>
        </p:nvSpPr>
        <p:spPr bwMode="auto">
          <a:xfrm>
            <a:off x="16205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Diamond 89">
            <a:extLst>
              <a:ext uri="{FF2B5EF4-FFF2-40B4-BE49-F238E27FC236}">
                <a16:creationId xmlns:a16="http://schemas.microsoft.com/office/drawing/2014/main" id="{EEB4D6CA-9389-4241-B222-6B3FBA76554E}"/>
              </a:ext>
              <a:ext uri="{C183D7F6-B498-43B3-948B-1728B52AA6E4}">
                <adec:decorative xmlns:adec="http://schemas.microsoft.com/office/drawing/2017/decorative" val="1"/>
              </a:ext>
            </a:extLst>
          </p:cNvPr>
          <p:cNvSpPr/>
          <p:nvPr/>
        </p:nvSpPr>
        <p:spPr bwMode="auto">
          <a:xfrm>
            <a:off x="26701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Diamond 90">
            <a:extLst>
              <a:ext uri="{FF2B5EF4-FFF2-40B4-BE49-F238E27FC236}">
                <a16:creationId xmlns:a16="http://schemas.microsoft.com/office/drawing/2014/main" id="{8132B6CE-EA36-4E58-A03B-BDE694444D76}"/>
              </a:ext>
              <a:ext uri="{C183D7F6-B498-43B3-948B-1728B52AA6E4}">
                <adec:decorative xmlns:adec="http://schemas.microsoft.com/office/drawing/2017/decorative" val="1"/>
              </a:ext>
            </a:extLst>
          </p:cNvPr>
          <p:cNvSpPr/>
          <p:nvPr/>
        </p:nvSpPr>
        <p:spPr bwMode="auto">
          <a:xfrm>
            <a:off x="57652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Diamond 91">
            <a:extLst>
              <a:ext uri="{FF2B5EF4-FFF2-40B4-BE49-F238E27FC236}">
                <a16:creationId xmlns:a16="http://schemas.microsoft.com/office/drawing/2014/main" id="{50FA7A3F-62F4-4C2F-9B2D-3E0748D30B77}"/>
              </a:ext>
              <a:ext uri="{C183D7F6-B498-43B3-948B-1728B52AA6E4}">
                <adec:decorative xmlns:adec="http://schemas.microsoft.com/office/drawing/2017/decorative" val="1"/>
              </a:ext>
            </a:extLst>
          </p:cNvPr>
          <p:cNvSpPr/>
          <p:nvPr/>
        </p:nvSpPr>
        <p:spPr bwMode="auto">
          <a:xfrm>
            <a:off x="68148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Diamond 92">
            <a:extLst>
              <a:ext uri="{FF2B5EF4-FFF2-40B4-BE49-F238E27FC236}">
                <a16:creationId xmlns:a16="http://schemas.microsoft.com/office/drawing/2014/main" id="{21FE5C7F-2822-410C-8825-2187ED4FB34A}"/>
              </a:ext>
              <a:ext uri="{C183D7F6-B498-43B3-948B-1728B52AA6E4}">
                <adec:decorative xmlns:adec="http://schemas.microsoft.com/office/drawing/2017/decorative" val="1"/>
              </a:ext>
            </a:extLst>
          </p:cNvPr>
          <p:cNvSpPr/>
          <p:nvPr/>
        </p:nvSpPr>
        <p:spPr bwMode="auto">
          <a:xfrm>
            <a:off x="78644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607B8889-8F7D-402D-B3C7-1C24F0153BD6}"/>
              </a:ext>
              <a:ext uri="{C183D7F6-B498-43B3-948B-1728B52AA6E4}">
                <adec:decorative xmlns:adec="http://schemas.microsoft.com/office/drawing/2017/decorative" val="1"/>
              </a:ext>
            </a:extLst>
          </p:cNvPr>
          <p:cNvSpPr/>
          <p:nvPr/>
        </p:nvSpPr>
        <p:spPr bwMode="auto">
          <a:xfrm>
            <a:off x="0" y="2137004"/>
            <a:ext cx="5623861" cy="4720996"/>
          </a:xfrm>
          <a:custGeom>
            <a:avLst/>
            <a:gdLst>
              <a:gd name="connsiteX0" fmla="*/ 902865 w 5623861"/>
              <a:gd name="connsiteY0" fmla="*/ 0 h 4720996"/>
              <a:gd name="connsiteX1" fmla="*/ 5623861 w 5623861"/>
              <a:gd name="connsiteY1" fmla="*/ 4720996 h 4720996"/>
              <a:gd name="connsiteX2" fmla="*/ 0 w 5623861"/>
              <a:gd name="connsiteY2" fmla="*/ 4720996 h 4720996"/>
              <a:gd name="connsiteX3" fmla="*/ 0 w 5623861"/>
              <a:gd name="connsiteY3" fmla="*/ 902865 h 4720996"/>
            </a:gdLst>
            <a:ahLst/>
            <a:cxnLst>
              <a:cxn ang="0">
                <a:pos x="connsiteX0" y="connsiteY0"/>
              </a:cxn>
              <a:cxn ang="0">
                <a:pos x="connsiteX1" y="connsiteY1"/>
              </a:cxn>
              <a:cxn ang="0">
                <a:pos x="connsiteX2" y="connsiteY2"/>
              </a:cxn>
              <a:cxn ang="0">
                <a:pos x="connsiteX3" y="connsiteY3"/>
              </a:cxn>
            </a:cxnLst>
            <a:rect l="l" t="t" r="r" b="b"/>
            <a:pathLst>
              <a:path w="5623861" h="4720996">
                <a:moveTo>
                  <a:pt x="902865" y="0"/>
                </a:moveTo>
                <a:lnTo>
                  <a:pt x="5623861" y="4720996"/>
                </a:lnTo>
                <a:lnTo>
                  <a:pt x="0" y="4720996"/>
                </a:lnTo>
                <a:lnTo>
                  <a:pt x="0" y="90286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cs typeface="Segoe UI"/>
              </a:rPr>
              <a:t>Guidelines for better trigger phrase design</a:t>
            </a:r>
          </a:p>
        </p:txBody>
      </p:sp>
      <p:sp>
        <p:nvSpPr>
          <p:cNvPr id="3" name="Diamond 2">
            <a:extLst>
              <a:ext uri="{FF2B5EF4-FFF2-40B4-BE49-F238E27FC236}">
                <a16:creationId xmlns:a16="http://schemas.microsoft.com/office/drawing/2014/main" id="{5FFBF191-CDCB-4D68-B0B0-A2ADE030ADE8}"/>
              </a:ext>
              <a:ext uri="{C183D7F6-B498-43B3-948B-1728B52AA6E4}">
                <adec:decorative xmlns:adec="http://schemas.microsoft.com/office/drawing/2017/decorative" val="1"/>
              </a:ext>
            </a:extLst>
          </p:cNvPr>
          <p:cNvSpPr/>
          <p:nvPr/>
        </p:nvSpPr>
        <p:spPr bwMode="auto">
          <a:xfrm>
            <a:off x="6471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iamond 75">
            <a:extLst>
              <a:ext uri="{FF2B5EF4-FFF2-40B4-BE49-F238E27FC236}">
                <a16:creationId xmlns:a16="http://schemas.microsoft.com/office/drawing/2014/main" id="{F8BBC56A-CEFE-4319-9A5D-4493C3E4BCE4}"/>
              </a:ext>
              <a:ext uri="{C183D7F6-B498-43B3-948B-1728B52AA6E4}">
                <adec:decorative xmlns:adec="http://schemas.microsoft.com/office/drawing/2017/decorative" val="1"/>
              </a:ext>
            </a:extLst>
          </p:cNvPr>
          <p:cNvSpPr/>
          <p:nvPr/>
        </p:nvSpPr>
        <p:spPr bwMode="auto">
          <a:xfrm>
            <a:off x="16967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Diamond 82">
            <a:extLst>
              <a:ext uri="{FF2B5EF4-FFF2-40B4-BE49-F238E27FC236}">
                <a16:creationId xmlns:a16="http://schemas.microsoft.com/office/drawing/2014/main" id="{6C03609F-2EF2-4C20-9B7F-C6A6761694BB}"/>
              </a:ext>
              <a:ext uri="{C183D7F6-B498-43B3-948B-1728B52AA6E4}">
                <adec:decorative xmlns:adec="http://schemas.microsoft.com/office/drawing/2017/decorative" val="1"/>
              </a:ext>
            </a:extLst>
          </p:cNvPr>
          <p:cNvSpPr/>
          <p:nvPr/>
        </p:nvSpPr>
        <p:spPr bwMode="auto">
          <a:xfrm>
            <a:off x="27463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5A1A184-7EE0-43A9-A6D4-F1AC9F2F421F}"/>
              </a:ext>
              <a:ext uri="{C183D7F6-B498-43B3-948B-1728B52AA6E4}">
                <adec:decorative xmlns:adec="http://schemas.microsoft.com/office/drawing/2017/decorative" val="1"/>
              </a:ext>
            </a:extLst>
          </p:cNvPr>
          <p:cNvSpPr/>
          <p:nvPr/>
        </p:nvSpPr>
        <p:spPr bwMode="auto">
          <a:xfrm>
            <a:off x="5568950" y="2137004"/>
            <a:ext cx="3796030" cy="3273196"/>
          </a:xfrm>
          <a:custGeom>
            <a:avLst/>
            <a:gdLst>
              <a:gd name="connsiteX0" fmla="*/ 1368887 w 5835884"/>
              <a:gd name="connsiteY0" fmla="*/ 0 h 4466997"/>
              <a:gd name="connsiteX1" fmla="*/ 5835884 w 5835884"/>
              <a:gd name="connsiteY1" fmla="*/ 4466997 h 4466997"/>
              <a:gd name="connsiteX2" fmla="*/ 0 w 5835884"/>
              <a:gd name="connsiteY2" fmla="*/ 4466997 h 4466997"/>
              <a:gd name="connsiteX3" fmla="*/ 0 w 5835884"/>
              <a:gd name="connsiteY3" fmla="*/ 1368887 h 4466997"/>
              <a:gd name="connsiteX0" fmla="*/ 0 w 5835884"/>
              <a:gd name="connsiteY0" fmla="*/ 4466997 h 4553517"/>
              <a:gd name="connsiteX1" fmla="*/ 0 w 5835884"/>
              <a:gd name="connsiteY1" fmla="*/ 1368887 h 4553517"/>
              <a:gd name="connsiteX2" fmla="*/ 1368887 w 5835884"/>
              <a:gd name="connsiteY2" fmla="*/ 0 h 4553517"/>
              <a:gd name="connsiteX3" fmla="*/ 5835884 w 5835884"/>
              <a:gd name="connsiteY3" fmla="*/ 4466997 h 4553517"/>
              <a:gd name="connsiteX4" fmla="*/ 86520 w 5835884"/>
              <a:gd name="connsiteY4" fmla="*/ 4553517 h 4553517"/>
              <a:gd name="connsiteX0" fmla="*/ 0 w 5835884"/>
              <a:gd name="connsiteY0" fmla="*/ 4466997 h 4466997"/>
              <a:gd name="connsiteX1" fmla="*/ 0 w 5835884"/>
              <a:gd name="connsiteY1" fmla="*/ 1368887 h 4466997"/>
              <a:gd name="connsiteX2" fmla="*/ 1368887 w 5835884"/>
              <a:gd name="connsiteY2" fmla="*/ 0 h 4466997"/>
              <a:gd name="connsiteX3" fmla="*/ 5835884 w 5835884"/>
              <a:gd name="connsiteY3" fmla="*/ 4466997 h 4466997"/>
              <a:gd name="connsiteX0" fmla="*/ 0 w 5835884"/>
              <a:gd name="connsiteY0" fmla="*/ 1368887 h 4466997"/>
              <a:gd name="connsiteX1" fmla="*/ 1368887 w 5835884"/>
              <a:gd name="connsiteY1" fmla="*/ 0 h 4466997"/>
              <a:gd name="connsiteX2" fmla="*/ 5835884 w 5835884"/>
              <a:gd name="connsiteY2" fmla="*/ 4466997 h 4466997"/>
              <a:gd name="connsiteX0" fmla="*/ 0 w 5835884"/>
              <a:gd name="connsiteY0" fmla="*/ 1368887 h 4466997"/>
              <a:gd name="connsiteX1" fmla="*/ 887117 w 5835884"/>
              <a:gd name="connsiteY1" fmla="*/ 513498 h 4466997"/>
              <a:gd name="connsiteX2" fmla="*/ 1368887 w 5835884"/>
              <a:gd name="connsiteY2" fmla="*/ 0 h 4466997"/>
              <a:gd name="connsiteX3" fmla="*/ 5835884 w 5835884"/>
              <a:gd name="connsiteY3" fmla="*/ 4466997 h 4466997"/>
              <a:gd name="connsiteX0" fmla="*/ 0 w 4948767"/>
              <a:gd name="connsiteY0" fmla="*/ 513498 h 4466997"/>
              <a:gd name="connsiteX1" fmla="*/ 481770 w 4948767"/>
              <a:gd name="connsiteY1" fmla="*/ 0 h 4466997"/>
              <a:gd name="connsiteX2" fmla="*/ 4948767 w 4948767"/>
              <a:gd name="connsiteY2" fmla="*/ 4466997 h 4466997"/>
              <a:gd name="connsiteX0" fmla="*/ 0 w 4948767"/>
              <a:gd name="connsiteY0" fmla="*/ 513498 h 4466997"/>
              <a:gd name="connsiteX1" fmla="*/ 481770 w 4948767"/>
              <a:gd name="connsiteY1" fmla="*/ 0 h 4466997"/>
              <a:gd name="connsiteX2" fmla="*/ 3573771 w 4948767"/>
              <a:gd name="connsiteY2" fmla="*/ 3097092 h 4466997"/>
              <a:gd name="connsiteX3" fmla="*/ 4948767 w 4948767"/>
              <a:gd name="connsiteY3" fmla="*/ 4466997 h 4466997"/>
              <a:gd name="connsiteX0" fmla="*/ 0 w 3573771"/>
              <a:gd name="connsiteY0" fmla="*/ 513498 h 3097092"/>
              <a:gd name="connsiteX1" fmla="*/ 481770 w 3573771"/>
              <a:gd name="connsiteY1" fmla="*/ 0 h 3097092"/>
              <a:gd name="connsiteX2" fmla="*/ 3573771 w 3573771"/>
              <a:gd name="connsiteY2" fmla="*/ 3097092 h 3097092"/>
              <a:gd name="connsiteX0" fmla="*/ 0 w 3591796"/>
              <a:gd name="connsiteY0" fmla="*/ 492469 h 3097092"/>
              <a:gd name="connsiteX1" fmla="*/ 499795 w 3591796"/>
              <a:gd name="connsiteY1" fmla="*/ 0 h 3097092"/>
              <a:gd name="connsiteX2" fmla="*/ 3591796 w 3591796"/>
              <a:gd name="connsiteY2" fmla="*/ 3097092 h 3097092"/>
            </a:gdLst>
            <a:ahLst/>
            <a:cxnLst>
              <a:cxn ang="0">
                <a:pos x="connsiteX0" y="connsiteY0"/>
              </a:cxn>
              <a:cxn ang="0">
                <a:pos x="connsiteX1" y="connsiteY1"/>
              </a:cxn>
              <a:cxn ang="0">
                <a:pos x="connsiteX2" y="connsiteY2"/>
              </a:cxn>
            </a:cxnLst>
            <a:rect l="l" t="t" r="r" b="b"/>
            <a:pathLst>
              <a:path w="3591796" h="3097092">
                <a:moveTo>
                  <a:pt x="0" y="492469"/>
                </a:moveTo>
                <a:lnTo>
                  <a:pt x="499795" y="0"/>
                </a:lnTo>
                <a:lnTo>
                  <a:pt x="3591796" y="3097092"/>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err="1"/>
          </a:p>
        </p:txBody>
      </p:sp>
      <p:sp>
        <p:nvSpPr>
          <p:cNvPr id="85" name="Diamond 84">
            <a:extLst>
              <a:ext uri="{FF2B5EF4-FFF2-40B4-BE49-F238E27FC236}">
                <a16:creationId xmlns:a16="http://schemas.microsoft.com/office/drawing/2014/main" id="{9DB26AC9-12E6-423A-BA23-6BCA9D06668C}"/>
              </a:ext>
              <a:ext uri="{C183D7F6-B498-43B3-948B-1728B52AA6E4}">
                <adec:decorative xmlns:adec="http://schemas.microsoft.com/office/drawing/2017/decorative" val="1"/>
              </a:ext>
            </a:extLst>
          </p:cNvPr>
          <p:cNvSpPr/>
          <p:nvPr/>
        </p:nvSpPr>
        <p:spPr bwMode="auto">
          <a:xfrm>
            <a:off x="58414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Diamond 85">
            <a:extLst>
              <a:ext uri="{FF2B5EF4-FFF2-40B4-BE49-F238E27FC236}">
                <a16:creationId xmlns:a16="http://schemas.microsoft.com/office/drawing/2014/main" id="{7A0F7DD3-1B95-4793-A6C3-91209030A037}"/>
              </a:ext>
              <a:ext uri="{C183D7F6-B498-43B3-948B-1728B52AA6E4}">
                <adec:decorative xmlns:adec="http://schemas.microsoft.com/office/drawing/2017/decorative" val="1"/>
              </a:ext>
            </a:extLst>
          </p:cNvPr>
          <p:cNvSpPr/>
          <p:nvPr/>
        </p:nvSpPr>
        <p:spPr bwMode="auto">
          <a:xfrm>
            <a:off x="68910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Diamond 86">
            <a:extLst>
              <a:ext uri="{FF2B5EF4-FFF2-40B4-BE49-F238E27FC236}">
                <a16:creationId xmlns:a16="http://schemas.microsoft.com/office/drawing/2014/main" id="{A065ABD5-FB43-401D-ACD9-29F40D8E4B6B}"/>
              </a:ext>
              <a:ext uri="{C183D7F6-B498-43B3-948B-1728B52AA6E4}">
                <adec:decorative xmlns:adec="http://schemas.microsoft.com/office/drawing/2017/decorative" val="1"/>
              </a:ext>
            </a:extLst>
          </p:cNvPr>
          <p:cNvSpPr/>
          <p:nvPr/>
        </p:nvSpPr>
        <p:spPr bwMode="auto">
          <a:xfrm>
            <a:off x="79406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con of an arrow hitting the target">
            <a:extLst>
              <a:ext uri="{FF2B5EF4-FFF2-40B4-BE49-F238E27FC236}">
                <a16:creationId xmlns:a16="http://schemas.microsoft.com/office/drawing/2014/main" id="{D7028644-E00D-40AB-A232-290AC9081658}"/>
              </a:ext>
            </a:extLst>
          </p:cNvPr>
          <p:cNvPicPr>
            <a:picLocks noChangeAspect="1"/>
          </p:cNvPicPr>
          <p:nvPr/>
        </p:nvPicPr>
        <p:blipFill>
          <a:blip r:embed="rId3"/>
          <a:stretch>
            <a:fillRect/>
          </a:stretch>
        </p:blipFill>
        <p:spPr>
          <a:xfrm>
            <a:off x="1079372" y="2732545"/>
            <a:ext cx="592836" cy="531876"/>
          </a:xfrm>
          <a:prstGeom prst="rect">
            <a:avLst/>
          </a:prstGeom>
        </p:spPr>
      </p:pic>
      <p:sp>
        <p:nvSpPr>
          <p:cNvPr id="79" name="Freeform: Shape 78">
            <a:extLst>
              <a:ext uri="{FF2B5EF4-FFF2-40B4-BE49-F238E27FC236}">
                <a16:creationId xmlns:a16="http://schemas.microsoft.com/office/drawing/2014/main" id="{C5F4AE6E-222B-474B-A9B5-A8B0A457E66E}"/>
              </a:ext>
            </a:extLst>
          </p:cNvPr>
          <p:cNvSpPr/>
          <p:nvPr/>
        </p:nvSpPr>
        <p:spPr>
          <a:xfrm>
            <a:off x="2018983" y="215536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dirty="0">
                <a:solidFill>
                  <a:schemeClr val="tx1"/>
                </a:solidFill>
              </a:rPr>
              <a:t>Clearly understand the goal and scope of the topic</a:t>
            </a:r>
          </a:p>
        </p:txBody>
      </p:sp>
      <p:pic>
        <p:nvPicPr>
          <p:cNvPr id="13" name="Picture 12" descr="Icon of a bulb light">
            <a:extLst>
              <a:ext uri="{FF2B5EF4-FFF2-40B4-BE49-F238E27FC236}">
                <a16:creationId xmlns:a16="http://schemas.microsoft.com/office/drawing/2014/main" id="{932D95A5-27C2-4AA4-9B89-CE48695C38A7}"/>
              </a:ext>
            </a:extLst>
          </p:cNvPr>
          <p:cNvPicPr>
            <a:picLocks noChangeAspect="1"/>
          </p:cNvPicPr>
          <p:nvPr/>
        </p:nvPicPr>
        <p:blipFill>
          <a:blip r:embed="rId4"/>
          <a:stretch>
            <a:fillRect/>
          </a:stretch>
        </p:blipFill>
        <p:spPr>
          <a:xfrm>
            <a:off x="6327012" y="2742451"/>
            <a:ext cx="486156" cy="512064"/>
          </a:xfrm>
          <a:prstGeom prst="rect">
            <a:avLst/>
          </a:prstGeom>
        </p:spPr>
      </p:pic>
      <p:sp>
        <p:nvSpPr>
          <p:cNvPr id="51" name="Freeform: Shape 50">
            <a:extLst>
              <a:ext uri="{FF2B5EF4-FFF2-40B4-BE49-F238E27FC236}">
                <a16:creationId xmlns:a16="http://schemas.microsoft.com/office/drawing/2014/main" id="{A2C350C4-04C9-4BE6-BB49-1B4C3782BE4E}"/>
              </a:ext>
            </a:extLst>
          </p:cNvPr>
          <p:cNvSpPr/>
          <p:nvPr/>
        </p:nvSpPr>
        <p:spPr>
          <a:xfrm>
            <a:off x="7213283" y="2155362"/>
            <a:ext cx="2773362"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Make sure the trigger phrases are semantically different</a:t>
            </a:r>
          </a:p>
        </p:txBody>
      </p:sp>
      <p:pic>
        <p:nvPicPr>
          <p:cNvPr id="8" name="Picture 7" descr="Icon of a sun">
            <a:extLst>
              <a:ext uri="{FF2B5EF4-FFF2-40B4-BE49-F238E27FC236}">
                <a16:creationId xmlns:a16="http://schemas.microsoft.com/office/drawing/2014/main" id="{5F8A5844-0961-4CEB-8074-219DF9AFED39}"/>
              </a:ext>
            </a:extLst>
          </p:cNvPr>
          <p:cNvPicPr>
            <a:picLocks noChangeAspect="1"/>
          </p:cNvPicPr>
          <p:nvPr/>
        </p:nvPicPr>
        <p:blipFill>
          <a:blip r:embed="rId5"/>
          <a:stretch>
            <a:fillRect/>
          </a:stretch>
        </p:blipFill>
        <p:spPr>
          <a:xfrm>
            <a:off x="2173954" y="3777463"/>
            <a:ext cx="502920" cy="502920"/>
          </a:xfrm>
          <a:prstGeom prst="rect">
            <a:avLst/>
          </a:prstGeom>
        </p:spPr>
      </p:pic>
      <p:sp>
        <p:nvSpPr>
          <p:cNvPr id="80" name="Freeform: Shape 79">
            <a:extLst>
              <a:ext uri="{FF2B5EF4-FFF2-40B4-BE49-F238E27FC236}">
                <a16:creationId xmlns:a16="http://schemas.microsoft.com/office/drawing/2014/main" id="{45E10542-C545-40EC-B804-4D9B225B5C77}"/>
              </a:ext>
            </a:extLst>
          </p:cNvPr>
          <p:cNvSpPr/>
          <p:nvPr/>
        </p:nvSpPr>
        <p:spPr>
          <a:xfrm>
            <a:off x="30686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Start with 5 to 10</a:t>
            </a:r>
            <a:br>
              <a:rPr lang="en-US" sz="1600">
                <a:solidFill>
                  <a:schemeClr val="tx1"/>
                </a:solidFill>
              </a:rPr>
            </a:br>
            <a:r>
              <a:rPr lang="en-US" sz="1600">
                <a:solidFill>
                  <a:schemeClr val="tx1"/>
                </a:solidFill>
              </a:rPr>
              <a:t>trigger phrases  </a:t>
            </a:r>
          </a:p>
        </p:txBody>
      </p:sp>
      <p:pic>
        <p:nvPicPr>
          <p:cNvPr id="15" name="Picture 14" descr="Icon of conversation">
            <a:extLst>
              <a:ext uri="{FF2B5EF4-FFF2-40B4-BE49-F238E27FC236}">
                <a16:creationId xmlns:a16="http://schemas.microsoft.com/office/drawing/2014/main" id="{CE15BA26-F2AC-4939-92F9-C47D664F3203}"/>
              </a:ext>
            </a:extLst>
          </p:cNvPr>
          <p:cNvPicPr>
            <a:picLocks noChangeAspect="1"/>
          </p:cNvPicPr>
          <p:nvPr/>
        </p:nvPicPr>
        <p:blipFill>
          <a:blip r:embed="rId6"/>
          <a:stretch>
            <a:fillRect/>
          </a:stretch>
        </p:blipFill>
        <p:spPr>
          <a:xfrm>
            <a:off x="7370540" y="3815563"/>
            <a:ext cx="498348" cy="426720"/>
          </a:xfrm>
          <a:prstGeom prst="rect">
            <a:avLst/>
          </a:prstGeom>
        </p:spPr>
      </p:pic>
      <p:sp>
        <p:nvSpPr>
          <p:cNvPr id="52" name="Freeform: Shape 51">
            <a:extLst>
              <a:ext uri="{FF2B5EF4-FFF2-40B4-BE49-F238E27FC236}">
                <a16:creationId xmlns:a16="http://schemas.microsoft.com/office/drawing/2014/main" id="{2BB67578-7CD3-4902-8E0F-DADED44D6E8E}"/>
              </a:ext>
            </a:extLst>
          </p:cNvPr>
          <p:cNvSpPr/>
          <p:nvPr/>
        </p:nvSpPr>
        <p:spPr>
          <a:xfrm>
            <a:off x="82629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Use the words your customers use!</a:t>
            </a:r>
          </a:p>
        </p:txBody>
      </p:sp>
      <p:pic>
        <p:nvPicPr>
          <p:cNvPr id="10" name="Picture 9" descr="Icon of a Speedmeter">
            <a:extLst>
              <a:ext uri="{FF2B5EF4-FFF2-40B4-BE49-F238E27FC236}">
                <a16:creationId xmlns:a16="http://schemas.microsoft.com/office/drawing/2014/main" id="{C95318A5-11DB-4109-BB56-020F18C7E506}"/>
              </a:ext>
            </a:extLst>
          </p:cNvPr>
          <p:cNvPicPr>
            <a:picLocks noChangeAspect="1"/>
          </p:cNvPicPr>
          <p:nvPr/>
        </p:nvPicPr>
        <p:blipFill>
          <a:blip r:embed="rId7"/>
          <a:stretch>
            <a:fillRect/>
          </a:stretch>
        </p:blipFill>
        <p:spPr>
          <a:xfrm>
            <a:off x="3233484" y="4831525"/>
            <a:ext cx="483108" cy="455676"/>
          </a:xfrm>
          <a:prstGeom prst="rect">
            <a:avLst/>
          </a:prstGeom>
        </p:spPr>
      </p:pic>
      <p:sp>
        <p:nvSpPr>
          <p:cNvPr id="81" name="Freeform: Shape 80">
            <a:extLst>
              <a:ext uri="{FF2B5EF4-FFF2-40B4-BE49-F238E27FC236}">
                <a16:creationId xmlns:a16="http://schemas.microsoft.com/office/drawing/2014/main" id="{3675AD3D-7418-498F-8D98-FB3F45C1F2FD}"/>
              </a:ext>
            </a:extLst>
          </p:cNvPr>
          <p:cNvSpPr/>
          <p:nvPr/>
        </p:nvSpPr>
        <p:spPr>
          <a:xfrm>
            <a:off x="4118231" y="4093131"/>
            <a:ext cx="2468880"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Shorter trigger phrases with fewer than 10 words are generally better</a:t>
            </a:r>
          </a:p>
        </p:txBody>
      </p:sp>
      <p:pic>
        <p:nvPicPr>
          <p:cNvPr id="17" name="Picture 16" descr="Icon of documents">
            <a:extLst>
              <a:ext uri="{FF2B5EF4-FFF2-40B4-BE49-F238E27FC236}">
                <a16:creationId xmlns:a16="http://schemas.microsoft.com/office/drawing/2014/main" id="{CF905B59-6105-44E7-BE42-7654BB5A6316}"/>
              </a:ext>
            </a:extLst>
          </p:cNvPr>
          <p:cNvPicPr>
            <a:picLocks noChangeAspect="1"/>
          </p:cNvPicPr>
          <p:nvPr/>
        </p:nvPicPr>
        <p:blipFill>
          <a:blip r:embed="rId8"/>
          <a:stretch>
            <a:fillRect/>
          </a:stretch>
        </p:blipFill>
        <p:spPr>
          <a:xfrm>
            <a:off x="8460550" y="4820857"/>
            <a:ext cx="417576" cy="477012"/>
          </a:xfrm>
          <a:prstGeom prst="rect">
            <a:avLst/>
          </a:prstGeom>
        </p:spPr>
      </p:pic>
      <p:sp>
        <p:nvSpPr>
          <p:cNvPr id="56" name="Freeform: Shape 55">
            <a:extLst>
              <a:ext uri="{FF2B5EF4-FFF2-40B4-BE49-F238E27FC236}">
                <a16:creationId xmlns:a16="http://schemas.microsoft.com/office/drawing/2014/main" id="{1E1D826E-1564-4DE3-93D3-6ECBD721BA26}"/>
              </a:ext>
            </a:extLst>
          </p:cNvPr>
          <p:cNvSpPr/>
          <p:nvPr/>
        </p:nvSpPr>
        <p:spPr>
          <a:xfrm>
            <a:off x="9312531" y="4093131"/>
            <a:ext cx="2553428"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Avoid trigger phrases that are highly ambiguous among different topics </a:t>
            </a:r>
          </a:p>
        </p:txBody>
      </p:sp>
      <p:sp>
        <p:nvSpPr>
          <p:cNvPr id="11" name="Isosceles Triangle 10">
            <a:extLst>
              <a:ext uri="{FF2B5EF4-FFF2-40B4-BE49-F238E27FC236}">
                <a16:creationId xmlns:a16="http://schemas.microsoft.com/office/drawing/2014/main" id="{B6D06383-D787-45B4-80FE-8DDF4FAC1367}"/>
              </a:ext>
              <a:ext uri="{C183D7F6-B498-43B3-948B-1728B52AA6E4}">
                <adec:decorative xmlns:adec="http://schemas.microsoft.com/office/drawing/2017/decorative" val="1"/>
              </a:ext>
            </a:extLst>
          </p:cNvPr>
          <p:cNvSpPr/>
          <p:nvPr/>
        </p:nvSpPr>
        <p:spPr bwMode="auto">
          <a:xfrm rot="16200000">
            <a:off x="9427129" y="-3"/>
            <a:ext cx="2764871" cy="2764871"/>
          </a:xfrm>
          <a:prstGeom prst="triangle">
            <a:avLst>
              <a:gd name="adj" fmla="val 1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E5B0B8F-B391-49CF-B777-69CB30DC8E61}"/>
              </a:ext>
              <a:ext uri="{C183D7F6-B498-43B3-948B-1728B52AA6E4}">
                <adec:decorative xmlns:adec="http://schemas.microsoft.com/office/drawing/2017/decorative" val="1"/>
              </a:ext>
            </a:extLst>
          </p:cNvPr>
          <p:cNvCxnSpPr/>
          <p:nvPr/>
        </p:nvCxnSpPr>
        <p:spPr>
          <a:xfrm>
            <a:off x="9364980" y="5410200"/>
            <a:ext cx="0" cy="144780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16969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6C74269F-EB4B-49FE-A0F5-63C6DE94E7C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12533B-B1CE-4029-9D57-47E1258A8CDD}"/>
              </a:ext>
            </a:extLst>
          </p:cNvPr>
          <p:cNvSpPr>
            <a:spLocks noGrp="1"/>
          </p:cNvSpPr>
          <p:nvPr>
            <p:ph type="title"/>
          </p:nvPr>
        </p:nvSpPr>
        <p:spPr/>
        <p:txBody>
          <a:bodyPr/>
          <a:lstStyle/>
          <a:p>
            <a:r>
              <a:rPr lang="en-US" dirty="0"/>
              <a:t>Step 1: Pick a topic</a:t>
            </a:r>
          </a:p>
        </p:txBody>
      </p:sp>
      <p:sp>
        <p:nvSpPr>
          <p:cNvPr id="7" name="Rectangle 6">
            <a:extLst>
              <a:ext uri="{FF2B5EF4-FFF2-40B4-BE49-F238E27FC236}">
                <a16:creationId xmlns:a16="http://schemas.microsoft.com/office/drawing/2014/main" id="{FB576CB3-DFDE-4CB1-987F-49D64C64DDEB}"/>
              </a:ext>
              <a:ext uri="{C183D7F6-B498-43B3-948B-1728B52AA6E4}">
                <adec:decorative xmlns:adec="http://schemas.microsoft.com/office/drawing/2017/decorative" val="1"/>
              </a:ext>
            </a:extLst>
          </p:cNvPr>
          <p:cNvSpPr/>
          <p:nvPr/>
        </p:nvSpPr>
        <p:spPr bwMode="auto">
          <a:xfrm>
            <a:off x="449263" y="1169263"/>
            <a:ext cx="11313202" cy="5240017"/>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Arrow: Circular 14">
            <a:extLst>
              <a:ext uri="{FF2B5EF4-FFF2-40B4-BE49-F238E27FC236}">
                <a16:creationId xmlns:a16="http://schemas.microsoft.com/office/drawing/2014/main" id="{5DB4239D-6FA8-439E-ACBD-9762AB57D6AA}"/>
              </a:ext>
              <a:ext uri="{C183D7F6-B498-43B3-948B-1728B52AA6E4}">
                <adec:decorative xmlns:adec="http://schemas.microsoft.com/office/drawing/2017/decorative" val="1"/>
              </a:ext>
            </a:extLst>
          </p:cNvPr>
          <p:cNvSpPr/>
          <p:nvPr/>
        </p:nvSpPr>
        <p:spPr>
          <a:xfrm rot="21444744">
            <a:off x="4201242" y="1384217"/>
            <a:ext cx="4810108" cy="4810108"/>
          </a:xfrm>
          <a:prstGeom prst="circularArrow">
            <a:avLst>
              <a:gd name="adj1" fmla="val 5212"/>
              <a:gd name="adj2" fmla="val 326207"/>
              <a:gd name="adj3" fmla="val 14755538"/>
              <a:gd name="adj4" fmla="val 16938164"/>
              <a:gd name="adj5" fmla="val 4323"/>
            </a:avLst>
          </a:prstGeom>
          <a:solidFill>
            <a:schemeClr val="bg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vert="horz" wrap="square" lIns="91440" tIns="45720" rIns="91440" bIns="45720" anchor="ctr" anchorCtr="0">
            <a:noAutofit/>
          </a:bodyPr>
          <a:lstStyle/>
          <a:p>
            <a:pPr>
              <a:spcAft>
                <a:spcPts val="100"/>
              </a:spcAft>
            </a:pPr>
            <a:endParaRPr lang="en-US" sz="1200"/>
          </a:p>
        </p:txBody>
      </p:sp>
      <p:sp>
        <p:nvSpPr>
          <p:cNvPr id="46" name="TextBox 45">
            <a:extLst>
              <a:ext uri="{FF2B5EF4-FFF2-40B4-BE49-F238E27FC236}">
                <a16:creationId xmlns:a16="http://schemas.microsoft.com/office/drawing/2014/main" id="{74BF3364-22A6-491F-9A8B-D0CAC3948EE2}"/>
              </a:ext>
            </a:extLst>
          </p:cNvPr>
          <p:cNvSpPr txBox="1"/>
          <p:nvPr/>
        </p:nvSpPr>
        <p:spPr>
          <a:xfrm>
            <a:off x="6983844" y="3221347"/>
            <a:ext cx="910255" cy="200742"/>
          </a:xfrm>
          <a:prstGeom prst="rect">
            <a:avLst/>
          </a:prstGeom>
          <a:noFill/>
        </p:spPr>
        <p:txBody>
          <a:bodyPr vert="horz" wrap="square" lIns="0" tIns="0" rIns="0" bIns="0" rtlCol="0" anchor="ctr" anchorCtr="0">
            <a:noAutofit/>
          </a:bodyPr>
          <a:lstStyle/>
          <a:p>
            <a:pPr>
              <a:spcAft>
                <a:spcPts val="100"/>
              </a:spcAft>
            </a:pPr>
            <a:r>
              <a:rPr lang="en-US" sz="1600" dirty="0">
                <a:solidFill>
                  <a:schemeClr val="tx2"/>
                </a:solidFill>
                <a:latin typeface="+mj-lt"/>
              </a:rPr>
              <a:t>Checkout</a:t>
            </a:r>
          </a:p>
        </p:txBody>
      </p:sp>
      <p:grpSp>
        <p:nvGrpSpPr>
          <p:cNvPr id="3" name="Group 2" descr="Browse Products">
            <a:extLst>
              <a:ext uri="{FF2B5EF4-FFF2-40B4-BE49-F238E27FC236}">
                <a16:creationId xmlns:a16="http://schemas.microsoft.com/office/drawing/2014/main" id="{F67BDC9C-97E5-4177-9E33-B9134686326F}"/>
              </a:ext>
              <a:ext uri="{C183D7F6-B498-43B3-948B-1728B52AA6E4}">
                <adec:decorative xmlns:adec="http://schemas.microsoft.com/office/drawing/2017/decorative" val="0"/>
              </a:ext>
            </a:extLst>
          </p:cNvPr>
          <p:cNvGrpSpPr/>
          <p:nvPr/>
        </p:nvGrpSpPr>
        <p:grpSpPr>
          <a:xfrm>
            <a:off x="5993414" y="1367905"/>
            <a:ext cx="5693019" cy="513970"/>
            <a:chOff x="5993414" y="1367905"/>
            <a:chExt cx="5693019" cy="513970"/>
          </a:xfrm>
        </p:grpSpPr>
        <p:sp>
          <p:nvSpPr>
            <p:cNvPr id="18" name="Rectangle: Rounded Corners 17">
              <a:extLst>
                <a:ext uri="{FF2B5EF4-FFF2-40B4-BE49-F238E27FC236}">
                  <a16:creationId xmlns:a16="http://schemas.microsoft.com/office/drawing/2014/main" id="{4C225B94-18A0-4F5A-BD58-B5B0D0AF29EE}"/>
                </a:ext>
              </a:extLst>
            </p:cNvPr>
            <p:cNvSpPr/>
            <p:nvPr/>
          </p:nvSpPr>
          <p:spPr>
            <a:xfrm>
              <a:off x="5993414" y="1455158"/>
              <a:ext cx="1225296"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622300">
                <a:spcAft>
                  <a:spcPts val="100"/>
                </a:spcAft>
                <a:buNone/>
              </a:pPr>
              <a:r>
                <a:rPr lang="en-US" sz="1200" kern="1200" dirty="0">
                  <a:solidFill>
                    <a:schemeClr val="tx1"/>
                  </a:solidFill>
                </a:rPr>
                <a:t>Browse Products</a:t>
              </a:r>
            </a:p>
          </p:txBody>
        </p:sp>
        <p:grpSp>
          <p:nvGrpSpPr>
            <p:cNvPr id="4" name="Group 3">
              <a:extLst>
                <a:ext uri="{FF2B5EF4-FFF2-40B4-BE49-F238E27FC236}">
                  <a16:creationId xmlns:a16="http://schemas.microsoft.com/office/drawing/2014/main" id="{7E1BE111-FE0C-4051-91FC-9387983FF796}"/>
                </a:ext>
                <a:ext uri="{C183D7F6-B498-43B3-948B-1728B52AA6E4}">
                  <adec:decorative xmlns:adec="http://schemas.microsoft.com/office/drawing/2017/decorative" val="1"/>
                </a:ext>
              </a:extLst>
            </p:cNvPr>
            <p:cNvGrpSpPr/>
            <p:nvPr/>
          </p:nvGrpSpPr>
          <p:grpSpPr>
            <a:xfrm>
              <a:off x="7219950" y="1367905"/>
              <a:ext cx="4466483" cy="412934"/>
              <a:chOff x="7219950" y="1367905"/>
              <a:chExt cx="4466483" cy="412934"/>
            </a:xfrm>
          </p:grpSpPr>
          <p:cxnSp>
            <p:nvCxnSpPr>
              <p:cNvPr id="5" name="Straight Connector 4" descr="An arrow pointing toward the right side">
                <a:extLst>
                  <a:ext uri="{FF2B5EF4-FFF2-40B4-BE49-F238E27FC236}">
                    <a16:creationId xmlns:a16="http://schemas.microsoft.com/office/drawing/2014/main" id="{4CA50473-6607-4AEF-BB54-7C7E3C4AB004}"/>
                  </a:ext>
                </a:extLst>
              </p:cNvPr>
              <p:cNvCxnSpPr>
                <a:cxnSpLocks/>
              </p:cNvCxnSpPr>
              <p:nvPr/>
            </p:nvCxnSpPr>
            <p:spPr>
              <a:xfrm>
                <a:off x="7219950" y="1571983"/>
                <a:ext cx="2454803" cy="1"/>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C5CA10-B9B1-4DA7-92C0-4F475B2B9151}"/>
                  </a:ext>
                </a:extLst>
              </p:cNvPr>
              <p:cNvSpPr txBox="1"/>
              <p:nvPr/>
            </p:nvSpPr>
            <p:spPr>
              <a:xfrm>
                <a:off x="9674753" y="1367905"/>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Find Products</a:t>
                </a:r>
              </a:p>
              <a:p>
                <a:pPr marL="137160" indent="-137160">
                  <a:spcAft>
                    <a:spcPts val="100"/>
                  </a:spcAft>
                  <a:buFont typeface="Arial" panose="020B0604020202020204" pitchFamily="34" charset="0"/>
                  <a:buChar char="•"/>
                </a:pPr>
                <a:r>
                  <a:rPr lang="en-US" sz="1000" dirty="0"/>
                  <a:t>Special Products – Gift Cards</a:t>
                </a:r>
              </a:p>
            </p:txBody>
          </p:sp>
        </p:grpSp>
      </p:grpSp>
      <p:grpSp>
        <p:nvGrpSpPr>
          <p:cNvPr id="17" name="Group 16" descr="Shipment">
            <a:extLst>
              <a:ext uri="{FF2B5EF4-FFF2-40B4-BE49-F238E27FC236}">
                <a16:creationId xmlns:a16="http://schemas.microsoft.com/office/drawing/2014/main" id="{A8567EC8-1C54-4F58-914D-0453589B5921}"/>
              </a:ext>
              <a:ext uri="{C183D7F6-B498-43B3-948B-1728B52AA6E4}">
                <adec:decorative xmlns:adec="http://schemas.microsoft.com/office/drawing/2017/decorative" val="0"/>
              </a:ext>
            </a:extLst>
          </p:cNvPr>
          <p:cNvGrpSpPr/>
          <p:nvPr/>
        </p:nvGrpSpPr>
        <p:grpSpPr>
          <a:xfrm>
            <a:off x="7547625" y="1991924"/>
            <a:ext cx="4138808" cy="426717"/>
            <a:chOff x="7547625" y="1991924"/>
            <a:chExt cx="4138808" cy="426717"/>
          </a:xfrm>
        </p:grpSpPr>
        <p:sp>
          <p:nvSpPr>
            <p:cNvPr id="19" name="Rectangle: Rounded Corners 18">
              <a:extLst>
                <a:ext uri="{FF2B5EF4-FFF2-40B4-BE49-F238E27FC236}">
                  <a16:creationId xmlns:a16="http://schemas.microsoft.com/office/drawing/2014/main" id="{7893B384-FC15-4306-BBEB-F3CDAAEFE1F0}"/>
                </a:ext>
              </a:extLst>
            </p:cNvPr>
            <p:cNvSpPr/>
            <p:nvPr/>
          </p:nvSpPr>
          <p:spPr>
            <a:xfrm>
              <a:off x="7547625" y="199192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dirty="0">
                  <a:solidFill>
                    <a:schemeClr val="tx1"/>
                  </a:solidFill>
                </a:rPr>
                <a:t>Shipment</a:t>
              </a:r>
            </a:p>
          </p:txBody>
        </p:sp>
        <p:grpSp>
          <p:nvGrpSpPr>
            <p:cNvPr id="6" name="Group 5">
              <a:extLst>
                <a:ext uri="{FF2B5EF4-FFF2-40B4-BE49-F238E27FC236}">
                  <a16:creationId xmlns:a16="http://schemas.microsoft.com/office/drawing/2014/main" id="{11AA6733-79C3-465E-B3D0-598E6D36788D}"/>
                </a:ext>
                <a:ext uri="{C183D7F6-B498-43B3-948B-1728B52AA6E4}">
                  <adec:decorative xmlns:adec="http://schemas.microsoft.com/office/drawing/2017/decorative" val="1"/>
                </a:ext>
              </a:extLst>
            </p:cNvPr>
            <p:cNvGrpSpPr/>
            <p:nvPr/>
          </p:nvGrpSpPr>
          <p:grpSpPr>
            <a:xfrm>
              <a:off x="8776393" y="1996962"/>
              <a:ext cx="2910040" cy="412934"/>
              <a:chOff x="8776393" y="1996962"/>
              <a:chExt cx="2910040" cy="412934"/>
            </a:xfrm>
          </p:grpSpPr>
          <p:cxnSp>
            <p:nvCxnSpPr>
              <p:cNvPr id="57" name="Straight Connector 56" descr="An arrow pointing toward the right side">
                <a:extLst>
                  <a:ext uri="{FF2B5EF4-FFF2-40B4-BE49-F238E27FC236}">
                    <a16:creationId xmlns:a16="http://schemas.microsoft.com/office/drawing/2014/main" id="{6B4B0A69-217E-4592-AC35-589FFF4ECAA0}"/>
                  </a:ext>
                </a:extLst>
              </p:cNvPr>
              <p:cNvCxnSpPr>
                <a:cxnSpLocks/>
                <a:endCxn id="33" idx="1"/>
              </p:cNvCxnSpPr>
              <p:nvPr/>
            </p:nvCxnSpPr>
            <p:spPr>
              <a:xfrm flipV="1">
                <a:off x="8776393" y="2203429"/>
                <a:ext cx="898360" cy="185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2FCD6B-F2F2-46AE-9C98-A16FF46E26A4}"/>
                  </a:ext>
                </a:extLst>
              </p:cNvPr>
              <p:cNvSpPr txBox="1"/>
              <p:nvPr/>
            </p:nvSpPr>
            <p:spPr>
              <a:xfrm>
                <a:off x="9674753" y="1996962"/>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Fees</a:t>
                </a:r>
              </a:p>
              <a:p>
                <a:pPr marL="137160" indent="-137160">
                  <a:spcAft>
                    <a:spcPts val="100"/>
                  </a:spcAft>
                  <a:buFont typeface="Arial" panose="020B0604020202020204" pitchFamily="34" charset="0"/>
                  <a:buChar char="•"/>
                </a:pPr>
                <a:r>
                  <a:rPr lang="en-US" sz="1000" dirty="0"/>
                  <a:t>Timeframe</a:t>
                </a:r>
              </a:p>
            </p:txBody>
          </p:sp>
        </p:grpSp>
      </p:grpSp>
      <p:grpSp>
        <p:nvGrpSpPr>
          <p:cNvPr id="26" name="Group 25" descr="Pricing">
            <a:extLst>
              <a:ext uri="{FF2B5EF4-FFF2-40B4-BE49-F238E27FC236}">
                <a16:creationId xmlns:a16="http://schemas.microsoft.com/office/drawing/2014/main" id="{D17ECE4F-B7B4-4DB9-8F83-062342701A45}"/>
              </a:ext>
              <a:ext uri="{C183D7F6-B498-43B3-948B-1728B52AA6E4}">
                <adec:decorative xmlns:adec="http://schemas.microsoft.com/office/drawing/2017/decorative" val="0"/>
              </a:ext>
            </a:extLst>
          </p:cNvPr>
          <p:cNvGrpSpPr/>
          <p:nvPr/>
        </p:nvGrpSpPr>
        <p:grpSpPr>
          <a:xfrm>
            <a:off x="7984833" y="2659203"/>
            <a:ext cx="3701600" cy="579646"/>
            <a:chOff x="7984833" y="2659203"/>
            <a:chExt cx="3701600" cy="579646"/>
          </a:xfrm>
        </p:grpSpPr>
        <p:sp>
          <p:nvSpPr>
            <p:cNvPr id="20" name="Rectangle: Rounded Corners 19">
              <a:extLst>
                <a:ext uri="{FF2B5EF4-FFF2-40B4-BE49-F238E27FC236}">
                  <a16:creationId xmlns:a16="http://schemas.microsoft.com/office/drawing/2014/main" id="{53712CBE-9FD4-461A-8AAC-3DD4412CF29C}"/>
                </a:ext>
              </a:extLst>
            </p:cNvPr>
            <p:cNvSpPr/>
            <p:nvPr/>
          </p:nvSpPr>
          <p:spPr>
            <a:xfrm>
              <a:off x="7984833" y="273621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Pricing</a:t>
              </a:r>
            </a:p>
          </p:txBody>
        </p:sp>
        <p:grpSp>
          <p:nvGrpSpPr>
            <p:cNvPr id="8" name="Group 7">
              <a:extLst>
                <a:ext uri="{FF2B5EF4-FFF2-40B4-BE49-F238E27FC236}">
                  <a16:creationId xmlns:a16="http://schemas.microsoft.com/office/drawing/2014/main" id="{CF56E57E-0528-4D28-9EAD-004178F47D0B}"/>
                </a:ext>
                <a:ext uri="{C183D7F6-B498-43B3-948B-1728B52AA6E4}">
                  <adec:decorative xmlns:adec="http://schemas.microsoft.com/office/drawing/2017/decorative" val="1"/>
                </a:ext>
              </a:extLst>
            </p:cNvPr>
            <p:cNvGrpSpPr/>
            <p:nvPr/>
          </p:nvGrpSpPr>
          <p:grpSpPr>
            <a:xfrm>
              <a:off x="9213601" y="2659203"/>
              <a:ext cx="2472832" cy="579646"/>
              <a:chOff x="9213601" y="2659203"/>
              <a:chExt cx="2472832" cy="579646"/>
            </a:xfrm>
          </p:grpSpPr>
          <p:cxnSp>
            <p:nvCxnSpPr>
              <p:cNvPr id="58" name="Straight Connector 57" descr="An arrow pointing toward the right side">
                <a:extLst>
                  <a:ext uri="{FF2B5EF4-FFF2-40B4-BE49-F238E27FC236}">
                    <a16:creationId xmlns:a16="http://schemas.microsoft.com/office/drawing/2014/main" id="{E23B2D69-014C-4D60-BD9A-0EFD0DEF6BEE}"/>
                  </a:ext>
                </a:extLst>
              </p:cNvPr>
              <p:cNvCxnSpPr>
                <a:cxnSpLocks/>
                <a:endCxn id="34" idx="1"/>
              </p:cNvCxnSpPr>
              <p:nvPr/>
            </p:nvCxnSpPr>
            <p:spPr>
              <a:xfrm flipV="1">
                <a:off x="9213601" y="2949026"/>
                <a:ext cx="461152" cy="547"/>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ABA245-B3EB-4558-93BA-7F16D4B31D85}"/>
                  </a:ext>
                </a:extLst>
              </p:cNvPr>
              <p:cNvSpPr txBox="1"/>
              <p:nvPr/>
            </p:nvSpPr>
            <p:spPr>
              <a:xfrm>
                <a:off x="9674753" y="2659203"/>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Find a Promotion</a:t>
                </a:r>
              </a:p>
              <a:p>
                <a:pPr marL="137160" indent="-137160">
                  <a:spcAft>
                    <a:spcPts val="100"/>
                  </a:spcAft>
                  <a:buFont typeface="Arial" panose="020B0604020202020204" pitchFamily="34" charset="0"/>
                  <a:buChar char="•"/>
                </a:pPr>
                <a:r>
                  <a:rPr lang="en-US" sz="1000" dirty="0"/>
                  <a:t>Price Match</a:t>
                </a:r>
              </a:p>
              <a:p>
                <a:pPr marL="137160" indent="-137160">
                  <a:spcAft>
                    <a:spcPts val="100"/>
                  </a:spcAft>
                  <a:buFont typeface="Arial" panose="020B0604020202020204" pitchFamily="34" charset="0"/>
                  <a:buChar char="•"/>
                </a:pPr>
                <a:r>
                  <a:rPr lang="en-US" sz="1000" dirty="0"/>
                  <a:t>Member Benefits</a:t>
                </a:r>
              </a:p>
            </p:txBody>
          </p:sp>
        </p:grpSp>
      </p:grpSp>
      <p:grpSp>
        <p:nvGrpSpPr>
          <p:cNvPr id="48" name="Group 47" descr="Tax">
            <a:extLst>
              <a:ext uri="{FF2B5EF4-FFF2-40B4-BE49-F238E27FC236}">
                <a16:creationId xmlns:a16="http://schemas.microsoft.com/office/drawing/2014/main" id="{E7DB5EDD-3894-4854-8A9A-BFFF6DD9D5BF}"/>
              </a:ext>
              <a:ext uri="{C183D7F6-B498-43B3-948B-1728B52AA6E4}">
                <adec:decorative xmlns:adec="http://schemas.microsoft.com/office/drawing/2017/decorative" val="0"/>
              </a:ext>
            </a:extLst>
          </p:cNvPr>
          <p:cNvGrpSpPr/>
          <p:nvPr/>
        </p:nvGrpSpPr>
        <p:grpSpPr>
          <a:xfrm>
            <a:off x="8236136" y="3480504"/>
            <a:ext cx="3450297" cy="426717"/>
            <a:chOff x="8236136" y="3480504"/>
            <a:chExt cx="3450297" cy="426717"/>
          </a:xfrm>
        </p:grpSpPr>
        <p:sp>
          <p:nvSpPr>
            <p:cNvPr id="21" name="Rectangle: Rounded Corners 20">
              <a:extLst>
                <a:ext uri="{FF2B5EF4-FFF2-40B4-BE49-F238E27FC236}">
                  <a16:creationId xmlns:a16="http://schemas.microsoft.com/office/drawing/2014/main" id="{3F40C838-2B1C-4E0F-9CB4-C995F3CB14FF}"/>
                </a:ext>
              </a:extLst>
            </p:cNvPr>
            <p:cNvSpPr/>
            <p:nvPr/>
          </p:nvSpPr>
          <p:spPr>
            <a:xfrm>
              <a:off x="8236136" y="348050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Tax</a:t>
              </a:r>
            </a:p>
          </p:txBody>
        </p:sp>
        <p:grpSp>
          <p:nvGrpSpPr>
            <p:cNvPr id="9" name="Group 8">
              <a:extLst>
                <a:ext uri="{FF2B5EF4-FFF2-40B4-BE49-F238E27FC236}">
                  <a16:creationId xmlns:a16="http://schemas.microsoft.com/office/drawing/2014/main" id="{E7A07DC5-0D1E-421D-A3C7-44D9868C7A7B}"/>
                </a:ext>
                <a:ext uri="{C183D7F6-B498-43B3-948B-1728B52AA6E4}">
                  <adec:decorative xmlns:adec="http://schemas.microsoft.com/office/drawing/2017/decorative" val="1"/>
                </a:ext>
              </a:extLst>
            </p:cNvPr>
            <p:cNvGrpSpPr/>
            <p:nvPr/>
          </p:nvGrpSpPr>
          <p:grpSpPr>
            <a:xfrm>
              <a:off x="9464904" y="3570073"/>
              <a:ext cx="2221529" cy="246221"/>
              <a:chOff x="9464904" y="3570073"/>
              <a:chExt cx="2221529" cy="246221"/>
            </a:xfrm>
          </p:grpSpPr>
          <p:cxnSp>
            <p:nvCxnSpPr>
              <p:cNvPr id="59" name="Straight Connector 58" descr="An arrow pointing toward the right side">
                <a:extLst>
                  <a:ext uri="{FF2B5EF4-FFF2-40B4-BE49-F238E27FC236}">
                    <a16:creationId xmlns:a16="http://schemas.microsoft.com/office/drawing/2014/main" id="{BFFFFFED-A1C2-4E7B-8EBD-9E4956854CEB}"/>
                  </a:ext>
                </a:extLst>
              </p:cNvPr>
              <p:cNvCxnSpPr>
                <a:cxnSpLocks/>
                <a:endCxn id="35" idx="1"/>
              </p:cNvCxnSpPr>
              <p:nvPr/>
            </p:nvCxnSpPr>
            <p:spPr>
              <a:xfrm flipV="1">
                <a:off x="9464904" y="3693184"/>
                <a:ext cx="209849" cy="67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02161B5-1C71-4886-8DF0-FB9B8D41A90A}"/>
                  </a:ext>
                </a:extLst>
              </p:cNvPr>
              <p:cNvSpPr txBox="1"/>
              <p:nvPr/>
            </p:nvSpPr>
            <p:spPr>
              <a:xfrm>
                <a:off x="9674753" y="357007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Tax Calculation</a:t>
                </a:r>
              </a:p>
            </p:txBody>
          </p:sp>
        </p:grpSp>
      </p:grpSp>
      <p:grpSp>
        <p:nvGrpSpPr>
          <p:cNvPr id="50" name="Group 49" descr="Payment">
            <a:extLst>
              <a:ext uri="{FF2B5EF4-FFF2-40B4-BE49-F238E27FC236}">
                <a16:creationId xmlns:a16="http://schemas.microsoft.com/office/drawing/2014/main" id="{98D7BF75-051B-48F1-BEDF-F328356D6BFE}"/>
              </a:ext>
              <a:ext uri="{C183D7F6-B498-43B3-948B-1728B52AA6E4}">
                <adec:decorative xmlns:adec="http://schemas.microsoft.com/office/drawing/2017/decorative" val="0"/>
              </a:ext>
            </a:extLst>
          </p:cNvPr>
          <p:cNvGrpSpPr/>
          <p:nvPr/>
        </p:nvGrpSpPr>
        <p:grpSpPr>
          <a:xfrm>
            <a:off x="7984833" y="4224795"/>
            <a:ext cx="3701600" cy="426717"/>
            <a:chOff x="7984833" y="4224795"/>
            <a:chExt cx="3701600" cy="426717"/>
          </a:xfrm>
        </p:grpSpPr>
        <p:sp>
          <p:nvSpPr>
            <p:cNvPr id="22" name="Rectangle: Rounded Corners 21">
              <a:extLst>
                <a:ext uri="{FF2B5EF4-FFF2-40B4-BE49-F238E27FC236}">
                  <a16:creationId xmlns:a16="http://schemas.microsoft.com/office/drawing/2014/main" id="{F6582F85-0734-4261-B20C-D56264B34D31}"/>
                </a:ext>
              </a:extLst>
            </p:cNvPr>
            <p:cNvSpPr/>
            <p:nvPr/>
          </p:nvSpPr>
          <p:spPr>
            <a:xfrm>
              <a:off x="7984833" y="4224795"/>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Payment</a:t>
              </a:r>
            </a:p>
          </p:txBody>
        </p:sp>
        <p:grpSp>
          <p:nvGrpSpPr>
            <p:cNvPr id="10" name="Group 9">
              <a:extLst>
                <a:ext uri="{FF2B5EF4-FFF2-40B4-BE49-F238E27FC236}">
                  <a16:creationId xmlns:a16="http://schemas.microsoft.com/office/drawing/2014/main" id="{F9D71E7C-D579-4FA1-804F-A28CF79B9513}"/>
                </a:ext>
                <a:ext uri="{C183D7F6-B498-43B3-948B-1728B52AA6E4}">
                  <adec:decorative xmlns:adec="http://schemas.microsoft.com/office/drawing/2017/decorative" val="1"/>
                </a:ext>
              </a:extLst>
            </p:cNvPr>
            <p:cNvGrpSpPr/>
            <p:nvPr/>
          </p:nvGrpSpPr>
          <p:grpSpPr>
            <a:xfrm>
              <a:off x="9213601" y="4314909"/>
              <a:ext cx="2472832" cy="246221"/>
              <a:chOff x="9213601" y="4314909"/>
              <a:chExt cx="2472832" cy="246221"/>
            </a:xfrm>
          </p:grpSpPr>
          <p:cxnSp>
            <p:nvCxnSpPr>
              <p:cNvPr id="60" name="Straight Connector 59" descr="An arrow pointing toward the right side">
                <a:extLst>
                  <a:ext uri="{FF2B5EF4-FFF2-40B4-BE49-F238E27FC236}">
                    <a16:creationId xmlns:a16="http://schemas.microsoft.com/office/drawing/2014/main" id="{2138B432-3E09-40CA-BB5B-0A34597F3946}"/>
                  </a:ext>
                </a:extLst>
              </p:cNvPr>
              <p:cNvCxnSpPr>
                <a:cxnSpLocks/>
                <a:endCxn id="36" idx="1"/>
              </p:cNvCxnSpPr>
              <p:nvPr/>
            </p:nvCxnSpPr>
            <p:spPr>
              <a:xfrm flipV="1">
                <a:off x="9213601" y="4438020"/>
                <a:ext cx="461152" cy="13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CE1BE8-3026-4467-A541-5AA7DC22122F}"/>
                  </a:ext>
                </a:extLst>
              </p:cNvPr>
              <p:cNvSpPr txBox="1"/>
              <p:nvPr/>
            </p:nvSpPr>
            <p:spPr>
              <a:xfrm>
                <a:off x="9674753" y="4314909"/>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Payment Methods</a:t>
                </a:r>
              </a:p>
            </p:txBody>
          </p:sp>
        </p:grpSp>
      </p:grpSp>
      <p:grpSp>
        <p:nvGrpSpPr>
          <p:cNvPr id="51" name="Group 50" descr="Address Validation">
            <a:extLst>
              <a:ext uri="{FF2B5EF4-FFF2-40B4-BE49-F238E27FC236}">
                <a16:creationId xmlns:a16="http://schemas.microsoft.com/office/drawing/2014/main" id="{B90334B2-9E75-423F-A531-C4920837E0A2}"/>
              </a:ext>
              <a:ext uri="{C183D7F6-B498-43B3-948B-1728B52AA6E4}">
                <adec:decorative xmlns:adec="http://schemas.microsoft.com/office/drawing/2017/decorative" val="0"/>
              </a:ext>
            </a:extLst>
          </p:cNvPr>
          <p:cNvGrpSpPr/>
          <p:nvPr/>
        </p:nvGrpSpPr>
        <p:grpSpPr>
          <a:xfrm>
            <a:off x="7676213" y="4969086"/>
            <a:ext cx="4010220" cy="426717"/>
            <a:chOff x="7676213" y="4969086"/>
            <a:chExt cx="4010220" cy="426717"/>
          </a:xfrm>
        </p:grpSpPr>
        <p:sp>
          <p:nvSpPr>
            <p:cNvPr id="23" name="Rectangle: Rounded Corners 22">
              <a:extLst>
                <a:ext uri="{FF2B5EF4-FFF2-40B4-BE49-F238E27FC236}">
                  <a16:creationId xmlns:a16="http://schemas.microsoft.com/office/drawing/2014/main" id="{17209003-86FD-46FA-B3C5-B4FB22C1C8D0}"/>
                </a:ext>
              </a:extLst>
            </p:cNvPr>
            <p:cNvSpPr/>
            <p:nvPr/>
          </p:nvSpPr>
          <p:spPr>
            <a:xfrm>
              <a:off x="7676213" y="4969086"/>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Address Validation</a:t>
              </a:r>
            </a:p>
          </p:txBody>
        </p:sp>
        <p:grpSp>
          <p:nvGrpSpPr>
            <p:cNvPr id="11" name="Group 10">
              <a:extLst>
                <a:ext uri="{FF2B5EF4-FFF2-40B4-BE49-F238E27FC236}">
                  <a16:creationId xmlns:a16="http://schemas.microsoft.com/office/drawing/2014/main" id="{3E9B5D1C-3753-4181-82C4-9DC65F0DD4C4}"/>
                </a:ext>
                <a:ext uri="{C183D7F6-B498-43B3-948B-1728B52AA6E4}">
                  <adec:decorative xmlns:adec="http://schemas.microsoft.com/office/drawing/2017/decorative" val="1"/>
                </a:ext>
              </a:extLst>
            </p:cNvPr>
            <p:cNvGrpSpPr/>
            <p:nvPr/>
          </p:nvGrpSpPr>
          <p:grpSpPr>
            <a:xfrm>
              <a:off x="8904981" y="4975709"/>
              <a:ext cx="2781452" cy="412934"/>
              <a:chOff x="8904981" y="4975709"/>
              <a:chExt cx="2781452" cy="412934"/>
            </a:xfrm>
          </p:grpSpPr>
          <p:cxnSp>
            <p:nvCxnSpPr>
              <p:cNvPr id="61" name="Straight Connector 60" descr="An arrow pointing toward the right side">
                <a:extLst>
                  <a:ext uri="{FF2B5EF4-FFF2-40B4-BE49-F238E27FC236}">
                    <a16:creationId xmlns:a16="http://schemas.microsoft.com/office/drawing/2014/main" id="{FA50C5A9-C599-4269-A472-D421220DE2CC}"/>
                  </a:ext>
                </a:extLst>
              </p:cNvPr>
              <p:cNvCxnSpPr>
                <a:cxnSpLocks/>
                <a:endCxn id="37" idx="1"/>
              </p:cNvCxnSpPr>
              <p:nvPr/>
            </p:nvCxnSpPr>
            <p:spPr>
              <a:xfrm flipV="1">
                <a:off x="8904981" y="5182176"/>
                <a:ext cx="769772"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F0ED351-3CC7-484A-A84C-56F4099901AD}"/>
                  </a:ext>
                </a:extLst>
              </p:cNvPr>
              <p:cNvSpPr txBox="1"/>
              <p:nvPr/>
            </p:nvSpPr>
            <p:spPr>
              <a:xfrm>
                <a:off x="9674753" y="4975709"/>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Shipping Address</a:t>
                </a:r>
              </a:p>
              <a:p>
                <a:pPr marL="137160" indent="-137160">
                  <a:spcAft>
                    <a:spcPts val="100"/>
                  </a:spcAft>
                  <a:buFont typeface="Arial" panose="020B0604020202020204" pitchFamily="34" charset="0"/>
                  <a:buChar char="•"/>
                </a:pPr>
                <a:r>
                  <a:rPr lang="en-US" sz="1000" dirty="0"/>
                  <a:t>Billing Address</a:t>
                </a:r>
              </a:p>
            </p:txBody>
          </p:sp>
        </p:grpSp>
      </p:grpSp>
      <p:cxnSp>
        <p:nvCxnSpPr>
          <p:cNvPr id="44" name="Straight Connector 43">
            <a:extLst>
              <a:ext uri="{FF2B5EF4-FFF2-40B4-BE49-F238E27FC236}">
                <a16:creationId xmlns:a16="http://schemas.microsoft.com/office/drawing/2014/main" id="{BF84EB20-B254-4E4D-9613-FD4F54D1AC36}"/>
              </a:ext>
              <a:ext uri="{C183D7F6-B498-43B3-948B-1728B52AA6E4}">
                <adec:decorative xmlns:adec="http://schemas.microsoft.com/office/drawing/2017/decorative" val="1"/>
              </a:ext>
            </a:extLst>
          </p:cNvPr>
          <p:cNvCxnSpPr>
            <a:cxnSpLocks/>
          </p:cNvCxnSpPr>
          <p:nvPr/>
        </p:nvCxnSpPr>
        <p:spPr>
          <a:xfrm>
            <a:off x="5701665" y="1377315"/>
            <a:ext cx="2369820" cy="48672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F752D0-0109-4D01-BA4A-C02E7899F5B9}"/>
              </a:ext>
            </a:extLst>
          </p:cNvPr>
          <p:cNvSpPr txBox="1"/>
          <p:nvPr/>
        </p:nvSpPr>
        <p:spPr>
          <a:xfrm>
            <a:off x="5533152" y="3933887"/>
            <a:ext cx="861297" cy="200742"/>
          </a:xfrm>
          <a:prstGeom prst="rect">
            <a:avLst/>
          </a:prstGeom>
          <a:noFill/>
        </p:spPr>
        <p:txBody>
          <a:bodyPr vert="horz" wrap="square" lIns="0" tIns="0" rIns="0" bIns="0" rtlCol="0" anchor="ctr" anchorCtr="0">
            <a:noAutofit/>
          </a:bodyPr>
          <a:lstStyle/>
          <a:p>
            <a:pPr>
              <a:spcAft>
                <a:spcPts val="100"/>
              </a:spcAft>
            </a:pPr>
            <a:r>
              <a:rPr lang="en-US" sz="1600" dirty="0">
                <a:solidFill>
                  <a:schemeClr val="tx2"/>
                </a:solidFill>
                <a:latin typeface="+mj-lt"/>
              </a:rPr>
              <a:t>Post-sale</a:t>
            </a:r>
          </a:p>
        </p:txBody>
      </p:sp>
      <p:grpSp>
        <p:nvGrpSpPr>
          <p:cNvPr id="55" name="Group 54" descr="Order status">
            <a:extLst>
              <a:ext uri="{FF2B5EF4-FFF2-40B4-BE49-F238E27FC236}">
                <a16:creationId xmlns:a16="http://schemas.microsoft.com/office/drawing/2014/main" id="{CC532986-D03E-428A-B408-DF49FAFE788C}"/>
              </a:ext>
              <a:ext uri="{C183D7F6-B498-43B3-948B-1728B52AA6E4}">
                <adec:decorative xmlns:adec="http://schemas.microsoft.com/office/drawing/2017/decorative" val="0"/>
              </a:ext>
            </a:extLst>
          </p:cNvPr>
          <p:cNvGrpSpPr/>
          <p:nvPr/>
        </p:nvGrpSpPr>
        <p:grpSpPr>
          <a:xfrm>
            <a:off x="534595" y="5703851"/>
            <a:ext cx="7269117" cy="609285"/>
            <a:chOff x="534595" y="5703851"/>
            <a:chExt cx="7269117" cy="609285"/>
          </a:xfrm>
        </p:grpSpPr>
        <p:sp>
          <p:nvSpPr>
            <p:cNvPr id="24" name="Rectangle: Rounded Corners 23">
              <a:extLst>
                <a:ext uri="{FF2B5EF4-FFF2-40B4-BE49-F238E27FC236}">
                  <a16:creationId xmlns:a16="http://schemas.microsoft.com/office/drawing/2014/main" id="{7127F4B5-55CE-4570-B4D4-5DCB290119DB}"/>
                </a:ext>
              </a:extLst>
            </p:cNvPr>
            <p:cNvSpPr/>
            <p:nvPr/>
          </p:nvSpPr>
          <p:spPr>
            <a:xfrm>
              <a:off x="6805586"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Order Status</a:t>
              </a:r>
            </a:p>
          </p:txBody>
        </p:sp>
        <p:grpSp>
          <p:nvGrpSpPr>
            <p:cNvPr id="12" name="Group 11">
              <a:extLst>
                <a:ext uri="{FF2B5EF4-FFF2-40B4-BE49-F238E27FC236}">
                  <a16:creationId xmlns:a16="http://schemas.microsoft.com/office/drawing/2014/main" id="{43D5302B-6F4E-4FC1-B952-D56036278FDF}"/>
                </a:ext>
                <a:ext uri="{C183D7F6-B498-43B3-948B-1728B52AA6E4}">
                  <adec:decorative xmlns:adec="http://schemas.microsoft.com/office/drawing/2017/decorative" val="1"/>
                </a:ext>
              </a:extLst>
            </p:cNvPr>
            <p:cNvGrpSpPr/>
            <p:nvPr/>
          </p:nvGrpSpPr>
          <p:grpSpPr>
            <a:xfrm>
              <a:off x="534595" y="5733490"/>
              <a:ext cx="6770054" cy="579646"/>
              <a:chOff x="534595" y="5733490"/>
              <a:chExt cx="6770054" cy="579646"/>
            </a:xfrm>
          </p:grpSpPr>
          <p:cxnSp>
            <p:nvCxnSpPr>
              <p:cNvPr id="63" name="Straight Connector 62" descr="An arrow pointing toward the left side">
                <a:extLst>
                  <a:ext uri="{FF2B5EF4-FFF2-40B4-BE49-F238E27FC236}">
                    <a16:creationId xmlns:a16="http://schemas.microsoft.com/office/drawing/2014/main" id="{33813754-F9BF-4698-A846-40E4FCD40F81}"/>
                  </a:ext>
                </a:extLst>
              </p:cNvPr>
              <p:cNvCxnSpPr>
                <a:cxnSpLocks/>
              </p:cNvCxnSpPr>
              <p:nvPr/>
            </p:nvCxnSpPr>
            <p:spPr>
              <a:xfrm rot="5400000">
                <a:off x="4879742" y="3797101"/>
                <a:ext cx="91440" cy="4758374"/>
              </a:xfrm>
              <a:prstGeom prst="bentConnector2">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11BA93-9B2C-4090-BA26-DA6A2EE2F8D5}"/>
                  </a:ext>
                </a:extLst>
              </p:cNvPr>
              <p:cNvSpPr txBox="1"/>
              <p:nvPr/>
            </p:nvSpPr>
            <p:spPr>
              <a:xfrm>
                <a:off x="534595" y="5733490"/>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Fraud Check</a:t>
                </a:r>
              </a:p>
              <a:p>
                <a:pPr marL="137160" indent="-137160">
                  <a:spcAft>
                    <a:spcPts val="100"/>
                  </a:spcAft>
                  <a:buFont typeface="Arial" panose="020B0604020202020204" pitchFamily="34" charset="0"/>
                  <a:buChar char="•"/>
                </a:pPr>
                <a:r>
                  <a:rPr lang="en-US" sz="1000"/>
                  <a:t>Order Confirmation</a:t>
                </a:r>
              </a:p>
              <a:p>
                <a:pPr marL="137160" indent="-137160">
                  <a:spcAft>
                    <a:spcPts val="100"/>
                  </a:spcAft>
                  <a:buFont typeface="Arial" panose="020B0604020202020204" pitchFamily="34" charset="0"/>
                  <a:buChar char="•"/>
                </a:pPr>
                <a:r>
                  <a:rPr lang="en-US" sz="1000"/>
                  <a:t>Back Order/Cancellation</a:t>
                </a:r>
              </a:p>
            </p:txBody>
          </p:sp>
        </p:grpSp>
      </p:grpSp>
      <p:sp>
        <p:nvSpPr>
          <p:cNvPr id="25" name="Rectangle: Rounded Corners 24">
            <a:extLst>
              <a:ext uri="{FF2B5EF4-FFF2-40B4-BE49-F238E27FC236}">
                <a16:creationId xmlns:a16="http://schemas.microsoft.com/office/drawing/2014/main" id="{C7E45740-0DC0-4FB9-982A-A5F7CBDDDE27}"/>
              </a:ext>
              <a:ext uri="{C183D7F6-B498-43B3-948B-1728B52AA6E4}">
                <adec:decorative xmlns:adec="http://schemas.microsoft.com/office/drawing/2017/decorative" val="0"/>
              </a:ext>
            </a:extLst>
          </p:cNvPr>
          <p:cNvSpPr/>
          <p:nvPr/>
        </p:nvSpPr>
        <p:spPr>
          <a:xfrm>
            <a:off x="5401970"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Warranty</a:t>
            </a:r>
          </a:p>
        </p:txBody>
      </p:sp>
      <p:grpSp>
        <p:nvGrpSpPr>
          <p:cNvPr id="54" name="Group 53" descr="Change / cancel order">
            <a:extLst>
              <a:ext uri="{FF2B5EF4-FFF2-40B4-BE49-F238E27FC236}">
                <a16:creationId xmlns:a16="http://schemas.microsoft.com/office/drawing/2014/main" id="{BEB35B04-A160-4D54-9476-EA62436251B4}"/>
              </a:ext>
              <a:ext uri="{C183D7F6-B498-43B3-948B-1728B52AA6E4}">
                <adec:decorative xmlns:adec="http://schemas.microsoft.com/office/drawing/2017/decorative" val="0"/>
              </a:ext>
            </a:extLst>
          </p:cNvPr>
          <p:cNvGrpSpPr/>
          <p:nvPr/>
        </p:nvGrpSpPr>
        <p:grpSpPr>
          <a:xfrm>
            <a:off x="534595" y="4808997"/>
            <a:ext cx="4999635" cy="746358"/>
            <a:chOff x="534595" y="4808997"/>
            <a:chExt cx="4999635" cy="746358"/>
          </a:xfrm>
        </p:grpSpPr>
        <p:sp>
          <p:nvSpPr>
            <p:cNvPr id="27" name="Rectangle: Rounded Corners 26">
              <a:extLst>
                <a:ext uri="{FF2B5EF4-FFF2-40B4-BE49-F238E27FC236}">
                  <a16:creationId xmlns:a16="http://schemas.microsoft.com/office/drawing/2014/main" id="{C754A1F8-9F8B-4060-A5B1-DCBCF2C03115}"/>
                </a:ext>
              </a:extLst>
            </p:cNvPr>
            <p:cNvSpPr/>
            <p:nvPr/>
          </p:nvSpPr>
          <p:spPr>
            <a:xfrm>
              <a:off x="4305462" y="4969086"/>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Change/</a:t>
              </a:r>
              <a:br>
                <a:rPr lang="en-US" sz="1200" kern="1200">
                  <a:solidFill>
                    <a:schemeClr val="bg1"/>
                  </a:solidFill>
                </a:rPr>
              </a:br>
              <a:r>
                <a:rPr lang="en-US" sz="1200" kern="1200">
                  <a:solidFill>
                    <a:schemeClr val="bg1"/>
                  </a:solidFill>
                </a:rPr>
                <a:t>Cancel Order</a:t>
              </a:r>
            </a:p>
          </p:txBody>
        </p:sp>
        <p:grpSp>
          <p:nvGrpSpPr>
            <p:cNvPr id="13" name="Group 12">
              <a:extLst>
                <a:ext uri="{FF2B5EF4-FFF2-40B4-BE49-F238E27FC236}">
                  <a16:creationId xmlns:a16="http://schemas.microsoft.com/office/drawing/2014/main" id="{8A6B9781-E9E8-4632-A79F-361BEE391993}"/>
                </a:ext>
                <a:ext uri="{C183D7F6-B498-43B3-948B-1728B52AA6E4}">
                  <adec:decorative xmlns:adec="http://schemas.microsoft.com/office/drawing/2017/decorative" val="1"/>
                </a:ext>
              </a:extLst>
            </p:cNvPr>
            <p:cNvGrpSpPr/>
            <p:nvPr/>
          </p:nvGrpSpPr>
          <p:grpSpPr>
            <a:xfrm>
              <a:off x="534595" y="4808997"/>
              <a:ext cx="3770867" cy="746358"/>
              <a:chOff x="534595" y="4808997"/>
              <a:chExt cx="3770867" cy="746358"/>
            </a:xfrm>
          </p:grpSpPr>
          <p:sp>
            <p:nvSpPr>
              <p:cNvPr id="39" name="TextBox 38">
                <a:extLst>
                  <a:ext uri="{FF2B5EF4-FFF2-40B4-BE49-F238E27FC236}">
                    <a16:creationId xmlns:a16="http://schemas.microsoft.com/office/drawing/2014/main" id="{137633A5-5AE8-44F0-80D9-EFE3092DDB36}"/>
                  </a:ext>
                </a:extLst>
              </p:cNvPr>
              <p:cNvSpPr txBox="1"/>
              <p:nvPr/>
            </p:nvSpPr>
            <p:spPr>
              <a:xfrm>
                <a:off x="534595" y="4808997"/>
                <a:ext cx="2011680" cy="746358"/>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Address</a:t>
                </a:r>
              </a:p>
              <a:p>
                <a:r>
                  <a:rPr lang="en-US"/>
                  <a:t>Coupon</a:t>
                </a:r>
              </a:p>
              <a:p>
                <a:r>
                  <a:rPr lang="en-US"/>
                  <a:t>Shipment</a:t>
                </a:r>
              </a:p>
              <a:p>
                <a:r>
                  <a:rPr lang="en-US"/>
                  <a:t>Order Cancellation</a:t>
                </a:r>
              </a:p>
            </p:txBody>
          </p:sp>
          <p:cxnSp>
            <p:nvCxnSpPr>
              <p:cNvPr id="69" name="Straight Connector 68" descr="An arrow pointing toward the left side">
                <a:extLst>
                  <a:ext uri="{FF2B5EF4-FFF2-40B4-BE49-F238E27FC236}">
                    <a16:creationId xmlns:a16="http://schemas.microsoft.com/office/drawing/2014/main" id="{4B620A92-4B59-40A6-A981-582674A22CA1}"/>
                  </a:ext>
                </a:extLst>
              </p:cNvPr>
              <p:cNvCxnSpPr>
                <a:cxnSpLocks/>
                <a:endCxn id="39" idx="3"/>
              </p:cNvCxnSpPr>
              <p:nvPr/>
            </p:nvCxnSpPr>
            <p:spPr>
              <a:xfrm flipH="1" flipV="1">
                <a:off x="2546275" y="5182176"/>
                <a:ext cx="1759187"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descr="Price adjustment">
            <a:extLst>
              <a:ext uri="{FF2B5EF4-FFF2-40B4-BE49-F238E27FC236}">
                <a16:creationId xmlns:a16="http://schemas.microsoft.com/office/drawing/2014/main" id="{875EF811-61D1-4CC2-B8FF-F7D91E850296}"/>
              </a:ext>
              <a:ext uri="{C183D7F6-B498-43B3-948B-1728B52AA6E4}">
                <adec:decorative xmlns:adec="http://schemas.microsoft.com/office/drawing/2017/decorative" val="0"/>
              </a:ext>
            </a:extLst>
          </p:cNvPr>
          <p:cNvGrpSpPr/>
          <p:nvPr/>
        </p:nvGrpSpPr>
        <p:grpSpPr>
          <a:xfrm>
            <a:off x="534595" y="4224795"/>
            <a:ext cx="4693156" cy="426717"/>
            <a:chOff x="534595" y="4224795"/>
            <a:chExt cx="4693156" cy="426717"/>
          </a:xfrm>
        </p:grpSpPr>
        <p:sp>
          <p:nvSpPr>
            <p:cNvPr id="28" name="Rectangle: Rounded Corners 27">
              <a:extLst>
                <a:ext uri="{FF2B5EF4-FFF2-40B4-BE49-F238E27FC236}">
                  <a16:creationId xmlns:a16="http://schemas.microsoft.com/office/drawing/2014/main" id="{00791540-85EC-496A-ABB6-61091D6A8C5F}"/>
                </a:ext>
              </a:extLst>
            </p:cNvPr>
            <p:cNvSpPr/>
            <p:nvPr/>
          </p:nvSpPr>
          <p:spPr>
            <a:xfrm>
              <a:off x="3998983" y="4224795"/>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Price</a:t>
              </a:r>
              <a:br>
                <a:rPr lang="en-US" sz="1200" kern="1200">
                  <a:solidFill>
                    <a:schemeClr val="bg1"/>
                  </a:solidFill>
                </a:rPr>
              </a:br>
              <a:r>
                <a:rPr lang="en-US" sz="1200" kern="1200">
                  <a:solidFill>
                    <a:schemeClr val="bg1"/>
                  </a:solidFill>
                </a:rPr>
                <a:t>Adjustment</a:t>
              </a:r>
            </a:p>
          </p:txBody>
        </p:sp>
        <p:grpSp>
          <p:nvGrpSpPr>
            <p:cNvPr id="14" name="Group 13">
              <a:extLst>
                <a:ext uri="{FF2B5EF4-FFF2-40B4-BE49-F238E27FC236}">
                  <a16:creationId xmlns:a16="http://schemas.microsoft.com/office/drawing/2014/main" id="{2454266A-CABA-42BB-9809-BF015E9F4B0C}"/>
                </a:ext>
                <a:ext uri="{C183D7F6-B498-43B3-948B-1728B52AA6E4}">
                  <adec:decorative xmlns:adec="http://schemas.microsoft.com/office/drawing/2017/decorative" val="1"/>
                </a:ext>
              </a:extLst>
            </p:cNvPr>
            <p:cNvGrpSpPr/>
            <p:nvPr/>
          </p:nvGrpSpPr>
          <p:grpSpPr>
            <a:xfrm>
              <a:off x="534595" y="4315043"/>
              <a:ext cx="3464388" cy="246221"/>
              <a:chOff x="534595" y="4315043"/>
              <a:chExt cx="3464388" cy="246221"/>
            </a:xfrm>
          </p:grpSpPr>
          <p:cxnSp>
            <p:nvCxnSpPr>
              <p:cNvPr id="66" name="Straight Connector 65" descr="An arrow pointing toward the left side">
                <a:extLst>
                  <a:ext uri="{FF2B5EF4-FFF2-40B4-BE49-F238E27FC236}">
                    <a16:creationId xmlns:a16="http://schemas.microsoft.com/office/drawing/2014/main" id="{684B72D0-9E24-49D8-A8A1-F88D6441100F}"/>
                  </a:ext>
                </a:extLst>
              </p:cNvPr>
              <p:cNvCxnSpPr>
                <a:cxnSpLocks/>
                <a:endCxn id="40" idx="3"/>
              </p:cNvCxnSpPr>
              <p:nvPr/>
            </p:nvCxnSpPr>
            <p:spPr>
              <a:xfrm flipH="1">
                <a:off x="2546275" y="4438154"/>
                <a:ext cx="1452708" cy="0"/>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6E16829-86A3-407A-9ACF-F4200F3051AF}"/>
                  </a:ext>
                </a:extLst>
              </p:cNvPr>
              <p:cNvSpPr txBox="1"/>
              <p:nvPr/>
            </p:nvSpPr>
            <p:spPr>
              <a:xfrm>
                <a:off x="534595" y="431504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Price Adjustment</a:t>
                </a:r>
              </a:p>
            </p:txBody>
          </p:sp>
        </p:grpSp>
      </p:grpSp>
      <p:sp>
        <p:nvSpPr>
          <p:cNvPr id="29" name="Rectangle: Rounded Corners 28">
            <a:extLst>
              <a:ext uri="{FF2B5EF4-FFF2-40B4-BE49-F238E27FC236}">
                <a16:creationId xmlns:a16="http://schemas.microsoft.com/office/drawing/2014/main" id="{C2B0166B-6B81-4A69-A0D1-41C93E859756}"/>
              </a:ext>
            </a:extLst>
          </p:cNvPr>
          <p:cNvSpPr/>
          <p:nvPr/>
        </p:nvSpPr>
        <p:spPr>
          <a:xfrm>
            <a:off x="3748477" y="348050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Delivery</a:t>
            </a:r>
          </a:p>
        </p:txBody>
      </p:sp>
      <p:grpSp>
        <p:nvGrpSpPr>
          <p:cNvPr id="52" name="Group 51" descr="Return an item">
            <a:extLst>
              <a:ext uri="{FF2B5EF4-FFF2-40B4-BE49-F238E27FC236}">
                <a16:creationId xmlns:a16="http://schemas.microsoft.com/office/drawing/2014/main" id="{9EB9853F-5C0D-4C6D-8654-00258C582CFD}"/>
              </a:ext>
              <a:ext uri="{C183D7F6-B498-43B3-948B-1728B52AA6E4}">
                <adec:decorative xmlns:adec="http://schemas.microsoft.com/office/drawing/2017/decorative" val="0"/>
              </a:ext>
            </a:extLst>
          </p:cNvPr>
          <p:cNvGrpSpPr/>
          <p:nvPr/>
        </p:nvGrpSpPr>
        <p:grpSpPr>
          <a:xfrm>
            <a:off x="1192771" y="2640450"/>
            <a:ext cx="4127668" cy="612648"/>
            <a:chOff x="1192771" y="2640450"/>
            <a:chExt cx="4127668" cy="612648"/>
          </a:xfrm>
        </p:grpSpPr>
        <p:sp>
          <p:nvSpPr>
            <p:cNvPr id="30" name="Rectangle: Rounded Corners 29">
              <a:extLst>
                <a:ext uri="{FF2B5EF4-FFF2-40B4-BE49-F238E27FC236}">
                  <a16:creationId xmlns:a16="http://schemas.microsoft.com/office/drawing/2014/main" id="{22D32D6F-A174-4517-AFD6-E771F880A190}"/>
                </a:ext>
              </a:extLst>
            </p:cNvPr>
            <p:cNvSpPr/>
            <p:nvPr/>
          </p:nvSpPr>
          <p:spPr>
            <a:xfrm>
              <a:off x="3998983" y="2736214"/>
              <a:ext cx="1228768" cy="426717"/>
            </a:xfrm>
            <a:prstGeom prst="roundRect">
              <a:avLst/>
            </a:prstGeom>
            <a:solidFill>
              <a:schemeClr val="tx2"/>
            </a:solidFill>
            <a:ln w="5715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Return/</a:t>
              </a:r>
              <a:br>
                <a:rPr lang="en-US" sz="1200" kern="1200">
                  <a:solidFill>
                    <a:schemeClr val="bg1"/>
                  </a:solidFill>
                </a:rPr>
              </a:br>
              <a:r>
                <a:rPr lang="en-US" sz="1200" kern="1200">
                  <a:solidFill>
                    <a:schemeClr val="bg1"/>
                  </a:solidFill>
                </a:rPr>
                <a:t>Exchange</a:t>
              </a:r>
            </a:p>
          </p:txBody>
        </p:sp>
        <p:sp>
          <p:nvSpPr>
            <p:cNvPr id="43" name="Rectangle 42" descr="Highlighting the sentence &quot;Return/Exchange&quot;">
              <a:extLst>
                <a:ext uri="{FF2B5EF4-FFF2-40B4-BE49-F238E27FC236}">
                  <a16:creationId xmlns:a16="http://schemas.microsoft.com/office/drawing/2014/main" id="{66B136E0-2EBF-4F6C-AC70-2EF58CDE7417}"/>
                </a:ext>
              </a:extLst>
            </p:cNvPr>
            <p:cNvSpPr/>
            <p:nvPr/>
          </p:nvSpPr>
          <p:spPr bwMode="auto">
            <a:xfrm>
              <a:off x="3912263" y="2640450"/>
              <a:ext cx="1408176" cy="61264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ts val="10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FF15CC0-5AD5-4F9E-9805-DC1CEE11B4FB}"/>
                </a:ext>
                <a:ext uri="{C183D7F6-B498-43B3-948B-1728B52AA6E4}">
                  <adec:decorative xmlns:adec="http://schemas.microsoft.com/office/drawing/2017/decorative" val="1"/>
                </a:ext>
              </a:extLst>
            </p:cNvPr>
            <p:cNvGrpSpPr/>
            <p:nvPr/>
          </p:nvGrpSpPr>
          <p:grpSpPr>
            <a:xfrm>
              <a:off x="1192771" y="2658178"/>
              <a:ext cx="2719492" cy="576274"/>
              <a:chOff x="1192771" y="2658178"/>
              <a:chExt cx="2719492" cy="576274"/>
            </a:xfrm>
          </p:grpSpPr>
          <p:cxnSp>
            <p:nvCxnSpPr>
              <p:cNvPr id="42" name="Straight Connector 41" descr="An arrow pointing toward the left side">
                <a:extLst>
                  <a:ext uri="{FF2B5EF4-FFF2-40B4-BE49-F238E27FC236}">
                    <a16:creationId xmlns:a16="http://schemas.microsoft.com/office/drawing/2014/main" id="{AB321E0A-CBEF-4972-9883-80E8FFD7625A}"/>
                  </a:ext>
                </a:extLst>
              </p:cNvPr>
              <p:cNvCxnSpPr>
                <a:cxnSpLocks/>
                <a:stCxn id="41" idx="3"/>
                <a:endCxn id="43" idx="1"/>
              </p:cNvCxnSpPr>
              <p:nvPr/>
            </p:nvCxnSpPr>
            <p:spPr>
              <a:xfrm>
                <a:off x="3425868" y="2946315"/>
                <a:ext cx="486395" cy="45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D7EEC6-A20B-4364-8FE0-C98B0988288D}"/>
                  </a:ext>
                </a:extLst>
              </p:cNvPr>
              <p:cNvSpPr txBox="1"/>
              <p:nvPr/>
            </p:nvSpPr>
            <p:spPr>
              <a:xfrm>
                <a:off x="1192771" y="2658178"/>
                <a:ext cx="2233097" cy="576274"/>
              </a:xfrm>
              <a:prstGeom prst="rect">
                <a:avLst/>
              </a:prstGeom>
              <a:solidFill>
                <a:schemeClr val="bg1">
                  <a:lumMod val="95000"/>
                </a:schemeClr>
              </a:solidFill>
              <a:ln w="6350">
                <a:solidFill>
                  <a:schemeClr val="bg1">
                    <a:lumMod val="75000"/>
                  </a:schemeClr>
                </a:solidFill>
              </a:ln>
            </p:spPr>
            <p:txBody>
              <a:bodyPr vert="horz" wrap="square" lIns="91440" tIns="45720" rIns="91440" bIns="45720" rtlCol="0" anchor="ctr" anchorCtr="0">
                <a:noAutofit/>
              </a:bodyPr>
              <a:lstStyle/>
              <a:p>
                <a:pPr algn="ctr">
                  <a:spcAft>
                    <a:spcPts val="100"/>
                  </a:spcAft>
                </a:pPr>
                <a:r>
                  <a:rPr lang="en-US" sz="1961" dirty="0">
                    <a:solidFill>
                      <a:schemeClr val="tx2"/>
                    </a:solidFill>
                    <a:latin typeface="+mj-lt"/>
                  </a:rPr>
                  <a:t>“Return an Item”</a:t>
                </a:r>
              </a:p>
            </p:txBody>
          </p:sp>
        </p:grpSp>
      </p:grpSp>
      <p:sp>
        <p:nvSpPr>
          <p:cNvPr id="31" name="Rectangle: Rounded Corners 30">
            <a:extLst>
              <a:ext uri="{FF2B5EF4-FFF2-40B4-BE49-F238E27FC236}">
                <a16:creationId xmlns:a16="http://schemas.microsoft.com/office/drawing/2014/main" id="{3AD9836A-15D4-4345-94E3-1D18880CBBC0}"/>
              </a:ext>
              <a:ext uri="{C183D7F6-B498-43B3-948B-1728B52AA6E4}">
                <adec:decorative xmlns:adec="http://schemas.microsoft.com/office/drawing/2017/decorative" val="0"/>
              </a:ext>
            </a:extLst>
          </p:cNvPr>
          <p:cNvSpPr/>
          <p:nvPr/>
        </p:nvSpPr>
        <p:spPr>
          <a:xfrm>
            <a:off x="4435732" y="199192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dirty="0">
                <a:solidFill>
                  <a:schemeClr val="bg1"/>
                </a:solidFill>
              </a:rPr>
              <a:t>Refund</a:t>
            </a:r>
          </a:p>
        </p:txBody>
      </p:sp>
      <p:sp>
        <p:nvSpPr>
          <p:cNvPr id="47" name="Freeform: Shape 46">
            <a:extLst>
              <a:ext uri="{FF2B5EF4-FFF2-40B4-BE49-F238E27FC236}">
                <a16:creationId xmlns:a16="http://schemas.microsoft.com/office/drawing/2014/main" id="{465E6EFB-ACBD-44E8-9F9F-C2EB4ADC255E}"/>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382204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1270CD1-7E13-48D4-8043-EF51B3BF6A3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2: Define the goal for the topic</a:t>
            </a:r>
          </a:p>
        </p:txBody>
      </p:sp>
      <p:pic>
        <p:nvPicPr>
          <p:cNvPr id="7" name="Picture 6" descr="A screenshot of a setup for Return an item">
            <a:extLst>
              <a:ext uri="{FF2B5EF4-FFF2-40B4-BE49-F238E27FC236}">
                <a16:creationId xmlns:a16="http://schemas.microsoft.com/office/drawing/2014/main" id="{DC066D37-0371-486C-89B9-525D239B9F79}"/>
              </a:ext>
            </a:extLst>
          </p:cNvPr>
          <p:cNvPicPr>
            <a:picLocks noChangeAspect="1"/>
          </p:cNvPicPr>
          <p:nvPr/>
        </p:nvPicPr>
        <p:blipFill>
          <a:blip r:embed="rId3"/>
          <a:stretch>
            <a:fillRect/>
          </a:stretch>
        </p:blipFill>
        <p:spPr>
          <a:xfrm>
            <a:off x="1990861" y="1231569"/>
            <a:ext cx="2869884" cy="5084064"/>
          </a:xfrm>
          <a:prstGeom prst="rect">
            <a:avLst/>
          </a:prstGeom>
        </p:spPr>
      </p:pic>
      <p:cxnSp>
        <p:nvCxnSpPr>
          <p:cNvPr id="16" name="Straight Connector 15" descr="An arrow connecting between the left and right content">
            <a:extLst>
              <a:ext uri="{FF2B5EF4-FFF2-40B4-BE49-F238E27FC236}">
                <a16:creationId xmlns:a16="http://schemas.microsoft.com/office/drawing/2014/main" id="{14532C80-1DE8-4B1A-B2E1-7FC4465A1C0B}"/>
              </a:ext>
            </a:extLst>
          </p:cNvPr>
          <p:cNvCxnSpPr>
            <a:cxnSpLocks/>
          </p:cNvCxnSpPr>
          <p:nvPr/>
        </p:nvCxnSpPr>
        <p:spPr>
          <a:xfrm flipH="1" flipV="1">
            <a:off x="4526136" y="3034992"/>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AD652F-9DBA-43F6-BF0F-4D305E53BA62}"/>
              </a:ext>
            </a:extLst>
          </p:cNvPr>
          <p:cNvSpPr txBox="1"/>
          <p:nvPr/>
        </p:nvSpPr>
        <p:spPr>
          <a:xfrm rot="5400000">
            <a:off x="6742014" y="1540654"/>
            <a:ext cx="458034" cy="2957835"/>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t>Topic: </a:t>
            </a:r>
            <a:r>
              <a:rPr lang="en-US" sz="1800">
                <a:solidFill>
                  <a:schemeClr val="tx2"/>
                </a:solidFill>
                <a:latin typeface="+mj-lt"/>
              </a:rPr>
              <a:t>"Return an item"</a:t>
            </a:r>
            <a:endParaRPr lang="en-US" sz="1400">
              <a:solidFill>
                <a:schemeClr val="tx2"/>
              </a:solidFill>
              <a:latin typeface="+mj-lt"/>
            </a:endParaRPr>
          </a:p>
        </p:txBody>
      </p:sp>
      <p:cxnSp>
        <p:nvCxnSpPr>
          <p:cNvPr id="23" name="Straight Connector 22" descr="An arrow connecting between the left and right content">
            <a:extLst>
              <a:ext uri="{FF2B5EF4-FFF2-40B4-BE49-F238E27FC236}">
                <a16:creationId xmlns:a16="http://schemas.microsoft.com/office/drawing/2014/main" id="{E701259E-C022-454C-A458-5F3CD495985D}"/>
              </a:ext>
            </a:extLst>
          </p:cNvPr>
          <p:cNvCxnSpPr>
            <a:cxnSpLocks/>
          </p:cNvCxnSpPr>
          <p:nvPr/>
        </p:nvCxnSpPr>
        <p:spPr>
          <a:xfrm flipH="1" flipV="1">
            <a:off x="4489922" y="4519306"/>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2A98C-4166-4A8A-92FC-4AAC121B1782}"/>
              </a:ext>
            </a:extLst>
          </p:cNvPr>
          <p:cNvSpPr txBox="1"/>
          <p:nvPr/>
        </p:nvSpPr>
        <p:spPr>
          <a:xfrm rot="5400000">
            <a:off x="6992624" y="2145704"/>
            <a:ext cx="167375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solidFill>
                  <a:schemeClr val="tx2"/>
                </a:solidFill>
                <a:latin typeface="+mj-lt"/>
              </a:rPr>
              <a:t>Goal:</a:t>
            </a:r>
            <a:endParaRPr lang="en-US" sz="1800">
              <a:solidFill>
                <a:schemeClr val="tx2"/>
              </a:solidFill>
              <a:latin typeface="+mj-lt"/>
              <a:cs typeface="Segoe UI"/>
            </a:endParaRPr>
          </a:p>
          <a:p>
            <a:pPr>
              <a:spcAft>
                <a:spcPts val="1176"/>
              </a:spcAft>
            </a:pPr>
            <a:r>
              <a:rPr lang="en-US" sz="1800">
                <a:gradFill>
                  <a:gsLst>
                    <a:gs pos="2917">
                      <a:schemeClr val="tx1"/>
                    </a:gs>
                    <a:gs pos="30000">
                      <a:schemeClr val="tx1"/>
                    </a:gs>
                  </a:gsLst>
                  <a:lin ang="5400000" scaled="0"/>
                </a:gradFill>
                <a:cs typeface="Segoe UI"/>
              </a:rPr>
              <a:t>1. </a:t>
            </a:r>
            <a:r>
              <a:rPr lang="en-US" sz="1800">
                <a:cs typeface="Segoe UI"/>
              </a:rPr>
              <a:t>Describe return policy of the store</a:t>
            </a:r>
          </a:p>
          <a:p>
            <a:pPr>
              <a:spcAft>
                <a:spcPts val="1176"/>
              </a:spcAft>
            </a:pPr>
            <a:r>
              <a:rPr lang="en-US" sz="1800">
                <a:cs typeface="Segoe UI"/>
              </a:rPr>
              <a:t>2. Check customer’s eligibility for return</a:t>
            </a:r>
          </a:p>
          <a:p>
            <a:pPr>
              <a:spcAft>
                <a:spcPts val="1176"/>
              </a:spcAft>
            </a:pPr>
            <a:r>
              <a:rPr lang="en-US" sz="1800">
                <a:cs typeface="Segoe UI"/>
              </a:rPr>
              <a:t>3. Process the return</a:t>
            </a:r>
          </a:p>
        </p:txBody>
      </p:sp>
      <p:sp>
        <p:nvSpPr>
          <p:cNvPr id="11" name="Freeform: Shape 10">
            <a:extLst>
              <a:ext uri="{FF2B5EF4-FFF2-40B4-BE49-F238E27FC236}">
                <a16:creationId xmlns:a16="http://schemas.microsoft.com/office/drawing/2014/main" id="{E70CEAC0-287A-48C4-A4FE-5E8B5ECB07D9}"/>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57661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4947C17-3DB6-4495-AE33-3FE410631DB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3: Create trigger phrases</a:t>
            </a:r>
          </a:p>
        </p:txBody>
      </p:sp>
      <p:pic>
        <p:nvPicPr>
          <p:cNvPr id="2" name="Picture 1" descr="A screenshot of a setup for Return an item">
            <a:extLst>
              <a:ext uri="{FF2B5EF4-FFF2-40B4-BE49-F238E27FC236}">
                <a16:creationId xmlns:a16="http://schemas.microsoft.com/office/drawing/2014/main" id="{A16802ED-9734-447B-84F7-FDFC4816DDFF}"/>
              </a:ext>
            </a:extLst>
          </p:cNvPr>
          <p:cNvPicPr>
            <a:picLocks noChangeAspect="1"/>
          </p:cNvPicPr>
          <p:nvPr/>
        </p:nvPicPr>
        <p:blipFill>
          <a:blip r:embed="rId2"/>
          <a:stretch>
            <a:fillRect/>
          </a:stretch>
        </p:blipFill>
        <p:spPr>
          <a:xfrm>
            <a:off x="755113" y="1442438"/>
            <a:ext cx="5533261" cy="4810164"/>
          </a:xfrm>
          <a:prstGeom prst="rect">
            <a:avLst/>
          </a:prstGeom>
        </p:spPr>
      </p:pic>
      <p:grpSp>
        <p:nvGrpSpPr>
          <p:cNvPr id="6" name="Group 5">
            <a:extLst>
              <a:ext uri="{FF2B5EF4-FFF2-40B4-BE49-F238E27FC236}">
                <a16:creationId xmlns:a16="http://schemas.microsoft.com/office/drawing/2014/main" id="{85541490-7FEE-4BC7-9D26-C585E6AE203A}"/>
              </a:ext>
              <a:ext uri="{C183D7F6-B498-43B3-948B-1728B52AA6E4}">
                <adec:decorative xmlns:adec="http://schemas.microsoft.com/office/drawing/2017/decorative" val="1"/>
              </a:ext>
            </a:extLst>
          </p:cNvPr>
          <p:cNvGrpSpPr/>
          <p:nvPr/>
        </p:nvGrpSpPr>
        <p:grpSpPr>
          <a:xfrm>
            <a:off x="2743200" y="3005528"/>
            <a:ext cx="3748841" cy="2450892"/>
            <a:chOff x="2743200" y="3005528"/>
            <a:chExt cx="3748841" cy="2450892"/>
          </a:xfrm>
        </p:grpSpPr>
        <p:sp>
          <p:nvSpPr>
            <p:cNvPr id="5" name="Rectangle 4" descr="Highlighting the sentence &quot;Refund something I bought, Get a refund, &#10;Make a return, Return policy, Return products, Return an order, Return something I purchased&#10;">
              <a:extLst>
                <a:ext uri="{FF2B5EF4-FFF2-40B4-BE49-F238E27FC236}">
                  <a16:creationId xmlns:a16="http://schemas.microsoft.com/office/drawing/2014/main" id="{81C2C5BC-01E0-4962-BB06-4A1D5C485F92}"/>
                </a:ext>
              </a:extLst>
            </p:cNvPr>
            <p:cNvSpPr/>
            <p:nvPr/>
          </p:nvSpPr>
          <p:spPr bwMode="auto">
            <a:xfrm>
              <a:off x="2743200" y="3005528"/>
              <a:ext cx="1424066" cy="245089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descr="An arrow connecting between the left and right content">
              <a:extLst>
                <a:ext uri="{FF2B5EF4-FFF2-40B4-BE49-F238E27FC236}">
                  <a16:creationId xmlns:a16="http://schemas.microsoft.com/office/drawing/2014/main" id="{A50539F4-F1D0-4A17-A532-A225B16ADE01}"/>
                </a:ext>
              </a:extLst>
            </p:cNvPr>
            <p:cNvCxnSpPr>
              <a:cxnSpLocks/>
            </p:cNvCxnSpPr>
            <p:nvPr/>
          </p:nvCxnSpPr>
          <p:spPr>
            <a:xfrm flipH="1">
              <a:off x="4176713" y="3926942"/>
              <a:ext cx="2315328"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7828709" y="1501177"/>
            <a:ext cx="207386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solidFill>
                  <a:schemeClr val="tx2"/>
                </a:solidFill>
                <a:latin typeface="+mj-lt"/>
              </a:rPr>
              <a:t>Steps:</a:t>
            </a:r>
            <a:endParaRPr lang="en-US" sz="1800">
              <a:solidFill>
                <a:schemeClr val="tx2"/>
              </a:solidFill>
              <a:latin typeface="+mj-lt"/>
              <a:cs typeface="Segoe UI"/>
            </a:endParaRPr>
          </a:p>
          <a:p>
            <a:pPr marL="286346" indent="-224097">
              <a:spcAft>
                <a:spcPts val="1176"/>
              </a:spcAft>
              <a:buFont typeface="Arial" panose="020B0604020202020204" pitchFamily="34" charset="0"/>
              <a:buChar char="•"/>
            </a:pPr>
            <a:r>
              <a:rPr lang="en-US" sz="1800">
                <a:cs typeface="Segoe UI"/>
              </a:rPr>
              <a:t>Start with 5 to 10 trigger phrases. You may need more trigger phrases if the scope of the topic is large</a:t>
            </a:r>
          </a:p>
          <a:p>
            <a:pPr marL="286346" indent="-224097">
              <a:spcAft>
                <a:spcPts val="1176"/>
              </a:spcAft>
              <a:buFont typeface="Arial" panose="020B0604020202020204" pitchFamily="34" charset="0"/>
              <a:buChar char="•"/>
            </a:pPr>
            <a:r>
              <a:rPr lang="en-US" sz="1800">
                <a:cs typeface="Segoe UI"/>
              </a:rPr>
              <a:t>Shorter trigger phrases with less than 10 words are generally better</a:t>
            </a:r>
          </a:p>
        </p:txBody>
      </p:sp>
      <p:sp>
        <p:nvSpPr>
          <p:cNvPr id="10" name="Freeform: Shape 9">
            <a:extLst>
              <a:ext uri="{FF2B5EF4-FFF2-40B4-BE49-F238E27FC236}">
                <a16:creationId xmlns:a16="http://schemas.microsoft.com/office/drawing/2014/main" id="{8970F27B-49E7-4B91-BFDE-78EC1D81AFA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82346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4: Review trigger phrases 1/3</a:t>
            </a:r>
          </a:p>
        </p:txBody>
      </p:sp>
      <p:sp>
        <p:nvSpPr>
          <p:cNvPr id="3" name="Rectangle 2">
            <a:extLst>
              <a:ext uri="{FF2B5EF4-FFF2-40B4-BE49-F238E27FC236}">
                <a16:creationId xmlns:a16="http://schemas.microsoft.com/office/drawing/2014/main" id="{2E9D37DA-05EF-470A-AF58-DFEB5C86DD7F}"/>
              </a:ext>
            </a:extLst>
          </p:cNvPr>
          <p:cNvSpPr/>
          <p:nvPr/>
        </p:nvSpPr>
        <p:spPr bwMode="auto">
          <a:xfrm>
            <a:off x="447711" y="1480457"/>
            <a:ext cx="3712448" cy="4493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Refund something I bought</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Get a refund</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Make a return</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policy</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products</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an order</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something I purchased</a:t>
            </a:r>
            <a:endParaRPr lang="en-IN" sz="2000" dirty="0" err="1">
              <a:solidFill>
                <a:schemeClr val="tx1"/>
              </a:solidFill>
              <a:latin typeface="+mj-lt"/>
              <a:ea typeface="Segoe UI" pitchFamily="34" charset="0"/>
              <a:cs typeface="Segoe UI" pitchFamily="34" charset="0"/>
            </a:endParaRPr>
          </a:p>
        </p:txBody>
      </p:sp>
      <p:grpSp>
        <p:nvGrpSpPr>
          <p:cNvPr id="6" name="Group 5">
            <a:extLst>
              <a:ext uri="{FF2B5EF4-FFF2-40B4-BE49-F238E27FC236}">
                <a16:creationId xmlns:a16="http://schemas.microsoft.com/office/drawing/2014/main" id="{98CD5284-E366-4D01-8134-9131F2573A9F}"/>
              </a:ext>
              <a:ext uri="{C183D7F6-B498-43B3-948B-1728B52AA6E4}">
                <adec:decorative xmlns:adec="http://schemas.microsoft.com/office/drawing/2017/decorative" val="1"/>
              </a:ext>
            </a:extLst>
          </p:cNvPr>
          <p:cNvGrpSpPr/>
          <p:nvPr/>
        </p:nvGrpSpPr>
        <p:grpSpPr>
          <a:xfrm>
            <a:off x="641272" y="2808860"/>
            <a:ext cx="5968014" cy="1226458"/>
            <a:chOff x="641272" y="2808860"/>
            <a:chExt cx="5968014" cy="1226458"/>
          </a:xfrm>
        </p:grpSpPr>
        <p:sp>
          <p:nvSpPr>
            <p:cNvPr id="9" name="Rectangle 8" descr="Highlighting the sentence &quot;Make a return and Return policy">
              <a:extLst>
                <a:ext uri="{FF2B5EF4-FFF2-40B4-BE49-F238E27FC236}">
                  <a16:creationId xmlns:a16="http://schemas.microsoft.com/office/drawing/2014/main" id="{878AE292-B34C-428C-9A2B-250AF2D47763}"/>
                </a:ext>
              </a:extLst>
            </p:cNvPr>
            <p:cNvSpPr/>
            <p:nvPr/>
          </p:nvSpPr>
          <p:spPr bwMode="auto">
            <a:xfrm>
              <a:off x="641272" y="2808860"/>
              <a:ext cx="3325327" cy="1226458"/>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descr="An arrow connecting between the left and right content">
              <a:extLst>
                <a:ext uri="{FF2B5EF4-FFF2-40B4-BE49-F238E27FC236}">
                  <a16:creationId xmlns:a16="http://schemas.microsoft.com/office/drawing/2014/main" id="{C06FE778-A3B1-45A2-8CBA-7F74718C7407}"/>
                </a:ext>
              </a:extLst>
            </p:cNvPr>
            <p:cNvCxnSpPr>
              <a:cxnSpLocks/>
            </p:cNvCxnSpPr>
            <p:nvPr/>
          </p:nvCxnSpPr>
          <p:spPr>
            <a:xfrm flipH="1">
              <a:off x="3962400" y="3422089"/>
              <a:ext cx="264688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8099525" y="1048488"/>
            <a:ext cx="1766725"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dirty="0">
                <a:solidFill>
                  <a:schemeClr val="tx2"/>
                </a:solidFill>
                <a:latin typeface="+mj-lt"/>
              </a:rPr>
              <a:t>Steps:</a:t>
            </a:r>
            <a:endParaRPr lang="en-US" sz="1961" dirty="0">
              <a:solidFill>
                <a:schemeClr val="tx2"/>
              </a:solidFill>
              <a:latin typeface="+mj-lt"/>
              <a:cs typeface="Segoe UI"/>
            </a:endParaRPr>
          </a:p>
          <a:p>
            <a:pPr marL="286346" indent="-224097">
              <a:spcAft>
                <a:spcPts val="1176"/>
              </a:spcAft>
              <a:buFont typeface="Arial" panose="020B0604020202020204" pitchFamily="34" charset="0"/>
              <a:buChar char="•"/>
            </a:pPr>
            <a:r>
              <a:rPr lang="en-US" sz="1961" dirty="0">
                <a:cs typeface="Segoe UI"/>
              </a:rPr>
              <a:t>Make sure the trigger phrases are semantically different; using one different noun or verb could be enough to expand a topic’s coverage</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694730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a:xfrm>
            <a:off x="455995" y="619129"/>
            <a:ext cx="11306469" cy="402674"/>
          </a:xfrm>
        </p:spPr>
        <p:txBody>
          <a:bodyPr anchor="ctr"/>
          <a:lstStyle/>
          <a:p>
            <a:r>
              <a:rPr lang="en-US" dirty="0"/>
              <a:t>Step 4: Review trigger phrases 2/3</a:t>
            </a:r>
          </a:p>
        </p:txBody>
      </p:sp>
      <p:sp>
        <p:nvSpPr>
          <p:cNvPr id="18" name="&quot;Not Allowed&quot; Symbol 17" descr="Not Allowed sign">
            <a:extLst>
              <a:ext uri="{FF2B5EF4-FFF2-40B4-BE49-F238E27FC236}">
                <a16:creationId xmlns:a16="http://schemas.microsoft.com/office/drawing/2014/main" id="{7E2BEF47-6705-4CAB-8C93-9C74F4F4BCC3}"/>
              </a:ext>
            </a:extLst>
          </p:cNvPr>
          <p:cNvSpPr/>
          <p:nvPr/>
        </p:nvSpPr>
        <p:spPr bwMode="auto">
          <a:xfrm>
            <a:off x="806173" y="1847851"/>
            <a:ext cx="3238636" cy="3214764"/>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E21E687-6DDB-43A7-936A-151ABD205C8A}"/>
              </a:ext>
            </a:extLst>
          </p:cNvPr>
          <p:cNvSpPr/>
          <p:nvPr/>
        </p:nvSpPr>
        <p:spPr bwMode="auto">
          <a:xfrm>
            <a:off x="1002881" y="2559519"/>
            <a:ext cx="2845220" cy="1791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some Products</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Products</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Product</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a Product</a:t>
            </a:r>
            <a:endParaRPr lang="en-IN" sz="2000" dirty="0" err="1">
              <a:solidFill>
                <a:schemeClr val="tx1"/>
              </a:solidFill>
              <a:latin typeface="+mj-lt"/>
              <a:ea typeface="Segoe UI" pitchFamily="34" charset="0"/>
              <a:cs typeface="Segoe UI" pitchFamily="34" charset="0"/>
            </a:endParaRPr>
          </a:p>
        </p:txBody>
      </p:sp>
      <p:cxnSp>
        <p:nvCxnSpPr>
          <p:cNvPr id="17" name="Straight Connector 16" descr="An arrow connecting between the left and right content">
            <a:extLst>
              <a:ext uri="{FF2B5EF4-FFF2-40B4-BE49-F238E27FC236}">
                <a16:creationId xmlns:a16="http://schemas.microsoft.com/office/drawing/2014/main" id="{23618B82-EA74-4288-A095-2E1E57FB0B96}"/>
              </a:ext>
            </a:extLst>
          </p:cNvPr>
          <p:cNvCxnSpPr>
            <a:cxnSpLocks/>
          </p:cNvCxnSpPr>
          <p:nvPr/>
        </p:nvCxnSpPr>
        <p:spPr>
          <a:xfrm flipH="1" flipV="1">
            <a:off x="4078515" y="3455232"/>
            <a:ext cx="2015940"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4F01B7-5840-4BCD-B295-1BEBF6479409}"/>
              </a:ext>
            </a:extLst>
          </p:cNvPr>
          <p:cNvSpPr txBox="1"/>
          <p:nvPr/>
        </p:nvSpPr>
        <p:spPr>
          <a:xfrm rot="5400000">
            <a:off x="7777375" y="1081631"/>
            <a:ext cx="1381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285750" indent="-223520">
              <a:spcAft>
                <a:spcPts val="1176"/>
              </a:spcAft>
              <a:buFont typeface="Arial" panose="020B0604020202020204" pitchFamily="34" charset="0"/>
              <a:buChar char="•"/>
            </a:pPr>
            <a:r>
              <a:rPr lang="en-US" sz="1950" dirty="0">
                <a:cs typeface="Segoe UI"/>
              </a:rPr>
              <a:t>Adding articles (an, the, etc.), capitalization, contractions, and pluralization </a:t>
            </a:r>
            <a:r>
              <a:rPr lang="en-US" sz="1950" dirty="0">
                <a:ea typeface="+mn-lt"/>
                <a:cs typeface="+mn-lt"/>
              </a:rPr>
              <a:t>has a low chance of improving the triggering</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0726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358B3B3-992C-4CEF-9690-0EDBE2ED7C6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2939408-EC1B-4AF8-B5C0-704D9F533151}"/>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A092C983-65B2-4C41-AB92-D17C28F36EE6}"/>
              </a:ext>
            </a:extLst>
          </p:cNvPr>
          <p:cNvSpPr>
            <a:spLocks noGrp="1"/>
          </p:cNvSpPr>
          <p:nvPr>
            <p:ph type="title" idx="4294967295"/>
          </p:nvPr>
        </p:nvSpPr>
        <p:spPr>
          <a:xfrm>
            <a:off x="455994" y="530225"/>
            <a:ext cx="11306469" cy="661988"/>
          </a:xfrm>
        </p:spPr>
        <p:txBody>
          <a:bodyPr/>
          <a:lstStyle/>
          <a:p>
            <a:pPr>
              <a:lnSpc>
                <a:spcPts val="3137"/>
              </a:lnSpc>
            </a:pPr>
            <a:r>
              <a:rPr lang="en-US" sz="3600" dirty="0"/>
              <a:t>Step 4: Review trigger phrases 3/3</a:t>
            </a:r>
            <a:endParaRPr lang="en-IN" sz="3600" dirty="0"/>
          </a:p>
        </p:txBody>
      </p:sp>
      <p:grpSp>
        <p:nvGrpSpPr>
          <p:cNvPr id="2" name="Group 1" descr="A screenshot of a setup for Return an item">
            <a:extLst>
              <a:ext uri="{FF2B5EF4-FFF2-40B4-BE49-F238E27FC236}">
                <a16:creationId xmlns:a16="http://schemas.microsoft.com/office/drawing/2014/main" id="{62E128C0-9C8A-4506-8AFD-B4D65D5C6DA1}"/>
              </a:ext>
              <a:ext uri="{C183D7F6-B498-43B3-948B-1728B52AA6E4}">
                <adec:decorative xmlns:adec="http://schemas.microsoft.com/office/drawing/2017/decorative" val="0"/>
              </a:ext>
            </a:extLst>
          </p:cNvPr>
          <p:cNvGrpSpPr/>
          <p:nvPr/>
        </p:nvGrpSpPr>
        <p:grpSpPr>
          <a:xfrm>
            <a:off x="682053" y="1393330"/>
            <a:ext cx="5438513" cy="1970116"/>
            <a:chOff x="682053" y="1393330"/>
            <a:chExt cx="5438513" cy="1970116"/>
          </a:xfrm>
        </p:grpSpPr>
        <p:pic>
          <p:nvPicPr>
            <p:cNvPr id="43" name="Picture 42" descr="A screenshot of a setup for Return an item">
              <a:extLst>
                <a:ext uri="{FF2B5EF4-FFF2-40B4-BE49-F238E27FC236}">
                  <a16:creationId xmlns:a16="http://schemas.microsoft.com/office/drawing/2014/main" id="{3334DE32-2A6E-4492-8068-C00920C8CBE9}"/>
                </a:ext>
              </a:extLst>
            </p:cNvPr>
            <p:cNvPicPr>
              <a:picLocks noChangeAspect="1"/>
            </p:cNvPicPr>
            <p:nvPr/>
          </p:nvPicPr>
          <p:blipFill rotWithShape="1">
            <a:blip r:embed="rId3"/>
            <a:srcRect l="306"/>
            <a:stretch/>
          </p:blipFill>
          <p:spPr>
            <a:xfrm>
              <a:off x="682053" y="1393330"/>
              <a:ext cx="5438513" cy="1970116"/>
            </a:xfrm>
            <a:prstGeom prst="rect">
              <a:avLst/>
            </a:prstGeom>
            <a:ln w="12700">
              <a:solidFill>
                <a:schemeClr val="tx2"/>
              </a:solidFill>
            </a:ln>
          </p:spPr>
        </p:pic>
        <p:sp>
          <p:nvSpPr>
            <p:cNvPr id="47" name="Rectangle 46" descr="Highlighting the sentence &quot;Return of item&quot;">
              <a:extLst>
                <a:ext uri="{FF2B5EF4-FFF2-40B4-BE49-F238E27FC236}">
                  <a16:creationId xmlns:a16="http://schemas.microsoft.com/office/drawing/2014/main" id="{45B55F19-CA8B-4FEC-A367-8E9EF538410A}"/>
                </a:ext>
                <a:ext uri="{C183D7F6-B498-43B3-948B-1728B52AA6E4}">
                  <adec:decorative xmlns:adec="http://schemas.microsoft.com/office/drawing/2017/decorative" val="0"/>
                </a:ext>
              </a:extLst>
            </p:cNvPr>
            <p:cNvSpPr/>
            <p:nvPr/>
          </p:nvSpPr>
          <p:spPr bwMode="auto">
            <a:xfrm>
              <a:off x="707562" y="1421029"/>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descr="Highlighting the sentence &quot;cancel and get a refund&quot;">
              <a:extLst>
                <a:ext uri="{FF2B5EF4-FFF2-40B4-BE49-F238E27FC236}">
                  <a16:creationId xmlns:a16="http://schemas.microsoft.com/office/drawing/2014/main" id="{F5CF5F8E-B2B5-464F-9470-E17205788CBC}"/>
                </a:ext>
                <a:ext uri="{C183D7F6-B498-43B3-948B-1728B52AA6E4}">
                  <adec:decorative xmlns:adec="http://schemas.microsoft.com/office/drawing/2017/decorative" val="0"/>
                </a:ext>
              </a:extLst>
            </p:cNvPr>
            <p:cNvSpPr/>
            <p:nvPr/>
          </p:nvSpPr>
          <p:spPr bwMode="auto">
            <a:xfrm>
              <a:off x="2729121" y="3043028"/>
              <a:ext cx="1008620" cy="235125"/>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descr="A screenshot of a setup for Cancel an order">
            <a:extLst>
              <a:ext uri="{FF2B5EF4-FFF2-40B4-BE49-F238E27FC236}">
                <a16:creationId xmlns:a16="http://schemas.microsoft.com/office/drawing/2014/main" id="{C8536F99-5E9E-4A8C-865C-6D730393B64F}"/>
              </a:ext>
            </a:extLst>
          </p:cNvPr>
          <p:cNvGrpSpPr/>
          <p:nvPr/>
        </p:nvGrpSpPr>
        <p:grpSpPr>
          <a:xfrm>
            <a:off x="682053" y="3520651"/>
            <a:ext cx="5438513" cy="2644070"/>
            <a:chOff x="682053" y="3520651"/>
            <a:chExt cx="5438513" cy="2644070"/>
          </a:xfrm>
        </p:grpSpPr>
        <p:pic>
          <p:nvPicPr>
            <p:cNvPr id="42" name="Picture 41" descr="A screenshot of a setup for Cancel an order">
              <a:extLst>
                <a:ext uri="{FF2B5EF4-FFF2-40B4-BE49-F238E27FC236}">
                  <a16:creationId xmlns:a16="http://schemas.microsoft.com/office/drawing/2014/main" id="{9A32010D-5F5A-4DA4-A878-AE18635687A9}"/>
                </a:ext>
              </a:extLst>
            </p:cNvPr>
            <p:cNvPicPr>
              <a:picLocks noChangeAspect="1"/>
            </p:cNvPicPr>
            <p:nvPr/>
          </p:nvPicPr>
          <p:blipFill>
            <a:blip r:embed="rId4"/>
            <a:stretch>
              <a:fillRect/>
            </a:stretch>
          </p:blipFill>
          <p:spPr>
            <a:xfrm>
              <a:off x="682053" y="3520651"/>
              <a:ext cx="5438513" cy="2644070"/>
            </a:xfrm>
            <a:prstGeom prst="rect">
              <a:avLst/>
            </a:prstGeom>
            <a:ln w="12700">
              <a:solidFill>
                <a:schemeClr val="tx2"/>
              </a:solidFill>
            </a:ln>
          </p:spPr>
        </p:pic>
        <p:sp>
          <p:nvSpPr>
            <p:cNvPr id="48" name="Rectangle 47" descr="Highlighting the sentence &quot;cancel an order&quot;">
              <a:extLst>
                <a:ext uri="{FF2B5EF4-FFF2-40B4-BE49-F238E27FC236}">
                  <a16:creationId xmlns:a16="http://schemas.microsoft.com/office/drawing/2014/main" id="{E9052C4A-B8CA-431E-BB2C-5C62F3A78F84}"/>
                </a:ext>
                <a:ext uri="{C183D7F6-B498-43B3-948B-1728B52AA6E4}">
                  <adec:decorative xmlns:adec="http://schemas.microsoft.com/office/drawing/2017/decorative" val="0"/>
                </a:ext>
              </a:extLst>
            </p:cNvPr>
            <p:cNvSpPr/>
            <p:nvPr/>
          </p:nvSpPr>
          <p:spPr bwMode="auto">
            <a:xfrm>
              <a:off x="707562" y="3554897"/>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descr="Highlighting the sentence &quot;cancel order&quot;">
              <a:extLst>
                <a:ext uri="{FF2B5EF4-FFF2-40B4-BE49-F238E27FC236}">
                  <a16:creationId xmlns:a16="http://schemas.microsoft.com/office/drawing/2014/main" id="{69B14DFC-A770-4486-B6C8-5668878814AC}"/>
                </a:ext>
                <a:ext uri="{C183D7F6-B498-43B3-948B-1728B52AA6E4}">
                  <adec:decorative xmlns:adec="http://schemas.microsoft.com/office/drawing/2017/decorative" val="0"/>
                </a:ext>
              </a:extLst>
            </p:cNvPr>
            <p:cNvSpPr/>
            <p:nvPr/>
          </p:nvSpPr>
          <p:spPr bwMode="auto">
            <a:xfrm>
              <a:off x="2731281" y="5909064"/>
              <a:ext cx="591781" cy="200569"/>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quot;Not Allowed&quot; Symbol 50" descr="Not Allowed sign">
            <a:extLst>
              <a:ext uri="{FF2B5EF4-FFF2-40B4-BE49-F238E27FC236}">
                <a16:creationId xmlns:a16="http://schemas.microsoft.com/office/drawing/2014/main" id="{49DFEC17-A34C-4D09-A3B3-F2AE30D5F7DD}"/>
              </a:ext>
            </a:extLst>
          </p:cNvPr>
          <p:cNvSpPr/>
          <p:nvPr/>
        </p:nvSpPr>
        <p:spPr bwMode="auto">
          <a:xfrm>
            <a:off x="6960550" y="2416399"/>
            <a:ext cx="1188720" cy="1188720"/>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An arrow connecting between the left and right content">
            <a:extLst>
              <a:ext uri="{FF2B5EF4-FFF2-40B4-BE49-F238E27FC236}">
                <a16:creationId xmlns:a16="http://schemas.microsoft.com/office/drawing/2014/main" id="{E738BD8B-D6BD-471C-AEA7-C07897235A44}"/>
              </a:ext>
            </a:extLst>
          </p:cNvPr>
          <p:cNvGrpSpPr/>
          <p:nvPr/>
        </p:nvGrpSpPr>
        <p:grpSpPr>
          <a:xfrm>
            <a:off x="3565367" y="3160683"/>
            <a:ext cx="4658669" cy="2873745"/>
            <a:chOff x="3565367" y="3160683"/>
            <a:chExt cx="4658669" cy="2873745"/>
          </a:xfrm>
        </p:grpSpPr>
        <p:sp>
          <p:nvSpPr>
            <p:cNvPr id="44" name="Freeform: Shape 43" descr="An arrow connecting between the left and right content">
              <a:extLst>
                <a:ext uri="{FF2B5EF4-FFF2-40B4-BE49-F238E27FC236}">
                  <a16:creationId xmlns:a16="http://schemas.microsoft.com/office/drawing/2014/main" id="{D5C3F922-CB73-4AC9-9267-D0458324B877}"/>
                </a:ext>
                <a:ext uri="{C183D7F6-B498-43B3-948B-1728B52AA6E4}">
                  <adec:decorative xmlns:adec="http://schemas.microsoft.com/office/drawing/2017/decorative" val="0"/>
                </a:ext>
              </a:extLst>
            </p:cNvPr>
            <p:cNvSpPr/>
            <p:nvPr/>
          </p:nvSpPr>
          <p:spPr bwMode="auto">
            <a:xfrm>
              <a:off x="3565367" y="3160683"/>
              <a:ext cx="3887833" cy="2873745"/>
            </a:xfrm>
            <a:custGeom>
              <a:avLst/>
              <a:gdLst>
                <a:gd name="connsiteX0" fmla="*/ 809625 w 4733925"/>
                <a:gd name="connsiteY0" fmla="*/ 0 h 3390900"/>
                <a:gd name="connsiteX1" fmla="*/ 4733925 w 4733925"/>
                <a:gd name="connsiteY1" fmla="*/ 0 h 3390900"/>
                <a:gd name="connsiteX2" fmla="*/ 4733925 w 4733925"/>
                <a:gd name="connsiteY2" fmla="*/ 3390900 h 3390900"/>
                <a:gd name="connsiteX3" fmla="*/ 0 w 4733925"/>
                <a:gd name="connsiteY3" fmla="*/ 3390900 h 3390900"/>
                <a:gd name="connsiteX0" fmla="*/ 430932 w 4733925"/>
                <a:gd name="connsiteY0" fmla="*/ 7646 h 3390900"/>
                <a:gd name="connsiteX1" fmla="*/ 4733925 w 4733925"/>
                <a:gd name="connsiteY1" fmla="*/ 0 h 3390900"/>
                <a:gd name="connsiteX2" fmla="*/ 4733925 w 4733925"/>
                <a:gd name="connsiteY2" fmla="*/ 3390900 h 3390900"/>
                <a:gd name="connsiteX3" fmla="*/ 0 w 4733925"/>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4733925" h="3390900">
                  <a:moveTo>
                    <a:pt x="430932" y="7646"/>
                  </a:moveTo>
                  <a:lnTo>
                    <a:pt x="4733925" y="0"/>
                  </a:lnTo>
                  <a:lnTo>
                    <a:pt x="4733925" y="3390900"/>
                  </a:lnTo>
                  <a:lnTo>
                    <a:pt x="0" y="3390900"/>
                  </a:lnTo>
                </a:path>
              </a:pathLst>
            </a:custGeom>
            <a:noFill/>
            <a:ln w="12700">
              <a:solidFill>
                <a:srgbClr val="C00000"/>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cxnSp>
          <p:nvCxnSpPr>
            <p:cNvPr id="46" name="Straight Connector 45" descr="An arrow connecting between the left and right content">
              <a:extLst>
                <a:ext uri="{FF2B5EF4-FFF2-40B4-BE49-F238E27FC236}">
                  <a16:creationId xmlns:a16="http://schemas.microsoft.com/office/drawing/2014/main" id="{6489D667-D1F0-43B2-A1B2-D3BBC2FCC917}"/>
                </a:ext>
              </a:extLst>
            </p:cNvPr>
            <p:cNvCxnSpPr>
              <a:cxnSpLocks/>
              <a:stCxn id="45" idx="2"/>
            </p:cNvCxnSpPr>
            <p:nvPr/>
          </p:nvCxnSpPr>
          <p:spPr>
            <a:xfrm flipH="1">
              <a:off x="7467600" y="4670245"/>
              <a:ext cx="75643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0E03639-3D4F-4048-9D01-CCF2CC237EDD}"/>
              </a:ext>
            </a:extLst>
          </p:cNvPr>
          <p:cNvSpPr txBox="1"/>
          <p:nvPr/>
        </p:nvSpPr>
        <p:spPr>
          <a:xfrm rot="5400000">
            <a:off x="8923628" y="2982103"/>
            <a:ext cx="1977099" cy="337628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ctr" anchorCtr="0" forceAA="0" compatLnSpc="1">
            <a:prstTxWarp prst="textNoShape">
              <a:avLst/>
            </a:prstTxWarp>
            <a:noAutofit/>
          </a:bodyPr>
          <a:lstStyle/>
          <a:p>
            <a:pPr marL="285750" indent="-223520">
              <a:spcAft>
                <a:spcPts val="1176"/>
              </a:spcAft>
              <a:buFont typeface="Arial" panose="020B0604020202020204" pitchFamily="34" charset="0"/>
              <a:buChar char="•"/>
            </a:pPr>
            <a:r>
              <a:rPr lang="en-US" sz="1950" dirty="0">
                <a:cs typeface="Segoe UI"/>
              </a:rPr>
              <a:t>Avoid overlapping trigger phrases or ambiguous trigger phrases among different topics </a:t>
            </a:r>
          </a:p>
        </p:txBody>
      </p:sp>
      <p:sp>
        <p:nvSpPr>
          <p:cNvPr id="26" name="Freeform: Shape 25">
            <a:extLst>
              <a:ext uri="{FF2B5EF4-FFF2-40B4-BE49-F238E27FC236}">
                <a16:creationId xmlns:a16="http://schemas.microsoft.com/office/drawing/2014/main" id="{9B73955B-2F79-49CE-938D-F5DC58980A4A}"/>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59934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A3709C-6875-40E1-A6BA-D4B124A85652}"/>
              </a:ext>
            </a:extLst>
          </p:cNvPr>
          <p:cNvSpPr>
            <a:spLocks noGrp="1"/>
          </p:cNvSpPr>
          <p:nvPr>
            <p:ph type="title" idx="4294967295"/>
          </p:nvPr>
        </p:nvSpPr>
        <p:spPr>
          <a:xfrm>
            <a:off x="776288" y="2571750"/>
            <a:ext cx="8832850" cy="968375"/>
          </a:xfrm>
          <a:prstGeom prst="rect">
            <a:avLst/>
          </a:prstGeom>
          <a:noFill/>
          <a:ln>
            <a:noFill/>
            <a:prst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000" b="0" i="0" u="none" strike="noStrike" kern="1200" cap="none" spc="-49" normalizeH="0" baseline="0" noProof="0" dirty="0">
                <a:ln>
                  <a:noFill/>
                </a:ln>
                <a:solidFill>
                  <a:schemeClr val="tx2"/>
                </a:solidFill>
                <a:effectLst/>
                <a:uLnTx/>
                <a:uFillTx/>
                <a:latin typeface="+mj-lt"/>
                <a:ea typeface="+mn-ea"/>
                <a:cs typeface="+mn-cs"/>
              </a:rPr>
              <a:t>Quiz time… 1/2</a:t>
            </a:r>
            <a:endParaRPr kumimoji="0" lang="en-IN" sz="6000" b="0" i="0" u="none" strike="noStrike" kern="1200" cap="none" spc="-49" normalizeH="0" baseline="0" noProof="0" dirty="0">
              <a:ln>
                <a:noFill/>
              </a:ln>
              <a:solidFill>
                <a:schemeClr val="tx2"/>
              </a:solidFill>
              <a:effectLst/>
              <a:uLnTx/>
              <a:uFillTx/>
              <a:latin typeface="+mj-lt"/>
              <a:ea typeface="+mn-ea"/>
              <a:cs typeface="+mn-cs"/>
            </a:endParaRPr>
          </a:p>
        </p:txBody>
      </p:sp>
    </p:spTree>
    <p:extLst>
      <p:ext uri="{BB962C8B-B14F-4D97-AF65-F5344CB8AC3E}">
        <p14:creationId xmlns:p14="http://schemas.microsoft.com/office/powerpoint/2010/main" val="26999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4E22-4BE5-4A13-970D-878A75627EFF}"/>
              </a:ext>
            </a:extLst>
          </p:cNvPr>
          <p:cNvSpPr>
            <a:spLocks noGrp="1"/>
          </p:cNvSpPr>
          <p:nvPr>
            <p:ph type="title"/>
          </p:nvPr>
        </p:nvSpPr>
        <p:spPr/>
        <p:txBody>
          <a:bodyPr/>
          <a:lstStyle/>
          <a:p>
            <a:r>
              <a:rPr lang="en-US" dirty="0">
                <a:solidFill>
                  <a:srgbClr val="3C3C41"/>
                </a:solidFill>
              </a:rPr>
              <a:t>Complex challenges</a:t>
            </a:r>
            <a:endParaRPr lang="en-IN" dirty="0"/>
          </a:p>
        </p:txBody>
      </p:sp>
      <p:grpSp>
        <p:nvGrpSpPr>
          <p:cNvPr id="49" name="Group 48">
            <a:extLst>
              <a:ext uri="{FF2B5EF4-FFF2-40B4-BE49-F238E27FC236}">
                <a16:creationId xmlns:a16="http://schemas.microsoft.com/office/drawing/2014/main" id="{43FB00AE-0755-4776-A6A7-6D4A606DC8E5}"/>
              </a:ext>
              <a:ext uri="{C183D7F6-B498-43B3-948B-1728B52AA6E4}">
                <adec:decorative xmlns:adec="http://schemas.microsoft.com/office/drawing/2017/decorative" val="1"/>
              </a:ext>
            </a:extLst>
          </p:cNvPr>
          <p:cNvGrpSpPr/>
          <p:nvPr/>
        </p:nvGrpSpPr>
        <p:grpSpPr>
          <a:xfrm>
            <a:off x="313296" y="1367415"/>
            <a:ext cx="2874404" cy="3081770"/>
            <a:chOff x="2537323" y="1888115"/>
            <a:chExt cx="2874404" cy="3081770"/>
          </a:xfrm>
        </p:grpSpPr>
        <p:graphicFrame>
          <p:nvGraphicFramePr>
            <p:cNvPr id="50" name="Chart 49">
              <a:extLst>
                <a:ext uri="{FF2B5EF4-FFF2-40B4-BE49-F238E27FC236}">
                  <a16:creationId xmlns:a16="http://schemas.microsoft.com/office/drawing/2014/main" id="{4774DB1F-54A2-4706-A516-8FC0F470119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132617168"/>
                </p:ext>
              </p:extLst>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3"/>
            </a:graphicData>
          </a:graphic>
        </p:graphicFrame>
        <p:sp>
          <p:nvSpPr>
            <p:cNvPr id="51" name="Rectangle 50" descr="66%">
              <a:extLst>
                <a:ext uri="{FF2B5EF4-FFF2-40B4-BE49-F238E27FC236}">
                  <a16:creationId xmlns:a16="http://schemas.microsoft.com/office/drawing/2014/main" id="{133EC28B-F9DB-4E86-BEBD-15D6FA21EE95}"/>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66%</a:t>
              </a:r>
            </a:p>
          </p:txBody>
        </p:sp>
      </p:grpSp>
      <p:sp>
        <p:nvSpPr>
          <p:cNvPr id="34" name="Rectangle 33">
            <a:extLst>
              <a:ext uri="{FF2B5EF4-FFF2-40B4-BE49-F238E27FC236}">
                <a16:creationId xmlns:a16="http://schemas.microsoft.com/office/drawing/2014/main" id="{19DE6897-6ADE-4C76-A03B-86400AB7CB85}"/>
              </a:ext>
            </a:extLst>
          </p:cNvPr>
          <p:cNvSpPr/>
          <p:nvPr/>
        </p:nvSpPr>
        <p:spPr>
          <a:xfrm>
            <a:off x="707571" y="4349664"/>
            <a:ext cx="2391229" cy="1089529"/>
          </a:xfrm>
          <a:prstGeom prst="rect">
            <a:avLst/>
          </a:prstGeom>
        </p:spPr>
        <p:txBody>
          <a:bodyPr wrap="square">
            <a:spAutoFit/>
          </a:bodyPr>
          <a:lstStyle/>
          <a:p>
            <a:pPr marL="0" marR="0" lvl="0" indent="0" algn="r" defTabSz="914192" rtl="0" eaLnBrk="1" fontAlgn="auto" latinLnBrk="0" hangingPunct="1">
              <a:lnSpc>
                <a:spcPct val="90000"/>
              </a:lnSpc>
              <a:spcBef>
                <a:spcPts val="588"/>
              </a:spcBef>
              <a:spcAft>
                <a:spcPts val="0"/>
              </a:spcAft>
              <a:buClrTx/>
              <a:buSzPct val="90000"/>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8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rPr>
              <a:t>1</a:t>
            </a: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4DFC9FA8-BFC0-4003-B6B1-01A85D494DE5}"/>
              </a:ext>
              <a:ext uri="{C183D7F6-B498-43B3-948B-1728B52AA6E4}">
                <adec:decorative xmlns:adec="http://schemas.microsoft.com/office/drawing/2017/decorative" val="1"/>
              </a:ext>
            </a:extLst>
          </p:cNvPr>
          <p:cNvGrpSpPr/>
          <p:nvPr/>
        </p:nvGrpSpPr>
        <p:grpSpPr>
          <a:xfrm>
            <a:off x="3958196" y="1367415"/>
            <a:ext cx="2874404" cy="3081770"/>
            <a:chOff x="2537323" y="1888115"/>
            <a:chExt cx="2874404" cy="3081770"/>
          </a:xfrm>
        </p:grpSpPr>
        <p:graphicFrame>
          <p:nvGraphicFramePr>
            <p:cNvPr id="42" name="Chart 41">
              <a:extLst>
                <a:ext uri="{FF2B5EF4-FFF2-40B4-BE49-F238E27FC236}">
                  <a16:creationId xmlns:a16="http://schemas.microsoft.com/office/drawing/2014/main" id="{250A56B4-B0F6-4771-A644-F77601187C02}"/>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E76CC498-C0C3-4C89-AE20-4022E7E9567E}"/>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90%</a:t>
              </a:r>
            </a:p>
          </p:txBody>
        </p:sp>
      </p:grpSp>
      <p:sp>
        <p:nvSpPr>
          <p:cNvPr id="35" name="Rectangle 34">
            <a:extLst>
              <a:ext uri="{FF2B5EF4-FFF2-40B4-BE49-F238E27FC236}">
                <a16:creationId xmlns:a16="http://schemas.microsoft.com/office/drawing/2014/main" id="{51D0D2B1-DB76-48C8-8DFF-505B0D27AF3D}"/>
              </a:ext>
            </a:extLst>
          </p:cNvPr>
          <p:cNvSpPr/>
          <p:nvPr/>
        </p:nvSpPr>
        <p:spPr>
          <a:xfrm>
            <a:off x="4404500" y="4349664"/>
            <a:ext cx="2391229" cy="1089529"/>
          </a:xfrm>
          <a:prstGeom prst="rect">
            <a:avLst/>
          </a:prstGeom>
        </p:spPr>
        <p:txBody>
          <a:bodyPr wrap="square">
            <a:spAutoFit/>
          </a:bodyPr>
          <a:lstStyle/>
          <a:p>
            <a:pPr lvl="0" algn="r" defTabSz="914192">
              <a:lnSpc>
                <a:spcPct val="90000"/>
              </a:lnSpc>
              <a:spcBef>
                <a:spcPts val="588"/>
              </a:spcBef>
              <a:buSzPct val="90000"/>
              <a:defRPr/>
            </a:pPr>
            <a:r>
              <a:rPr lang="en-US" sz="1800" dirty="0">
                <a:latin typeface="Segoe UI" panose="020B0502040204020203" pitchFamily="34" charset="0"/>
                <a:cs typeface="Segoe UI" panose="020B0502040204020203" pitchFamily="34" charset="0"/>
              </a:rPr>
              <a:t>of customers expect consistency and continuity across channels</a:t>
            </a:r>
            <a:r>
              <a:rPr lang="en-US" sz="1800" baseline="30000" dirty="0">
                <a:latin typeface="Segoe UI" panose="020B0502040204020203" pitchFamily="34" charset="0"/>
                <a:cs typeface="Segoe UI" panose="020B0502040204020203" pitchFamily="34" charset="0"/>
              </a:rPr>
              <a:t>2</a:t>
            </a:r>
          </a:p>
        </p:txBody>
      </p:sp>
      <p:grpSp>
        <p:nvGrpSpPr>
          <p:cNvPr id="44" name="Group 43">
            <a:extLst>
              <a:ext uri="{FF2B5EF4-FFF2-40B4-BE49-F238E27FC236}">
                <a16:creationId xmlns:a16="http://schemas.microsoft.com/office/drawing/2014/main" id="{35B50A25-BC04-4924-BF12-D04A55C8AB7D}"/>
              </a:ext>
              <a:ext uri="{C183D7F6-B498-43B3-948B-1728B52AA6E4}">
                <adec:decorative xmlns:adec="http://schemas.microsoft.com/office/drawing/2017/decorative" val="1"/>
              </a:ext>
            </a:extLst>
          </p:cNvPr>
          <p:cNvGrpSpPr/>
          <p:nvPr/>
        </p:nvGrpSpPr>
        <p:grpSpPr>
          <a:xfrm>
            <a:off x="7666596" y="1367415"/>
            <a:ext cx="2874404" cy="3081770"/>
            <a:chOff x="2537323" y="1888115"/>
            <a:chExt cx="2874404" cy="3081770"/>
          </a:xfrm>
        </p:grpSpPr>
        <p:graphicFrame>
          <p:nvGraphicFramePr>
            <p:cNvPr id="45" name="Chart 44">
              <a:extLst>
                <a:ext uri="{FF2B5EF4-FFF2-40B4-BE49-F238E27FC236}">
                  <a16:creationId xmlns:a16="http://schemas.microsoft.com/office/drawing/2014/main" id="{DB03485E-C52B-4B46-BF37-41AC01F3CF7F}"/>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45">
              <a:extLst>
                <a:ext uri="{FF2B5EF4-FFF2-40B4-BE49-F238E27FC236}">
                  <a16:creationId xmlns:a16="http://schemas.microsoft.com/office/drawing/2014/main" id="{2F4A96F3-50D2-4539-8973-75081C96D422}"/>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59%</a:t>
              </a:r>
            </a:p>
          </p:txBody>
        </p:sp>
      </p:grpSp>
      <p:sp>
        <p:nvSpPr>
          <p:cNvPr id="36" name="Rectangle 35">
            <a:extLst>
              <a:ext uri="{FF2B5EF4-FFF2-40B4-BE49-F238E27FC236}">
                <a16:creationId xmlns:a16="http://schemas.microsoft.com/office/drawing/2014/main" id="{8FD7D8ED-E9E4-4CAF-88A8-4633D0586970}"/>
              </a:ext>
            </a:extLst>
          </p:cNvPr>
          <p:cNvSpPr/>
          <p:nvPr/>
        </p:nvSpPr>
        <p:spPr>
          <a:xfrm>
            <a:off x="7941760" y="4349664"/>
            <a:ext cx="2391229" cy="590931"/>
          </a:xfrm>
          <a:prstGeom prst="rect">
            <a:avLst/>
          </a:prstGeom>
        </p:spPr>
        <p:txBody>
          <a:bodyPr wrap="square">
            <a:spAutoFit/>
          </a:bodyPr>
          <a:lstStyle/>
          <a:p>
            <a:pPr lvl="0" algn="r" defTabSz="914192">
              <a:lnSpc>
                <a:spcPct val="90000"/>
              </a:lnSpc>
              <a:spcBef>
                <a:spcPts val="588"/>
              </a:spcBef>
              <a:buSzPct val="90000"/>
              <a:defRPr/>
            </a:pPr>
            <a:r>
              <a:rPr lang="en-US" sz="1800" dirty="0">
                <a:latin typeface="Segoe UI" panose="020B0502040204020203" pitchFamily="34" charset="0"/>
                <a:cs typeface="Segoe UI" panose="020B0502040204020203" pitchFamily="34" charset="0"/>
              </a:rPr>
              <a:t>of channels are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managed in silos</a:t>
            </a:r>
            <a:r>
              <a:rPr lang="en-US" sz="1800" baseline="30000" dirty="0">
                <a:latin typeface="Segoe UI" panose="020B0502040204020203" pitchFamily="34" charset="0"/>
                <a:cs typeface="Segoe UI" panose="020B0502040204020203" pitchFamily="34" charset="0"/>
              </a:rPr>
              <a:t>3</a:t>
            </a:r>
          </a:p>
        </p:txBody>
      </p:sp>
      <p:grpSp>
        <p:nvGrpSpPr>
          <p:cNvPr id="3" name="Group 2">
            <a:extLst>
              <a:ext uri="{FF2B5EF4-FFF2-40B4-BE49-F238E27FC236}">
                <a16:creationId xmlns:a16="http://schemas.microsoft.com/office/drawing/2014/main" id="{2ABE4BB8-28CB-4152-8EE3-F01D00C7CBB0}"/>
              </a:ext>
              <a:ext uri="{C183D7F6-B498-43B3-948B-1728B52AA6E4}">
                <adec:decorative xmlns:adec="http://schemas.microsoft.com/office/drawing/2017/decorative" val="1"/>
              </a:ext>
            </a:extLst>
          </p:cNvPr>
          <p:cNvGrpSpPr/>
          <p:nvPr/>
        </p:nvGrpSpPr>
        <p:grpSpPr>
          <a:xfrm>
            <a:off x="2576284" y="5821413"/>
            <a:ext cx="9311040" cy="304699"/>
            <a:chOff x="2576284" y="5821413"/>
            <a:chExt cx="9311040" cy="304699"/>
          </a:xfrm>
        </p:grpSpPr>
        <p:sp>
          <p:nvSpPr>
            <p:cNvPr id="13" name="Rectangle 12">
              <a:extLst>
                <a:ext uri="{FF2B5EF4-FFF2-40B4-BE49-F238E27FC236}">
                  <a16:creationId xmlns:a16="http://schemas.microsoft.com/office/drawing/2014/main" id="{CBFB72BB-FAE1-4B42-8E10-E6DCAD81AC5B}"/>
                </a:ext>
              </a:extLst>
            </p:cNvPr>
            <p:cNvSpPr/>
            <p:nvPr/>
          </p:nvSpPr>
          <p:spPr>
            <a:xfrm>
              <a:off x="2576284" y="5821413"/>
              <a:ext cx="2154570" cy="304699"/>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100" b="0" i="0" u="none" strike="noStrike" kern="0" cap="none" spc="0" normalizeH="0" baseline="0" noProof="0" dirty="0">
                  <a:ln>
                    <a:noFill/>
                  </a:ln>
                  <a:effectLst/>
                  <a:uLnTx/>
                  <a:uFillTx/>
                  <a:latin typeface="Segoe UI"/>
                  <a:ea typeface="+mn-ea"/>
                  <a:cs typeface="+mn-cs"/>
                </a:rPr>
                <a:t>Global State of Customer Service, Microsoft</a:t>
              </a:r>
            </a:p>
          </p:txBody>
        </p:sp>
        <p:sp>
          <p:nvSpPr>
            <p:cNvPr id="19" name="Rectangle 18">
              <a:extLst>
                <a:ext uri="{FF2B5EF4-FFF2-40B4-BE49-F238E27FC236}">
                  <a16:creationId xmlns:a16="http://schemas.microsoft.com/office/drawing/2014/main" id="{75858576-FDC2-45F2-8B59-BAC3AB8F1A68}"/>
                </a:ext>
              </a:extLst>
            </p:cNvPr>
            <p:cNvSpPr/>
            <p:nvPr/>
          </p:nvSpPr>
          <p:spPr>
            <a:xfrm>
              <a:off x="5635791" y="5821413"/>
              <a:ext cx="2582855" cy="304699"/>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2"/>
                <a:defRPr/>
              </a:pPr>
              <a:r>
                <a:rPr lang="en-US" sz="1100" kern="0" dirty="0"/>
                <a:t>Aberdeen: Empowered Customers Demand a Seamless Experience</a:t>
              </a:r>
            </a:p>
          </p:txBody>
        </p:sp>
        <p:sp>
          <p:nvSpPr>
            <p:cNvPr id="20" name="Rectangle 19">
              <a:extLst>
                <a:ext uri="{FF2B5EF4-FFF2-40B4-BE49-F238E27FC236}">
                  <a16:creationId xmlns:a16="http://schemas.microsoft.com/office/drawing/2014/main" id="{34C3A1E9-B78D-49F0-9A2A-B9C9070AE254}"/>
                </a:ext>
              </a:extLst>
            </p:cNvPr>
            <p:cNvSpPr/>
            <p:nvPr/>
          </p:nvSpPr>
          <p:spPr>
            <a:xfrm>
              <a:off x="9082218" y="5821413"/>
              <a:ext cx="2805106" cy="304699"/>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3"/>
                <a:defRPr/>
              </a:pPr>
              <a:r>
                <a:rPr lang="en-US" sz="1100" kern="0" dirty="0"/>
                <a:t>Dimension Data: 2017 Global Customer Experience Benchmarking Report</a:t>
              </a:r>
            </a:p>
          </p:txBody>
        </p:sp>
      </p:grpSp>
      <p:sp>
        <p:nvSpPr>
          <p:cNvPr id="17" name="Rectangle 16">
            <a:extLst>
              <a:ext uri="{FF2B5EF4-FFF2-40B4-BE49-F238E27FC236}">
                <a16:creationId xmlns:a16="http://schemas.microsoft.com/office/drawing/2014/main" id="{38640297-159A-45B7-A44A-5B3E3173F6AB}"/>
              </a:ext>
              <a:ext uri="{C183D7F6-B498-43B3-948B-1728B52AA6E4}">
                <adec:decorative xmlns:adec="http://schemas.microsoft.com/office/drawing/2017/decorative" val="1"/>
              </a:ext>
            </a:extLst>
          </p:cNvPr>
          <p:cNvSpPr/>
          <p:nvPr/>
        </p:nvSpPr>
        <p:spPr bwMode="auto">
          <a:xfrm rot="18900000" flipH="1">
            <a:off x="4192186" y="3050634"/>
            <a:ext cx="272740" cy="4571817"/>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6">
            <a:extLst>
              <a:ext uri="{FF2B5EF4-FFF2-40B4-BE49-F238E27FC236}">
                <a16:creationId xmlns:a16="http://schemas.microsoft.com/office/drawing/2014/main" id="{3903F6F3-B478-46DD-A319-2B5D2DD576E2}"/>
              </a:ext>
              <a:ext uri="{C183D7F6-B498-43B3-948B-1728B52AA6E4}">
                <adec:decorative xmlns:adec="http://schemas.microsoft.com/office/drawing/2017/decorative" val="1"/>
              </a:ext>
            </a:extLst>
          </p:cNvPr>
          <p:cNvSpPr/>
          <p:nvPr/>
        </p:nvSpPr>
        <p:spPr bwMode="auto">
          <a:xfrm rot="18900000" flipH="1">
            <a:off x="7709563" y="3238422"/>
            <a:ext cx="254094" cy="4359533"/>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16">
            <a:extLst>
              <a:ext uri="{FF2B5EF4-FFF2-40B4-BE49-F238E27FC236}">
                <a16:creationId xmlns:a16="http://schemas.microsoft.com/office/drawing/2014/main" id="{7BB00C7B-8FFE-47A5-BD46-73C8F6870A51}"/>
              </a:ext>
              <a:ext uri="{C183D7F6-B498-43B3-948B-1728B52AA6E4}">
                <adec:decorative xmlns:adec="http://schemas.microsoft.com/office/drawing/2017/decorative" val="1"/>
              </a:ext>
            </a:extLst>
          </p:cNvPr>
          <p:cNvSpPr/>
          <p:nvPr/>
        </p:nvSpPr>
        <p:spPr bwMode="auto">
          <a:xfrm rot="18900000" flipH="1">
            <a:off x="10944545" y="3249222"/>
            <a:ext cx="340338" cy="2706684"/>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9D1AEE91-49FA-4184-A038-290EEADDAB30}"/>
              </a:ext>
              <a:ext uri="{C183D7F6-B498-43B3-948B-1728B52AA6E4}">
                <adec:decorative xmlns:adec="http://schemas.microsoft.com/office/drawing/2017/decorative" val="1"/>
              </a:ext>
            </a:extLst>
          </p:cNvPr>
          <p:cNvGrpSpPr/>
          <p:nvPr/>
        </p:nvGrpSpPr>
        <p:grpSpPr>
          <a:xfrm>
            <a:off x="8972553" y="-16330"/>
            <a:ext cx="3219449" cy="3235777"/>
            <a:chOff x="8972553" y="-16330"/>
            <a:chExt cx="3219449" cy="3235777"/>
          </a:xfrm>
        </p:grpSpPr>
        <p:sp>
          <p:nvSpPr>
            <p:cNvPr id="23" name="Freeform: Shape 22">
              <a:extLst>
                <a:ext uri="{FF2B5EF4-FFF2-40B4-BE49-F238E27FC236}">
                  <a16:creationId xmlns:a16="http://schemas.microsoft.com/office/drawing/2014/main" id="{CC27B080-26E2-4C24-8C5A-23B90A457071}"/>
                </a:ext>
                <a:ext uri="{C183D7F6-B498-43B3-948B-1728B52AA6E4}">
                  <adec:decorative xmlns:adec="http://schemas.microsoft.com/office/drawing/2017/decorative" val="1"/>
                </a:ext>
              </a:extLst>
            </p:cNvPr>
            <p:cNvSpPr/>
            <p:nvPr/>
          </p:nvSpPr>
          <p:spPr bwMode="auto">
            <a:xfrm rot="16200000">
              <a:off x="8972554" y="0"/>
              <a:ext cx="3219446" cy="321944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FED3661-DF08-41A8-96DA-1AF406C3FC63}"/>
                </a:ext>
                <a:ext uri="{C183D7F6-B498-43B3-948B-1728B52AA6E4}">
                  <adec:decorative xmlns:adec="http://schemas.microsoft.com/office/drawing/2017/decorative" val="1"/>
                </a:ext>
              </a:extLst>
            </p:cNvPr>
            <p:cNvSpPr/>
            <p:nvPr/>
          </p:nvSpPr>
          <p:spPr bwMode="auto">
            <a:xfrm rot="16200000">
              <a:off x="9553576" y="-16331"/>
              <a:ext cx="2638426" cy="263842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CE56936-8095-40A0-895C-30D9EA85ED2E}"/>
                </a:ext>
                <a:ext uri="{C183D7F6-B498-43B3-948B-1728B52AA6E4}">
                  <adec:decorative xmlns:adec="http://schemas.microsoft.com/office/drawing/2017/decorative" val="1"/>
                </a:ext>
              </a:extLst>
            </p:cNvPr>
            <p:cNvSpPr/>
            <p:nvPr/>
          </p:nvSpPr>
          <p:spPr bwMode="auto">
            <a:xfrm rot="16200000">
              <a:off x="9758424" y="-1"/>
              <a:ext cx="2433575" cy="2433576"/>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E6D1C56-70EB-4878-928E-1F1AE8D94621}"/>
              </a:ext>
              <a:ext uri="{C183D7F6-B498-43B3-948B-1728B52AA6E4}">
                <adec:decorative xmlns:adec="http://schemas.microsoft.com/office/drawing/2017/decorative" val="1"/>
              </a:ext>
            </a:extLst>
          </p:cNvPr>
          <p:cNvSpPr/>
          <p:nvPr/>
        </p:nvSpPr>
        <p:spPr bwMode="auto">
          <a:xfrm rot="16200000" flipH="1" flipV="1">
            <a:off x="-29197" y="4969792"/>
            <a:ext cx="1917405" cy="1859011"/>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7854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17"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0C970-B6D3-42AD-A969-0F29F094856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dirty="0"/>
              <a:t>Q1: For the topic “</a:t>
            </a:r>
            <a:r>
              <a:rPr lang="en-US" sz="3400" dirty="0">
                <a:solidFill>
                  <a:srgbClr val="0B556A"/>
                </a:solidFill>
              </a:rPr>
              <a:t>Return an item</a:t>
            </a:r>
            <a:r>
              <a:rPr lang="en-US" sz="3400" dirty="0"/>
              <a:t>,” please select the best trigger phrase from below:</a:t>
            </a:r>
          </a:p>
        </p:txBody>
      </p:sp>
      <p:sp>
        <p:nvSpPr>
          <p:cNvPr id="25" name="question" title="Icon of a question mark">
            <a:extLst>
              <a:ext uri="{FF2B5EF4-FFF2-40B4-BE49-F238E27FC236}">
                <a16:creationId xmlns:a16="http://schemas.microsoft.com/office/drawing/2014/main" id="{64A84D83-112C-4E2B-9FA3-73991799DE82}"/>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6" name="Oval 5">
            <a:extLst>
              <a:ext uri="{FF2B5EF4-FFF2-40B4-BE49-F238E27FC236}">
                <a16:creationId xmlns:a16="http://schemas.microsoft.com/office/drawing/2014/main" id="{06074430-E88F-4E64-9F2C-F1A28CDAA460}"/>
              </a:ext>
            </a:extLst>
          </p:cNvPr>
          <p:cNvSpPr/>
          <p:nvPr/>
        </p:nvSpPr>
        <p:spPr bwMode="auto">
          <a:xfrm>
            <a:off x="3008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672408" y="273245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sp>
        <p:nvSpPr>
          <p:cNvPr id="14" name="Oval 13">
            <a:extLst>
              <a:ext uri="{FF2B5EF4-FFF2-40B4-BE49-F238E27FC236}">
                <a16:creationId xmlns:a16="http://schemas.microsoft.com/office/drawing/2014/main" id="{2A5285F5-6594-4F8F-AB17-6B3CD63B0606}"/>
              </a:ext>
            </a:extLst>
          </p:cNvPr>
          <p:cNvSpPr/>
          <p:nvPr/>
        </p:nvSpPr>
        <p:spPr bwMode="auto">
          <a:xfrm>
            <a:off x="3531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Rectangle 25">
            <a:extLst>
              <a:ext uri="{FF2B5EF4-FFF2-40B4-BE49-F238E27FC236}">
                <a16:creationId xmlns:a16="http://schemas.microsoft.com/office/drawing/2014/main" id="{CA76FD3B-DBBE-4173-BF67-73426BCD7DF5}"/>
              </a:ext>
            </a:extLst>
          </p:cNvPr>
          <p:cNvSpPr/>
          <p:nvPr/>
        </p:nvSpPr>
        <p:spPr bwMode="auto">
          <a:xfrm>
            <a:off x="4236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My mom was cooking last night when I came back home from school, and suddenly the refrigerator stopped working. Can I return it?</a:t>
            </a:r>
          </a:p>
        </p:txBody>
      </p:sp>
      <p:sp>
        <p:nvSpPr>
          <p:cNvPr id="16" name="Oval 15">
            <a:extLst>
              <a:ext uri="{FF2B5EF4-FFF2-40B4-BE49-F238E27FC236}">
                <a16:creationId xmlns:a16="http://schemas.microsoft.com/office/drawing/2014/main" id="{991D2F39-84B4-4319-A5C8-3282127B94CC}"/>
              </a:ext>
            </a:extLst>
          </p:cNvPr>
          <p:cNvSpPr/>
          <p:nvPr/>
        </p:nvSpPr>
        <p:spPr bwMode="auto">
          <a:xfrm>
            <a:off x="4055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Rectangle 26">
            <a:extLst>
              <a:ext uri="{FF2B5EF4-FFF2-40B4-BE49-F238E27FC236}">
                <a16:creationId xmlns:a16="http://schemas.microsoft.com/office/drawing/2014/main" id="{15154E61-E752-4E22-B71C-B02F26D6B4CA}"/>
              </a:ext>
            </a:extLst>
          </p:cNvPr>
          <p:cNvSpPr/>
          <p:nvPr/>
        </p:nvSpPr>
        <p:spPr bwMode="auto">
          <a:xfrm>
            <a:off x="4782119" y="5382502"/>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don't like any of the items I purchased from your store.</a:t>
            </a:r>
          </a:p>
        </p:txBody>
      </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65736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5B4E4828-B4C6-483F-A8E9-38DF7B79CBE1}"/>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4" name="Freeform: Shape 33">
            <a:extLst>
              <a:ext uri="{FF2B5EF4-FFF2-40B4-BE49-F238E27FC236}">
                <a16:creationId xmlns:a16="http://schemas.microsoft.com/office/drawing/2014/main" id="{D9B99B46-93D5-4A7C-95C9-3F6CAC8E847A}"/>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F6FC90E4-60C6-4461-9C3A-00B69B61065F}"/>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rgbClr val="0B556A"/>
                </a:solidFill>
              </a:rPr>
              <a:t>A</a:t>
            </a:r>
          </a:p>
        </p:txBody>
      </p:sp>
      <p:sp>
        <p:nvSpPr>
          <p:cNvPr id="18" name="Oval 17">
            <a:extLst>
              <a:ext uri="{FF2B5EF4-FFF2-40B4-BE49-F238E27FC236}">
                <a16:creationId xmlns:a16="http://schemas.microsoft.com/office/drawing/2014/main" id="{FDC12BCF-6720-4A09-87C1-AF2452CEAD79}"/>
              </a:ext>
            </a:extLst>
          </p:cNvPr>
          <p:cNvSpPr/>
          <p:nvPr/>
        </p:nvSpPr>
        <p:spPr bwMode="auto">
          <a:xfrm>
            <a:off x="379518" y="191079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AFA351EA-4631-446A-8FCB-49D104542553}"/>
              </a:ext>
            </a:extLst>
          </p:cNvPr>
          <p:cNvSpPr/>
          <p:nvPr/>
        </p:nvSpPr>
        <p:spPr bwMode="auto">
          <a:xfrm>
            <a:off x="1065318" y="1912635"/>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I want to return an item.</a:t>
            </a:r>
          </a:p>
        </p:txBody>
      </p:sp>
      <p:sp>
        <p:nvSpPr>
          <p:cNvPr id="24" name="Rectangle 23">
            <a:extLst>
              <a:ext uri="{FF2B5EF4-FFF2-40B4-BE49-F238E27FC236}">
                <a16:creationId xmlns:a16="http://schemas.microsoft.com/office/drawing/2014/main" id="{F172766B-05AE-4DB7-88CA-D8FE3B3DE1EF}"/>
              </a:ext>
            </a:extLst>
          </p:cNvPr>
          <p:cNvSpPr/>
          <p:nvPr/>
        </p:nvSpPr>
        <p:spPr bwMode="auto">
          <a:xfrm rot="5400000">
            <a:off x="7923388" y="354623"/>
            <a:ext cx="631915" cy="3692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the best because it's direct and simple</a:t>
            </a:r>
          </a:p>
        </p:txBody>
      </p:sp>
      <p:cxnSp>
        <p:nvCxnSpPr>
          <p:cNvPr id="5" name="Straight Connector 4">
            <a:extLst>
              <a:ext uri="{FF2B5EF4-FFF2-40B4-BE49-F238E27FC236}">
                <a16:creationId xmlns:a16="http://schemas.microsoft.com/office/drawing/2014/main" id="{7AF5774A-731E-42A6-99F0-C6BF39C7EE08}"/>
              </a:ext>
              <a:ext uri="{C183D7F6-B498-43B3-948B-1728B52AA6E4}">
                <adec:decorative xmlns:adec="http://schemas.microsoft.com/office/drawing/2017/decorative" val="1"/>
              </a:ext>
            </a:extLst>
          </p:cNvPr>
          <p:cNvCxnSpPr/>
          <p:nvPr/>
        </p:nvCxnSpPr>
        <p:spPr>
          <a:xfrm>
            <a:off x="3101885" y="2775016"/>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0CE298-127F-43A7-9644-C9808544CAB0}"/>
              </a:ext>
            </a:extLst>
          </p:cNvPr>
          <p:cNvSpPr/>
          <p:nvPr/>
        </p:nvSpPr>
        <p:spPr bwMode="auto">
          <a:xfrm>
            <a:off x="379518" y="3347559"/>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ea typeface="Segoe UI" pitchFamily="34" charset="0"/>
                <a:cs typeface="Segoe UI" pitchFamily="34" charset="0"/>
              </a:rPr>
              <a:t>B</a:t>
            </a:r>
            <a:endParaRPr lang="en-IN" sz="2400" err="1">
              <a:solidFill>
                <a:schemeClr val="bg1">
                  <a:lumMod val="50000"/>
                </a:schemeClr>
              </a:soli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12F50E27-AD43-4DEF-A1A3-1420A3329702}"/>
              </a:ext>
            </a:extLst>
          </p:cNvPr>
          <p:cNvSpPr/>
          <p:nvPr/>
        </p:nvSpPr>
        <p:spPr bwMode="auto">
          <a:xfrm>
            <a:off x="1065318" y="3349396"/>
            <a:ext cx="564829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My mom was cooking last night when I came back home from school, and suddenly the refrigerator stopped working. Can I return it?</a:t>
            </a:r>
          </a:p>
        </p:txBody>
      </p:sp>
      <p:sp>
        <p:nvSpPr>
          <p:cNvPr id="25" name="Rectangle 24">
            <a:extLst>
              <a:ext uri="{FF2B5EF4-FFF2-40B4-BE49-F238E27FC236}">
                <a16:creationId xmlns:a16="http://schemas.microsoft.com/office/drawing/2014/main" id="{55C69FFE-9E76-42F2-9289-176AE6DABE37}"/>
              </a:ext>
            </a:extLst>
          </p:cNvPr>
          <p:cNvSpPr/>
          <p:nvPr/>
        </p:nvSpPr>
        <p:spPr bwMode="auto">
          <a:xfrm rot="5400000">
            <a:off x="9162738" y="1375385"/>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rgbClr val="FF0000"/>
                </a:solidFill>
                <a:latin typeface="+mj-lt"/>
                <a:cs typeface="Segoe UI" pitchFamily="34" charset="0"/>
              </a:rPr>
              <a:t>B</a:t>
            </a:r>
            <a:r>
              <a:rPr lang="en-US" sz="1400" dirty="0">
                <a:solidFill>
                  <a:schemeClr val="tx1"/>
                </a:solidFill>
                <a:cs typeface="Segoe UI" pitchFamily="34" charset="0"/>
              </a:rPr>
              <a:t> is not good because it is too complicated. It introduces too many irrelevant keywords which could potentially connect to the wrong topics</a:t>
            </a:r>
          </a:p>
        </p:txBody>
      </p:sp>
      <p:cxnSp>
        <p:nvCxnSpPr>
          <p:cNvPr id="27" name="Straight Connector 26">
            <a:extLst>
              <a:ext uri="{FF2B5EF4-FFF2-40B4-BE49-F238E27FC236}">
                <a16:creationId xmlns:a16="http://schemas.microsoft.com/office/drawing/2014/main" id="{268AAEA0-80B8-47B7-8747-6F557DB8CB9B}"/>
              </a:ext>
              <a:ext uri="{C183D7F6-B498-43B3-948B-1728B52AA6E4}">
                <adec:decorative xmlns:adec="http://schemas.microsoft.com/office/drawing/2017/decorative" val="1"/>
              </a:ext>
            </a:extLst>
          </p:cNvPr>
          <p:cNvCxnSpPr/>
          <p:nvPr/>
        </p:nvCxnSpPr>
        <p:spPr>
          <a:xfrm>
            <a:off x="3940085" y="4470400"/>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4C8823B-951A-403F-9519-0ECB21FCF21F}"/>
              </a:ext>
            </a:extLst>
          </p:cNvPr>
          <p:cNvSpPr/>
          <p:nvPr/>
        </p:nvSpPr>
        <p:spPr bwMode="auto">
          <a:xfrm>
            <a:off x="379518" y="4856282"/>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lumMod val="50000"/>
                  </a:schemeClr>
                </a:solidFill>
                <a:latin typeface="+mj-lt"/>
                <a:ea typeface="Segoe UI" pitchFamily="34" charset="0"/>
                <a:cs typeface="Segoe UI" pitchFamily="34" charset="0"/>
              </a:rPr>
              <a:t>C</a:t>
            </a:r>
            <a:endParaRPr lang="en-IN" sz="2400" dirty="0">
              <a:solidFill>
                <a:schemeClr val="bg1">
                  <a:lumMod val="50000"/>
                </a:schemeClr>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6773DAC0-D750-4B94-A982-F65782F324D3}"/>
              </a:ext>
            </a:extLst>
          </p:cNvPr>
          <p:cNvSpPr/>
          <p:nvPr/>
        </p:nvSpPr>
        <p:spPr bwMode="auto">
          <a:xfrm>
            <a:off x="1065318" y="4858119"/>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don't like any of the items I purchased from your store.</a:t>
            </a:r>
          </a:p>
        </p:txBody>
      </p:sp>
      <p:sp>
        <p:nvSpPr>
          <p:cNvPr id="26" name="Rectangle 25">
            <a:extLst>
              <a:ext uri="{FF2B5EF4-FFF2-40B4-BE49-F238E27FC236}">
                <a16:creationId xmlns:a16="http://schemas.microsoft.com/office/drawing/2014/main" id="{339E92AB-ECE1-47A4-B3C8-502DE36CA7DB}"/>
              </a:ext>
            </a:extLst>
          </p:cNvPr>
          <p:cNvSpPr/>
          <p:nvPr/>
        </p:nvSpPr>
        <p:spPr bwMode="auto">
          <a:xfrm rot="5400000">
            <a:off x="9411375" y="3386464"/>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30E5D0"/>
                </a:solidFill>
                <a:latin typeface="+mj-lt"/>
                <a:cs typeface="Segoe UI" pitchFamily="34" charset="0"/>
              </a:rPr>
              <a:t>C</a:t>
            </a:r>
            <a:r>
              <a:rPr lang="en-US" sz="1400">
                <a:solidFill>
                  <a:schemeClr val="tx1"/>
                </a:solidFill>
                <a:cs typeface="Segoe UI" pitchFamily="34" charset="0"/>
              </a:rPr>
              <a:t> depends on your business logic. If you want to cover this scenario in this topic, then you should add it to the trigger phrases</a:t>
            </a:r>
          </a:p>
        </p:txBody>
      </p:sp>
    </p:spTree>
    <p:extLst>
      <p:ext uri="{BB962C8B-B14F-4D97-AF65-F5344CB8AC3E}">
        <p14:creationId xmlns:p14="http://schemas.microsoft.com/office/powerpoint/2010/main" val="51621184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F7643-8308-4331-AD87-64200F4EA98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Q2: For the topic “</a:t>
            </a:r>
            <a:r>
              <a:rPr lang="en-US" sz="3400">
                <a:solidFill>
                  <a:srgbClr val="0B556A"/>
                </a:solidFill>
              </a:rPr>
              <a:t>Return an item</a:t>
            </a:r>
            <a:r>
              <a:rPr lang="en-US" sz="3400"/>
              <a:t>,” please select the good trigger phrases from below:</a:t>
            </a:r>
          </a:p>
        </p:txBody>
      </p:sp>
      <p:sp>
        <p:nvSpPr>
          <p:cNvPr id="17" name="question" title="Icon of a question mark">
            <a:extLst>
              <a:ext uri="{FF2B5EF4-FFF2-40B4-BE49-F238E27FC236}">
                <a16:creationId xmlns:a16="http://schemas.microsoft.com/office/drawing/2014/main" id="{71FBB228-744C-46BF-B126-C5E0F6E1DA47}"/>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8F08F9FD-BCEC-422A-8C65-A59E5F3D6B72}"/>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CF54908A-1290-4FF9-862E-048352223671}"/>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What is your return policy?</a:t>
            </a:r>
          </a:p>
        </p:txBody>
      </p:sp>
      <p:sp>
        <p:nvSpPr>
          <p:cNvPr id="32" name="Oval 31">
            <a:extLst>
              <a:ext uri="{FF2B5EF4-FFF2-40B4-BE49-F238E27FC236}">
                <a16:creationId xmlns:a16="http://schemas.microsoft.com/office/drawing/2014/main" id="{D10570F5-27CE-4222-83A6-2966C7276D63}"/>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32">
            <a:extLst>
              <a:ext uri="{FF2B5EF4-FFF2-40B4-BE49-F238E27FC236}">
                <a16:creationId xmlns:a16="http://schemas.microsoft.com/office/drawing/2014/main" id="{7DDE529C-4AB1-438D-8D78-745BD128831F}"/>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my refrigerator.</a:t>
            </a:r>
          </a:p>
        </p:txBody>
      </p:sp>
      <p:sp>
        <p:nvSpPr>
          <p:cNvPr id="21" name="Oval 20">
            <a:extLst>
              <a:ext uri="{FF2B5EF4-FFF2-40B4-BE49-F238E27FC236}">
                <a16:creationId xmlns:a16="http://schemas.microsoft.com/office/drawing/2014/main" id="{B384D527-14FC-42CB-9837-1D781543E1A4}"/>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1197C190-D2D9-47EA-BE10-C5507A4A4AED}"/>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How can I make a return?</a:t>
            </a:r>
          </a:p>
        </p:txBody>
      </p:sp>
      <p:sp>
        <p:nvSpPr>
          <p:cNvPr id="22" name="Oval 21">
            <a:extLst>
              <a:ext uri="{FF2B5EF4-FFF2-40B4-BE49-F238E27FC236}">
                <a16:creationId xmlns:a16="http://schemas.microsoft.com/office/drawing/2014/main" id="{A50F3A40-F282-4C00-8007-4296608FE546}"/>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CC26AC8B-330C-4A88-8F21-6B23B4CAF48C}"/>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an item.</a:t>
            </a:r>
          </a:p>
        </p:txBody>
      </p:sp>
      <p:grpSp>
        <p:nvGrpSpPr>
          <p:cNvPr id="24" name="Group 23">
            <a:extLst>
              <a:ext uri="{FF2B5EF4-FFF2-40B4-BE49-F238E27FC236}">
                <a16:creationId xmlns:a16="http://schemas.microsoft.com/office/drawing/2014/main" id="{36A4062E-4E42-4821-A8C5-7000E53B0180}"/>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0" name="Straight Connector 29">
              <a:extLst>
                <a:ext uri="{FF2B5EF4-FFF2-40B4-BE49-F238E27FC236}">
                  <a16:creationId xmlns:a16="http://schemas.microsoft.com/office/drawing/2014/main" id="{174DFA7D-9442-490A-AEB8-D9D2A5BDDD35}"/>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98BC4E-857A-484E-BA46-A9AEFF80AF2F}"/>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345101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A, B, C, D</a:t>
            </a:r>
          </a:p>
        </p:txBody>
      </p:sp>
      <p:sp>
        <p:nvSpPr>
          <p:cNvPr id="17" name="Freeform: Shape 16">
            <a:extLst>
              <a:ext uri="{FF2B5EF4-FFF2-40B4-BE49-F238E27FC236}">
                <a16:creationId xmlns:a16="http://schemas.microsoft.com/office/drawing/2014/main" id="{9755802B-A21B-4C8D-A3F4-C2CF4BA42645}"/>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4B28F0B1-AD37-461A-B13B-F3CA1E97946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Rectangle 29">
            <a:extLst>
              <a:ext uri="{FF2B5EF4-FFF2-40B4-BE49-F238E27FC236}">
                <a16:creationId xmlns:a16="http://schemas.microsoft.com/office/drawing/2014/main" id="{D87C5CC6-C65B-47B0-A9BF-2B64AA452D89}"/>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76025478-C100-4FB5-8766-6F0C630C3281}"/>
              </a:ext>
            </a:extLst>
          </p:cNvPr>
          <p:cNvSpPr/>
          <p:nvPr/>
        </p:nvSpPr>
        <p:spPr bwMode="auto">
          <a:xfrm>
            <a:off x="379518" y="15869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6BACCAB9-0900-46E3-9ED7-6BD5481106D5}"/>
              </a:ext>
            </a:extLst>
          </p:cNvPr>
          <p:cNvSpPr/>
          <p:nvPr/>
        </p:nvSpPr>
        <p:spPr bwMode="auto">
          <a:xfrm>
            <a:off x="1065318" y="1586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What is your return policy?</a:t>
            </a:r>
          </a:p>
        </p:txBody>
      </p:sp>
      <p:sp>
        <p:nvSpPr>
          <p:cNvPr id="21" name="Rectangle 20">
            <a:extLst>
              <a:ext uri="{FF2B5EF4-FFF2-40B4-BE49-F238E27FC236}">
                <a16:creationId xmlns:a16="http://schemas.microsoft.com/office/drawing/2014/main" id="{0711AA05-B3CD-4B2F-96B3-5DBA49FF1C1C}"/>
              </a:ext>
            </a:extLst>
          </p:cNvPr>
          <p:cNvSpPr/>
          <p:nvPr/>
        </p:nvSpPr>
        <p:spPr bwMode="auto">
          <a:xfrm rot="5400000">
            <a:off x="8611840" y="-660930"/>
            <a:ext cx="631915" cy="5072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good because it is simple and direct. However, you need to make sure your topic covers “return policy”</a:t>
            </a:r>
          </a:p>
        </p:txBody>
      </p:sp>
      <p:cxnSp>
        <p:nvCxnSpPr>
          <p:cNvPr id="25" name="Straight Connector 24">
            <a:extLst>
              <a:ext uri="{FF2B5EF4-FFF2-40B4-BE49-F238E27FC236}">
                <a16:creationId xmlns:a16="http://schemas.microsoft.com/office/drawing/2014/main" id="{2DD97169-3D46-4290-AF6F-2B89C2A9B84C}"/>
              </a:ext>
              <a:ext uri="{C183D7F6-B498-43B3-948B-1728B52AA6E4}">
                <adec:decorative xmlns:adec="http://schemas.microsoft.com/office/drawing/2017/decorative" val="1"/>
              </a:ext>
            </a:extLst>
          </p:cNvPr>
          <p:cNvCxnSpPr/>
          <p:nvPr/>
        </p:nvCxnSpPr>
        <p:spPr>
          <a:xfrm>
            <a:off x="3025178" y="2512337"/>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E0DE41-5D00-4C95-9E18-CDA980D99A4E}"/>
              </a:ext>
            </a:extLst>
          </p:cNvPr>
          <p:cNvSpPr/>
          <p:nvPr/>
        </p:nvSpPr>
        <p:spPr bwMode="auto">
          <a:xfrm>
            <a:off x="379518" y="286087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B</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2" name="Rectangle 41">
            <a:extLst>
              <a:ext uri="{FF2B5EF4-FFF2-40B4-BE49-F238E27FC236}">
                <a16:creationId xmlns:a16="http://schemas.microsoft.com/office/drawing/2014/main" id="{ADA34CC2-0D0D-41F0-AA17-D3D44377F316}"/>
              </a:ext>
            </a:extLst>
          </p:cNvPr>
          <p:cNvSpPr/>
          <p:nvPr/>
        </p:nvSpPr>
        <p:spPr bwMode="auto">
          <a:xfrm>
            <a:off x="1065318" y="28608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I want to return my refrigerator.</a:t>
            </a:r>
          </a:p>
        </p:txBody>
      </p:sp>
      <p:sp>
        <p:nvSpPr>
          <p:cNvPr id="19" name="Rectangle 18">
            <a:extLst>
              <a:ext uri="{FF2B5EF4-FFF2-40B4-BE49-F238E27FC236}">
                <a16:creationId xmlns:a16="http://schemas.microsoft.com/office/drawing/2014/main" id="{7781C7E8-54DF-455E-96BC-1A82EFD860E0}"/>
              </a:ext>
            </a:extLst>
          </p:cNvPr>
          <p:cNvSpPr/>
          <p:nvPr/>
        </p:nvSpPr>
        <p:spPr bwMode="auto">
          <a:xfrm rot="5400000">
            <a:off x="8864379" y="881373"/>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B</a:t>
            </a:r>
            <a:r>
              <a:rPr lang="en-US" sz="1400" dirty="0">
                <a:solidFill>
                  <a:schemeClr val="tx1"/>
                </a:solidFill>
                <a:cs typeface="Segoe UI" pitchFamily="34" charset="0"/>
              </a:rPr>
              <a:t> </a:t>
            </a:r>
            <a:r>
              <a:rPr lang="en-US" sz="1400" dirty="0">
                <a:solidFill>
                  <a:schemeClr val="tx1"/>
                </a:solidFill>
                <a:ea typeface="Segoe UI" pitchFamily="34" charset="0"/>
                <a:cs typeface="Segoe UI" pitchFamily="34" charset="0"/>
              </a:rPr>
              <a:t>is good because it is simple and direct. However, you need to make sure your topic covers “refrigerator”</a:t>
            </a:r>
            <a:endParaRPr lang="en-US" sz="1400" dirty="0">
              <a:solidFill>
                <a:schemeClr val="tx1"/>
              </a:solidFill>
              <a:cs typeface="Segoe UI" pitchFamily="34" charset="0"/>
            </a:endParaRPr>
          </a:p>
        </p:txBody>
      </p:sp>
      <p:cxnSp>
        <p:nvCxnSpPr>
          <p:cNvPr id="27" name="Straight Connector 26">
            <a:extLst>
              <a:ext uri="{FF2B5EF4-FFF2-40B4-BE49-F238E27FC236}">
                <a16:creationId xmlns:a16="http://schemas.microsoft.com/office/drawing/2014/main" id="{8FC18BD3-555A-4345-AAD5-4A9FF19ECC9B}"/>
              </a:ext>
              <a:ext uri="{C183D7F6-B498-43B3-948B-1728B52AA6E4}">
                <adec:decorative xmlns:adec="http://schemas.microsoft.com/office/drawing/2017/decorative" val="1"/>
              </a:ext>
            </a:extLst>
          </p:cNvPr>
          <p:cNvCxnSpPr/>
          <p:nvPr/>
        </p:nvCxnSpPr>
        <p:spPr>
          <a:xfrm>
            <a:off x="3940085" y="3786265"/>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97E426-505F-48B0-AA20-EA3CB51B6589}"/>
              </a:ext>
            </a:extLst>
          </p:cNvPr>
          <p:cNvSpPr/>
          <p:nvPr/>
        </p:nvSpPr>
        <p:spPr bwMode="auto">
          <a:xfrm>
            <a:off x="379518" y="413480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C</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4" name="Rectangle 43">
            <a:extLst>
              <a:ext uri="{FF2B5EF4-FFF2-40B4-BE49-F238E27FC236}">
                <a16:creationId xmlns:a16="http://schemas.microsoft.com/office/drawing/2014/main" id="{06ACEFD8-03D6-4AB2-B147-B4CBD6DDAC11}"/>
              </a:ext>
            </a:extLst>
          </p:cNvPr>
          <p:cNvSpPr/>
          <p:nvPr/>
        </p:nvSpPr>
        <p:spPr bwMode="auto">
          <a:xfrm>
            <a:off x="1065318" y="4134804"/>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How can I make a return?</a:t>
            </a:r>
          </a:p>
        </p:txBody>
      </p:sp>
      <p:sp>
        <p:nvSpPr>
          <p:cNvPr id="20" name="Rectangle 19">
            <a:extLst>
              <a:ext uri="{FF2B5EF4-FFF2-40B4-BE49-F238E27FC236}">
                <a16:creationId xmlns:a16="http://schemas.microsoft.com/office/drawing/2014/main" id="{E65DFC97-61C5-4B80-B88A-16F2B6C4D555}"/>
              </a:ext>
            </a:extLst>
          </p:cNvPr>
          <p:cNvSpPr/>
          <p:nvPr/>
        </p:nvSpPr>
        <p:spPr bwMode="auto">
          <a:xfrm rot="5400000">
            <a:off x="9073957" y="2667099"/>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C</a:t>
            </a:r>
            <a:r>
              <a:rPr lang="en-US" sz="1800" dirty="0">
                <a:solidFill>
                  <a:schemeClr val="tx1"/>
                </a:solidFill>
                <a:ea typeface="Segoe UI" pitchFamily="34" charset="0"/>
                <a:cs typeface="Segoe UI" pitchFamily="34" charset="0"/>
              </a:rPr>
              <a:t> </a:t>
            </a:r>
            <a:r>
              <a:rPr lang="en-US" sz="1400" dirty="0">
                <a:solidFill>
                  <a:schemeClr val="tx1"/>
                </a:solidFill>
                <a:cs typeface="Segoe UI" pitchFamily="34" charset="0"/>
              </a:rPr>
              <a:t>is good because it covers another way to request a return -- use "return" as a noun</a:t>
            </a:r>
          </a:p>
        </p:txBody>
      </p:sp>
      <p:cxnSp>
        <p:nvCxnSpPr>
          <p:cNvPr id="50" name="Straight Connector 49">
            <a:extLst>
              <a:ext uri="{FF2B5EF4-FFF2-40B4-BE49-F238E27FC236}">
                <a16:creationId xmlns:a16="http://schemas.microsoft.com/office/drawing/2014/main" id="{948496FE-BAF2-405B-9281-4BB2C65955FF}"/>
              </a:ext>
              <a:ext uri="{C183D7F6-B498-43B3-948B-1728B52AA6E4}">
                <adec:decorative xmlns:adec="http://schemas.microsoft.com/office/drawing/2017/decorative" val="1"/>
              </a:ext>
            </a:extLst>
          </p:cNvPr>
          <p:cNvCxnSpPr/>
          <p:nvPr/>
        </p:nvCxnSpPr>
        <p:spPr>
          <a:xfrm>
            <a:off x="5006378" y="5091943"/>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C97DB44-FBB9-4F8C-A44F-3750AB272E3B}"/>
              </a:ext>
            </a:extLst>
          </p:cNvPr>
          <p:cNvSpPr/>
          <p:nvPr/>
        </p:nvSpPr>
        <p:spPr bwMode="auto">
          <a:xfrm>
            <a:off x="379518" y="540873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D</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6" name="Rectangle 45">
            <a:extLst>
              <a:ext uri="{FF2B5EF4-FFF2-40B4-BE49-F238E27FC236}">
                <a16:creationId xmlns:a16="http://schemas.microsoft.com/office/drawing/2014/main" id="{768F1BAF-5F36-443B-9425-17A288413872}"/>
              </a:ext>
            </a:extLst>
          </p:cNvPr>
          <p:cNvSpPr/>
          <p:nvPr/>
        </p:nvSpPr>
        <p:spPr bwMode="auto">
          <a:xfrm>
            <a:off x="1065318" y="54087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I want to return an item.</a:t>
            </a:r>
          </a:p>
        </p:txBody>
      </p:sp>
      <p:sp>
        <p:nvSpPr>
          <p:cNvPr id="48" name="Rectangle 47">
            <a:extLst>
              <a:ext uri="{FF2B5EF4-FFF2-40B4-BE49-F238E27FC236}">
                <a16:creationId xmlns:a16="http://schemas.microsoft.com/office/drawing/2014/main" id="{ADD9235F-6B3D-4836-A660-F7423E3EEE33}"/>
              </a:ext>
            </a:extLst>
          </p:cNvPr>
          <p:cNvSpPr/>
          <p:nvPr/>
        </p:nvSpPr>
        <p:spPr bwMode="auto">
          <a:xfrm rot="5400000">
            <a:off x="9687862" y="3936613"/>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D</a:t>
            </a:r>
            <a:r>
              <a:rPr lang="en-US" sz="18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is good especially when your store has many items and you cannot list them all</a:t>
            </a:r>
            <a:endParaRPr lang="en-US" sz="1400" dirty="0">
              <a:solidFill>
                <a:schemeClr val="tx1"/>
              </a:solidFill>
              <a:cs typeface="Segoe UI" pitchFamily="34" charset="0"/>
            </a:endParaRPr>
          </a:p>
        </p:txBody>
      </p:sp>
    </p:spTree>
    <p:extLst>
      <p:ext uri="{BB962C8B-B14F-4D97-AF65-F5344CB8AC3E}">
        <p14:creationId xmlns:p14="http://schemas.microsoft.com/office/powerpoint/2010/main" val="403287638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6865E-1ADA-4572-B82A-55FB17C52F1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a:xfrm>
            <a:off x="455995" y="356968"/>
            <a:ext cx="11306469" cy="889474"/>
          </a:xfrm>
        </p:spPr>
        <p:txBody>
          <a:bodyPr/>
          <a:lstStyle/>
          <a:p>
            <a:pPr>
              <a:lnSpc>
                <a:spcPct val="85000"/>
              </a:lnSpc>
            </a:pPr>
            <a:r>
              <a:rPr lang="en-US" sz="3400"/>
              <a:t>Q3: For the topic “</a:t>
            </a:r>
            <a:r>
              <a:rPr lang="en-US" sz="3400">
                <a:solidFill>
                  <a:srgbClr val="0B556A"/>
                </a:solidFill>
              </a:rPr>
              <a:t>Return an item</a:t>
            </a:r>
            <a:r>
              <a:rPr lang="en-US" sz="3400"/>
              <a:t>,” here is a sentence from real customer chatlogs.</a:t>
            </a:r>
          </a:p>
        </p:txBody>
      </p:sp>
      <p:sp>
        <p:nvSpPr>
          <p:cNvPr id="8" name="Rectangle 7">
            <a:extLst>
              <a:ext uri="{FF2B5EF4-FFF2-40B4-BE49-F238E27FC236}">
                <a16:creationId xmlns:a16="http://schemas.microsoft.com/office/drawing/2014/main" id="{D115C10E-E2C3-4D97-BD36-259E91F886F6}"/>
              </a:ext>
            </a:extLst>
          </p:cNvPr>
          <p:cNvSpPr/>
          <p:nvPr/>
        </p:nvSpPr>
        <p:spPr>
          <a:xfrm>
            <a:off x="651282" y="3691572"/>
            <a:ext cx="2464144" cy="1477328"/>
          </a:xfrm>
          <a:prstGeom prst="rect">
            <a:avLst/>
          </a:prstGeom>
        </p:spPr>
        <p:txBody>
          <a:bodyPr wrap="square" lIns="0" tIns="0" rIns="0" bIns="0">
            <a:spAutoFit/>
          </a:bodyPr>
          <a:lstStyle/>
          <a:p>
            <a:r>
              <a:rPr lang="en-US" sz="3200" spc="-49" dirty="0">
                <a:ln w="3175">
                  <a:noFill/>
                </a:ln>
                <a:solidFill>
                  <a:schemeClr val="tx2"/>
                </a:solidFill>
                <a:latin typeface="Segoe UI Semibold"/>
                <a:cs typeface="Segoe UI" pitchFamily="34" charset="0"/>
              </a:rPr>
              <a:t>Write some trigger phrases for it:</a:t>
            </a:r>
            <a:endParaRPr lang="en-US" sz="1600" dirty="0">
              <a:solidFill>
                <a:schemeClr val="tx2"/>
              </a:solidFill>
            </a:endParaRPr>
          </a:p>
        </p:txBody>
      </p:sp>
      <p:sp>
        <p:nvSpPr>
          <p:cNvPr id="10" name="Rectangle 9">
            <a:extLst>
              <a:ext uri="{FF2B5EF4-FFF2-40B4-BE49-F238E27FC236}">
                <a16:creationId xmlns:a16="http://schemas.microsoft.com/office/drawing/2014/main" id="{82D833DE-2929-426F-BD7A-F35558D2ED56}"/>
              </a:ext>
            </a:extLst>
          </p:cNvPr>
          <p:cNvSpPr/>
          <p:nvPr/>
        </p:nvSpPr>
        <p:spPr bwMode="auto">
          <a:xfrm>
            <a:off x="4925228" y="2858194"/>
            <a:ext cx="6003457" cy="215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Aft>
                <a:spcPts val="588"/>
              </a:spcAft>
              <a:buSzPct val="90000"/>
            </a:pPr>
            <a:r>
              <a:rPr lang="en-US" sz="3000" i="1" dirty="0">
                <a:solidFill>
                  <a:schemeClr val="tx2"/>
                </a:solidFill>
              </a:rPr>
              <a:t>“I am a member of your store for over 5 years. I was wondering how to return items that I got yesterday. I don’t like the color.”</a:t>
            </a:r>
            <a:endParaRPr lang="en-US" sz="3000" i="1" dirty="0">
              <a:solidFill>
                <a:schemeClr val="tx2"/>
              </a:solidFill>
              <a:cs typeface="Segoe UI Semibold"/>
            </a:endParaRPr>
          </a:p>
        </p:txBody>
      </p:sp>
      <p:grpSp>
        <p:nvGrpSpPr>
          <p:cNvPr id="20" name="Group 19">
            <a:extLst>
              <a:ext uri="{FF2B5EF4-FFF2-40B4-BE49-F238E27FC236}">
                <a16:creationId xmlns:a16="http://schemas.microsoft.com/office/drawing/2014/main" id="{6E283ECF-0E50-4567-9A2C-AA0604D20B32}"/>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1" name="Straight Connector 20">
              <a:extLst>
                <a:ext uri="{FF2B5EF4-FFF2-40B4-BE49-F238E27FC236}">
                  <a16:creationId xmlns:a16="http://schemas.microsoft.com/office/drawing/2014/main" id="{44E5CAED-D249-4BD4-94CC-D1B3BBDDAE01}"/>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BECAC1-E754-4BCB-867D-261B1BFBA10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973852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1A56654-EC74-45E1-9E7F-21A1C610B89A}"/>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FAC4BAA9-99D0-4EB2-8740-9FBB98BA46D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4" name="Rectangle 33">
            <a:extLst>
              <a:ext uri="{FF2B5EF4-FFF2-40B4-BE49-F238E27FC236}">
                <a16:creationId xmlns:a16="http://schemas.microsoft.com/office/drawing/2014/main" id="{2A00D500-7524-4F23-9DEF-FC8F53C094BB}"/>
              </a:ext>
              <a:ext uri="{C183D7F6-B498-43B3-948B-1728B52AA6E4}">
                <adec:decorative xmlns:adec="http://schemas.microsoft.com/office/drawing/2017/decorative" val="1"/>
              </a:ext>
            </a:extLst>
          </p:cNvPr>
          <p:cNvSpPr/>
          <p:nvPr/>
        </p:nvSpPr>
        <p:spPr bwMode="auto">
          <a:xfrm>
            <a:off x="1" y="1192213"/>
            <a:ext cx="939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36576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800" dirty="0">
              <a:solidFill>
                <a:srgbClr val="0B556A"/>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p:txBody>
          <a:bodyPr/>
          <a:lstStyle/>
          <a:p>
            <a:r>
              <a:rPr lang="en-US"/>
              <a:t>Answer:</a:t>
            </a:r>
          </a:p>
        </p:txBody>
      </p:sp>
      <p:sp>
        <p:nvSpPr>
          <p:cNvPr id="20" name="Rectangle 19">
            <a:extLst>
              <a:ext uri="{FF2B5EF4-FFF2-40B4-BE49-F238E27FC236}">
                <a16:creationId xmlns:a16="http://schemas.microsoft.com/office/drawing/2014/main" id="{4BE16EFF-02FD-496E-A8D7-EB6D99C1B54D}"/>
              </a:ext>
            </a:extLst>
          </p:cNvPr>
          <p:cNvSpPr/>
          <p:nvPr/>
        </p:nvSpPr>
        <p:spPr bwMode="auto">
          <a:xfrm>
            <a:off x="1194394" y="1365885"/>
            <a:ext cx="4217012" cy="631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After that, we can produce 5 good trigger phrases:</a:t>
            </a:r>
          </a:p>
        </p:txBody>
      </p:sp>
      <p:grpSp>
        <p:nvGrpSpPr>
          <p:cNvPr id="3" name="Group 2">
            <a:extLst>
              <a:ext uri="{FF2B5EF4-FFF2-40B4-BE49-F238E27FC236}">
                <a16:creationId xmlns:a16="http://schemas.microsoft.com/office/drawing/2014/main" id="{EF8BDC92-FB02-41DB-9332-B13CDD6DBBCD}"/>
              </a:ext>
              <a:ext uri="{C183D7F6-B498-43B3-948B-1728B52AA6E4}">
                <adec:decorative xmlns:adec="http://schemas.microsoft.com/office/drawing/2017/decorative" val="1"/>
              </a:ext>
            </a:extLst>
          </p:cNvPr>
          <p:cNvGrpSpPr/>
          <p:nvPr/>
        </p:nvGrpSpPr>
        <p:grpSpPr>
          <a:xfrm>
            <a:off x="655298" y="2236485"/>
            <a:ext cx="5154952" cy="576850"/>
            <a:chOff x="655298" y="2236485"/>
            <a:chExt cx="5154952" cy="576850"/>
          </a:xfrm>
        </p:grpSpPr>
        <p:sp>
          <p:nvSpPr>
            <p:cNvPr id="36" name="Oval 35">
              <a:extLst>
                <a:ext uri="{FF2B5EF4-FFF2-40B4-BE49-F238E27FC236}">
                  <a16:creationId xmlns:a16="http://schemas.microsoft.com/office/drawing/2014/main" id="{2D459CA2-5B56-42D5-B2EB-BDBF544CE064}"/>
                </a:ext>
              </a:extLst>
            </p:cNvPr>
            <p:cNvSpPr/>
            <p:nvPr/>
          </p:nvSpPr>
          <p:spPr bwMode="auto">
            <a:xfrm>
              <a:off x="655298" y="2255362"/>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ea typeface="Segoe UI" pitchFamily="34" charset="0"/>
                  <a:cs typeface="Segoe UI" pitchFamily="34" charset="0"/>
                </a:rPr>
                <a:t>1</a:t>
              </a:r>
              <a:endParaRPr lang="en-IN" sz="2400" dirty="0">
                <a:solidFill>
                  <a:srgbClr val="0B556A"/>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5CB50A-5779-440D-B4A5-F00CA3F37B9A}"/>
                </a:ext>
              </a:extLst>
            </p:cNvPr>
            <p:cNvSpPr/>
            <p:nvPr/>
          </p:nvSpPr>
          <p:spPr bwMode="auto">
            <a:xfrm>
              <a:off x="1320385" y="2236485"/>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something</a:t>
              </a:r>
              <a:r>
                <a:rPr lang="en-US" sz="1800" dirty="0">
                  <a:solidFill>
                    <a:schemeClr val="tx1"/>
                  </a:solidFill>
                </a:rPr>
                <a:t> that I </a:t>
              </a:r>
              <a:r>
                <a:rPr lang="en-US" sz="1800" dirty="0">
                  <a:solidFill>
                    <a:schemeClr val="tx2"/>
                  </a:solidFill>
                  <a:latin typeface="+mj-lt"/>
                </a:rPr>
                <a:t>purchased</a:t>
              </a:r>
              <a:r>
                <a:rPr lang="en-US" sz="1800" dirty="0">
                  <a:solidFill>
                    <a:schemeClr val="tx1"/>
                  </a:solidFill>
                </a:rPr>
                <a:t> last week</a:t>
              </a:r>
            </a:p>
          </p:txBody>
        </p:sp>
      </p:grpSp>
      <p:grpSp>
        <p:nvGrpSpPr>
          <p:cNvPr id="4" name="Group 3">
            <a:extLst>
              <a:ext uri="{FF2B5EF4-FFF2-40B4-BE49-F238E27FC236}">
                <a16:creationId xmlns:a16="http://schemas.microsoft.com/office/drawing/2014/main" id="{80C758F7-F9DF-451A-A2AB-D999F6B11BBE}"/>
              </a:ext>
              <a:ext uri="{C183D7F6-B498-43B3-948B-1728B52AA6E4}">
                <adec:decorative xmlns:adec="http://schemas.microsoft.com/office/drawing/2017/decorative" val="1"/>
              </a:ext>
            </a:extLst>
          </p:cNvPr>
          <p:cNvGrpSpPr/>
          <p:nvPr/>
        </p:nvGrpSpPr>
        <p:grpSpPr>
          <a:xfrm>
            <a:off x="655298" y="3115731"/>
            <a:ext cx="5154952" cy="576850"/>
            <a:chOff x="655298" y="3115731"/>
            <a:chExt cx="5154952" cy="576850"/>
          </a:xfrm>
        </p:grpSpPr>
        <p:sp>
          <p:nvSpPr>
            <p:cNvPr id="40" name="Oval 39">
              <a:extLst>
                <a:ext uri="{FF2B5EF4-FFF2-40B4-BE49-F238E27FC236}">
                  <a16:creationId xmlns:a16="http://schemas.microsoft.com/office/drawing/2014/main" id="{93E72ACD-D7C3-4EBA-8990-9627EC66DEB7}"/>
                </a:ext>
              </a:extLst>
            </p:cNvPr>
            <p:cNvSpPr/>
            <p:nvPr/>
          </p:nvSpPr>
          <p:spPr bwMode="auto">
            <a:xfrm>
              <a:off x="655298" y="3134608"/>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0B556A"/>
                  </a:solidFill>
                  <a:cs typeface="Segoe UI" pitchFamily="34" charset="0"/>
                </a:rPr>
                <a:t>2</a:t>
              </a:r>
              <a:endParaRPr lang="en-IN" sz="2400" err="1">
                <a:solidFill>
                  <a:srgbClr val="0B556A"/>
                </a:solidFill>
                <a:cs typeface="Segoe UI" pitchFamily="34" charset="0"/>
              </a:endParaRPr>
            </a:p>
          </p:txBody>
        </p:sp>
        <p:sp>
          <p:nvSpPr>
            <p:cNvPr id="41" name="Rectangle 40">
              <a:extLst>
                <a:ext uri="{FF2B5EF4-FFF2-40B4-BE49-F238E27FC236}">
                  <a16:creationId xmlns:a16="http://schemas.microsoft.com/office/drawing/2014/main" id="{E24FA3FE-A423-4B57-B93F-86D53447E39C}"/>
                </a:ext>
              </a:extLst>
            </p:cNvPr>
            <p:cNvSpPr/>
            <p:nvPr/>
          </p:nvSpPr>
          <p:spPr bwMode="auto">
            <a:xfrm>
              <a:off x="1320385" y="3115731"/>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something</a:t>
              </a:r>
              <a:r>
                <a:rPr lang="en-US" sz="1800" dirty="0">
                  <a:solidFill>
                    <a:schemeClr val="tx1"/>
                  </a:solidFill>
                </a:rPr>
                <a:t> that I</a:t>
              </a:r>
              <a:br>
                <a:rPr lang="en-US" sz="1800" dirty="0">
                  <a:solidFill>
                    <a:schemeClr val="tx1"/>
                  </a:solidFill>
                </a:rPr>
              </a:br>
              <a:r>
                <a:rPr lang="en-US" sz="1800" dirty="0">
                  <a:solidFill>
                    <a:schemeClr val="tx2"/>
                  </a:solidFill>
                  <a:latin typeface="+mj-lt"/>
                </a:rPr>
                <a:t>bought</a:t>
              </a:r>
              <a:r>
                <a:rPr lang="en-US" sz="1800" dirty="0">
                  <a:solidFill>
                    <a:schemeClr val="tx1"/>
                  </a:solidFill>
                </a:rPr>
                <a:t> yesterday</a:t>
              </a:r>
            </a:p>
          </p:txBody>
        </p:sp>
      </p:grpSp>
      <p:grpSp>
        <p:nvGrpSpPr>
          <p:cNvPr id="5" name="Group 4">
            <a:extLst>
              <a:ext uri="{FF2B5EF4-FFF2-40B4-BE49-F238E27FC236}">
                <a16:creationId xmlns:a16="http://schemas.microsoft.com/office/drawing/2014/main" id="{A01E868D-EBCB-49AF-8538-BB0D380DFE42}"/>
              </a:ext>
              <a:ext uri="{C183D7F6-B498-43B3-948B-1728B52AA6E4}">
                <adec:decorative xmlns:adec="http://schemas.microsoft.com/office/drawing/2017/decorative" val="1"/>
              </a:ext>
            </a:extLst>
          </p:cNvPr>
          <p:cNvGrpSpPr/>
          <p:nvPr/>
        </p:nvGrpSpPr>
        <p:grpSpPr>
          <a:xfrm>
            <a:off x="655298" y="3994977"/>
            <a:ext cx="5154952" cy="576850"/>
            <a:chOff x="655298" y="3994977"/>
            <a:chExt cx="5154952" cy="576850"/>
          </a:xfrm>
        </p:grpSpPr>
        <p:sp>
          <p:nvSpPr>
            <p:cNvPr id="37" name="Oval 36">
              <a:extLst>
                <a:ext uri="{FF2B5EF4-FFF2-40B4-BE49-F238E27FC236}">
                  <a16:creationId xmlns:a16="http://schemas.microsoft.com/office/drawing/2014/main" id="{FE865D06-0F8C-42EB-AECE-236E14BD185F}"/>
                </a:ext>
              </a:extLst>
            </p:cNvPr>
            <p:cNvSpPr/>
            <p:nvPr/>
          </p:nvSpPr>
          <p:spPr bwMode="auto">
            <a:xfrm>
              <a:off x="655298" y="4013854"/>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3</a:t>
              </a:r>
              <a:endParaRPr lang="en-IN" sz="2400" dirty="0">
                <a:solidFill>
                  <a:srgbClr val="0B556A"/>
                </a:solidFill>
                <a:cs typeface="Segoe UI" pitchFamily="34" charset="0"/>
              </a:endParaRPr>
            </a:p>
          </p:txBody>
        </p:sp>
        <p:sp>
          <p:nvSpPr>
            <p:cNvPr id="42" name="Rectangle 41">
              <a:extLst>
                <a:ext uri="{FF2B5EF4-FFF2-40B4-BE49-F238E27FC236}">
                  <a16:creationId xmlns:a16="http://schemas.microsoft.com/office/drawing/2014/main" id="{6EDB3A55-6E64-4C79-8E66-E41AB232B864}"/>
                </a:ext>
              </a:extLst>
            </p:cNvPr>
            <p:cNvSpPr/>
            <p:nvPr/>
          </p:nvSpPr>
          <p:spPr bwMode="auto">
            <a:xfrm>
              <a:off x="1320385" y="3994977"/>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products</a:t>
              </a:r>
            </a:p>
          </p:txBody>
        </p:sp>
      </p:grpSp>
      <p:grpSp>
        <p:nvGrpSpPr>
          <p:cNvPr id="6" name="Group 5">
            <a:extLst>
              <a:ext uri="{FF2B5EF4-FFF2-40B4-BE49-F238E27FC236}">
                <a16:creationId xmlns:a16="http://schemas.microsoft.com/office/drawing/2014/main" id="{CC71629A-82A9-4B92-8422-7259AE143DAD}"/>
              </a:ext>
              <a:ext uri="{C183D7F6-B498-43B3-948B-1728B52AA6E4}">
                <adec:decorative xmlns:adec="http://schemas.microsoft.com/office/drawing/2017/decorative" val="1"/>
              </a:ext>
            </a:extLst>
          </p:cNvPr>
          <p:cNvGrpSpPr/>
          <p:nvPr/>
        </p:nvGrpSpPr>
        <p:grpSpPr>
          <a:xfrm>
            <a:off x="655298" y="4874223"/>
            <a:ext cx="5154952" cy="576850"/>
            <a:chOff x="655298" y="4874223"/>
            <a:chExt cx="5154952" cy="576850"/>
          </a:xfrm>
        </p:grpSpPr>
        <p:sp>
          <p:nvSpPr>
            <p:cNvPr id="45" name="Oval 44">
              <a:extLst>
                <a:ext uri="{FF2B5EF4-FFF2-40B4-BE49-F238E27FC236}">
                  <a16:creationId xmlns:a16="http://schemas.microsoft.com/office/drawing/2014/main" id="{20AA0A87-C7F2-425E-B930-BBBD651F4B6C}"/>
                </a:ext>
              </a:extLst>
            </p:cNvPr>
            <p:cNvSpPr/>
            <p:nvPr/>
          </p:nvSpPr>
          <p:spPr bwMode="auto">
            <a:xfrm>
              <a:off x="655298" y="4893100"/>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4</a:t>
              </a:r>
              <a:endParaRPr lang="en-IN" sz="2400" dirty="0">
                <a:solidFill>
                  <a:srgbClr val="0B556A"/>
                </a:solidFill>
                <a:cs typeface="Segoe UI" pitchFamily="34" charset="0"/>
              </a:endParaRPr>
            </a:p>
          </p:txBody>
        </p:sp>
        <p:sp>
          <p:nvSpPr>
            <p:cNvPr id="46" name="Rectangle 45">
              <a:extLst>
                <a:ext uri="{FF2B5EF4-FFF2-40B4-BE49-F238E27FC236}">
                  <a16:creationId xmlns:a16="http://schemas.microsoft.com/office/drawing/2014/main" id="{16DC512E-5A50-49ED-9A32-C118512B3BD6}"/>
                </a:ext>
              </a:extLst>
            </p:cNvPr>
            <p:cNvSpPr/>
            <p:nvPr/>
          </p:nvSpPr>
          <p:spPr bwMode="auto">
            <a:xfrm>
              <a:off x="1320385" y="4874223"/>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orders</a:t>
              </a:r>
            </a:p>
          </p:txBody>
        </p:sp>
      </p:grpSp>
      <p:grpSp>
        <p:nvGrpSpPr>
          <p:cNvPr id="7" name="Group 6">
            <a:extLst>
              <a:ext uri="{FF2B5EF4-FFF2-40B4-BE49-F238E27FC236}">
                <a16:creationId xmlns:a16="http://schemas.microsoft.com/office/drawing/2014/main" id="{5839EE9A-AEE1-4A63-87EE-5C8C4ED5BEF4}"/>
              </a:ext>
              <a:ext uri="{C183D7F6-B498-43B3-948B-1728B52AA6E4}">
                <adec:decorative xmlns:adec="http://schemas.microsoft.com/office/drawing/2017/decorative" val="1"/>
              </a:ext>
            </a:extLst>
          </p:cNvPr>
          <p:cNvGrpSpPr/>
          <p:nvPr/>
        </p:nvGrpSpPr>
        <p:grpSpPr>
          <a:xfrm>
            <a:off x="655298" y="5753469"/>
            <a:ext cx="5154952" cy="576850"/>
            <a:chOff x="655298" y="5753469"/>
            <a:chExt cx="5154952" cy="576850"/>
          </a:xfrm>
        </p:grpSpPr>
        <p:sp>
          <p:nvSpPr>
            <p:cNvPr id="39" name="Oval 38">
              <a:extLst>
                <a:ext uri="{FF2B5EF4-FFF2-40B4-BE49-F238E27FC236}">
                  <a16:creationId xmlns:a16="http://schemas.microsoft.com/office/drawing/2014/main" id="{D9E5A935-7B67-4D0F-953F-6282E818F87E}"/>
                </a:ext>
              </a:extLst>
            </p:cNvPr>
            <p:cNvSpPr/>
            <p:nvPr/>
          </p:nvSpPr>
          <p:spPr bwMode="auto">
            <a:xfrm>
              <a:off x="655298" y="5772346"/>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5</a:t>
              </a:r>
              <a:endParaRPr lang="en-IN" sz="2400" dirty="0">
                <a:solidFill>
                  <a:srgbClr val="0B556A"/>
                </a:solidFill>
                <a:cs typeface="Segoe UI" pitchFamily="34" charset="0"/>
              </a:endParaRPr>
            </a:p>
          </p:txBody>
        </p:sp>
        <p:sp>
          <p:nvSpPr>
            <p:cNvPr id="43" name="Rectangle 42">
              <a:extLst>
                <a:ext uri="{FF2B5EF4-FFF2-40B4-BE49-F238E27FC236}">
                  <a16:creationId xmlns:a16="http://schemas.microsoft.com/office/drawing/2014/main" id="{29A9E911-0F2F-4BBA-B446-6367EFD85056}"/>
                </a:ext>
              </a:extLst>
            </p:cNvPr>
            <p:cNvSpPr/>
            <p:nvPr/>
          </p:nvSpPr>
          <p:spPr bwMode="auto">
            <a:xfrm>
              <a:off x="1320385" y="5753469"/>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a:t>
              </a:r>
              <a:r>
                <a:rPr lang="en-US" sz="1800" dirty="0">
                  <a:solidFill>
                    <a:schemeClr val="tx1"/>
                  </a:solidFill>
                  <a:latin typeface="+mj-lt"/>
                </a:rPr>
                <a:t> </a:t>
              </a:r>
              <a:r>
                <a:rPr lang="en-US" sz="1800" dirty="0">
                  <a:solidFill>
                    <a:schemeClr val="tx2"/>
                  </a:solidFill>
                  <a:latin typeface="+mj-lt"/>
                </a:rPr>
                <a:t>items</a:t>
              </a:r>
              <a:r>
                <a:rPr lang="en-US" sz="1800" dirty="0">
                  <a:solidFill>
                    <a:schemeClr val="tx1"/>
                  </a:solidFill>
                  <a:latin typeface="+mj-lt"/>
                </a:rPr>
                <a:t> </a:t>
              </a:r>
              <a:r>
                <a:rPr lang="en-US" sz="1800" dirty="0">
                  <a:solidFill>
                    <a:schemeClr val="tx1"/>
                  </a:solidFill>
                </a:rPr>
                <a:t>that I got yesterday</a:t>
              </a:r>
            </a:p>
          </p:txBody>
        </p:sp>
      </p:grpSp>
      <p:sp>
        <p:nvSpPr>
          <p:cNvPr id="31" name="Rectangle 30">
            <a:extLst>
              <a:ext uri="{FF2B5EF4-FFF2-40B4-BE49-F238E27FC236}">
                <a16:creationId xmlns:a16="http://schemas.microsoft.com/office/drawing/2014/main" id="{DF19D8B6-F14D-4A47-BCD3-59F71D611611}"/>
              </a:ext>
            </a:extLst>
          </p:cNvPr>
          <p:cNvSpPr/>
          <p:nvPr/>
        </p:nvSpPr>
        <p:spPr bwMode="auto">
          <a:xfrm rot="5400000">
            <a:off x="8214765" y="-520033"/>
            <a:ext cx="903572" cy="4040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lvl="0">
              <a:spcAft>
                <a:spcPts val="588"/>
              </a:spcAft>
            </a:pPr>
            <a:r>
              <a:rPr lang="en-US" sz="2800" dirty="0">
                <a:solidFill>
                  <a:srgbClr val="0B556A"/>
                </a:solidFill>
                <a:latin typeface="+mj-lt"/>
                <a:cs typeface="Segoe UI"/>
              </a:rPr>
              <a:t>Step 1: </a:t>
            </a:r>
            <a:r>
              <a:rPr lang="en-US" sz="2000" dirty="0">
                <a:solidFill>
                  <a:srgbClr val="3C3C41"/>
                </a:solidFill>
                <a:latin typeface="+mj-lt"/>
                <a:cs typeface="Segoe UI"/>
              </a:rPr>
              <a:t>Remove all irrelevant parts, and keep words relevant to the goals of the topic</a:t>
            </a:r>
            <a:endParaRPr lang="en-US" sz="2400" dirty="0">
              <a:solidFill>
                <a:srgbClr val="3C3C41"/>
              </a:solidFill>
              <a:latin typeface="+mj-lt"/>
              <a:cs typeface="Segoe UI"/>
            </a:endParaRPr>
          </a:p>
        </p:txBody>
      </p:sp>
      <p:sp>
        <p:nvSpPr>
          <p:cNvPr id="47" name="Rectangle 46">
            <a:extLst>
              <a:ext uri="{FF2B5EF4-FFF2-40B4-BE49-F238E27FC236}">
                <a16:creationId xmlns:a16="http://schemas.microsoft.com/office/drawing/2014/main" id="{06CB9043-4FF5-462A-98C8-56E512DBFF6B}"/>
              </a:ext>
            </a:extLst>
          </p:cNvPr>
          <p:cNvSpPr/>
          <p:nvPr/>
        </p:nvSpPr>
        <p:spPr bwMode="auto">
          <a:xfrm rot="5400000">
            <a:off x="8622237" y="937234"/>
            <a:ext cx="1574170" cy="4315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114300" lvl="2">
              <a:spcAft>
                <a:spcPts val="1176"/>
              </a:spcAft>
            </a:pPr>
            <a:r>
              <a:rPr lang="en-US" sz="2000" i="1" strike="sngStrike" dirty="0">
                <a:solidFill>
                  <a:srgbClr val="3C3C41"/>
                </a:solidFill>
                <a:cs typeface="Segoe UI"/>
              </a:rPr>
              <a:t>“I am a member of your store for over 5 years. I was wondering </a:t>
            </a:r>
            <a:r>
              <a:rPr lang="en-US" sz="2000" i="1" dirty="0">
                <a:solidFill>
                  <a:srgbClr val="0B556A"/>
                </a:solidFill>
                <a:latin typeface="+mj-lt"/>
                <a:cs typeface="Segoe UI"/>
              </a:rPr>
              <a:t>how to</a:t>
            </a:r>
            <a:br>
              <a:rPr lang="en-US" sz="2000" i="1" strike="sngStrike" dirty="0">
                <a:solidFill>
                  <a:srgbClr val="0B556A"/>
                </a:solidFill>
                <a:latin typeface="+mj-lt"/>
                <a:cs typeface="Segoe UI"/>
              </a:rPr>
            </a:br>
            <a:r>
              <a:rPr lang="en-US" sz="2000" i="1" dirty="0">
                <a:solidFill>
                  <a:srgbClr val="0B556A"/>
                </a:solidFill>
                <a:latin typeface="+mj-lt"/>
                <a:cs typeface="Segoe UI"/>
              </a:rPr>
              <a:t>return items that I got yesterday</a:t>
            </a:r>
            <a:r>
              <a:rPr lang="en-US" sz="2000" i="1" dirty="0">
                <a:solidFill>
                  <a:srgbClr val="3C3C41"/>
                </a:solidFill>
                <a:cs typeface="Segoe UI"/>
              </a:rPr>
              <a:t>. </a:t>
            </a:r>
            <a:r>
              <a:rPr lang="en-US" sz="2000" i="1" strike="sngStrike" dirty="0">
                <a:solidFill>
                  <a:srgbClr val="3C3C41"/>
                </a:solidFill>
                <a:cs typeface="Segoe UI"/>
              </a:rPr>
              <a:t>I don’t like the color.”</a:t>
            </a:r>
            <a:endParaRPr lang="en-US" sz="1800" dirty="0">
              <a:solidFill>
                <a:srgbClr val="3C3C4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36856AD-CA6F-4414-A0CE-999790A8E2B6}"/>
              </a:ext>
            </a:extLst>
          </p:cNvPr>
          <p:cNvSpPr/>
          <p:nvPr/>
        </p:nvSpPr>
        <p:spPr bwMode="auto">
          <a:xfrm rot="5400000">
            <a:off x="9514283" y="2713686"/>
            <a:ext cx="903572" cy="395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lvl="0">
              <a:spcAft>
                <a:spcPts val="588"/>
              </a:spcAft>
            </a:pPr>
            <a:r>
              <a:rPr lang="en-US" sz="2800" dirty="0">
                <a:solidFill>
                  <a:srgbClr val="0B556A"/>
                </a:solidFill>
                <a:latin typeface="+mj-lt"/>
                <a:cs typeface="Segoe UI"/>
              </a:rPr>
              <a:t>Step 2: </a:t>
            </a:r>
            <a:r>
              <a:rPr lang="en-US" sz="2000" dirty="0">
                <a:solidFill>
                  <a:srgbClr val="3C3C41"/>
                </a:solidFill>
                <a:latin typeface="+mj-lt"/>
                <a:cs typeface="Segoe UI"/>
              </a:rPr>
              <a:t>Add new trigger phrases with different keywords</a:t>
            </a:r>
            <a:endParaRPr lang="en-US" sz="2400" dirty="0">
              <a:solidFill>
                <a:srgbClr val="3C3C41"/>
              </a:solidFill>
              <a:latin typeface="+mj-lt"/>
              <a:cs typeface="Segoe UI"/>
            </a:endParaRPr>
          </a:p>
        </p:txBody>
      </p:sp>
    </p:spTree>
    <p:extLst>
      <p:ext uri="{BB962C8B-B14F-4D97-AF65-F5344CB8AC3E}">
        <p14:creationId xmlns:p14="http://schemas.microsoft.com/office/powerpoint/2010/main" val="415847164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24272-7093-4826-91B5-618AA432C65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Q4: For the “</a:t>
            </a:r>
            <a:r>
              <a:rPr lang="en-US" sz="3400">
                <a:solidFill>
                  <a:srgbClr val="0B556A"/>
                </a:solidFill>
              </a:rPr>
              <a:t>Return an item</a:t>
            </a:r>
            <a:r>
              <a:rPr lang="en-US" sz="3400"/>
              <a:t>” topic, which trigger phrases below should you include as a start?</a:t>
            </a:r>
          </a:p>
        </p:txBody>
      </p:sp>
      <p:grpSp>
        <p:nvGrpSpPr>
          <p:cNvPr id="4" name="Group 3">
            <a:extLst>
              <a:ext uri="{FF2B5EF4-FFF2-40B4-BE49-F238E27FC236}">
                <a16:creationId xmlns:a16="http://schemas.microsoft.com/office/drawing/2014/main" id="{9A19DEED-5895-4BF1-A656-C1171BF63A77}"/>
              </a:ext>
              <a:ext uri="{C183D7F6-B498-43B3-948B-1728B52AA6E4}">
                <adec:decorative xmlns:adec="http://schemas.microsoft.com/office/drawing/2017/decorative" val="1"/>
              </a:ext>
            </a:extLst>
          </p:cNvPr>
          <p:cNvGrpSpPr/>
          <p:nvPr/>
        </p:nvGrpSpPr>
        <p:grpSpPr>
          <a:xfrm>
            <a:off x="2858774" y="2276013"/>
            <a:ext cx="8462336" cy="580524"/>
            <a:chOff x="2858774" y="2276013"/>
            <a:chExt cx="8462336" cy="580524"/>
          </a:xfrm>
        </p:grpSpPr>
        <p:sp>
          <p:nvSpPr>
            <p:cNvPr id="20" name="Oval 19">
              <a:extLst>
                <a:ext uri="{FF2B5EF4-FFF2-40B4-BE49-F238E27FC236}">
                  <a16:creationId xmlns:a16="http://schemas.microsoft.com/office/drawing/2014/main" id="{6075C16C-0F7F-4418-8344-63ED223D5574}"/>
                </a:ext>
              </a:extLst>
            </p:cNvPr>
            <p:cNvSpPr/>
            <p:nvPr/>
          </p:nvSpPr>
          <p:spPr bwMode="auto">
            <a:xfrm>
              <a:off x="2858774" y="227601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1</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9CAE9AE-BEF1-4D77-A5DB-5D1FE2E1DC59}"/>
                </a:ext>
              </a:extLst>
            </p:cNvPr>
            <p:cNvSpPr/>
            <p:nvPr/>
          </p:nvSpPr>
          <p:spPr bwMode="auto">
            <a:xfrm>
              <a:off x="3563123" y="2277850"/>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grpSp>
      <p:grpSp>
        <p:nvGrpSpPr>
          <p:cNvPr id="5" name="Group 4">
            <a:extLst>
              <a:ext uri="{FF2B5EF4-FFF2-40B4-BE49-F238E27FC236}">
                <a16:creationId xmlns:a16="http://schemas.microsoft.com/office/drawing/2014/main" id="{6877882E-E46F-419B-94DB-EB2AA7EB586E}"/>
              </a:ext>
              <a:ext uri="{C183D7F6-B498-43B3-948B-1728B52AA6E4}">
                <adec:decorative xmlns:adec="http://schemas.microsoft.com/office/drawing/2017/decorative" val="1"/>
              </a:ext>
            </a:extLst>
          </p:cNvPr>
          <p:cNvGrpSpPr/>
          <p:nvPr/>
        </p:nvGrpSpPr>
        <p:grpSpPr>
          <a:xfrm>
            <a:off x="3226625" y="3179329"/>
            <a:ext cx="7344454" cy="580524"/>
            <a:chOff x="3226625" y="3179329"/>
            <a:chExt cx="7344454" cy="580524"/>
          </a:xfrm>
        </p:grpSpPr>
        <p:sp>
          <p:nvSpPr>
            <p:cNvPr id="34" name="Oval 33">
              <a:extLst>
                <a:ext uri="{FF2B5EF4-FFF2-40B4-BE49-F238E27FC236}">
                  <a16:creationId xmlns:a16="http://schemas.microsoft.com/office/drawing/2014/main" id="{845E28D6-C3B3-4240-883A-A8F5ACDB8D8A}"/>
                </a:ext>
              </a:extLst>
            </p:cNvPr>
            <p:cNvSpPr/>
            <p:nvPr/>
          </p:nvSpPr>
          <p:spPr bwMode="auto">
            <a:xfrm>
              <a:off x="3226625" y="317932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2</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1D834D80-B823-45EE-9AB4-31BA72C902DC}"/>
                </a:ext>
              </a:extLst>
            </p:cNvPr>
            <p:cNvSpPr/>
            <p:nvPr/>
          </p:nvSpPr>
          <p:spPr bwMode="auto">
            <a:xfrm>
              <a:off x="3947886" y="3180707"/>
              <a:ext cx="6623193"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items</a:t>
              </a:r>
            </a:p>
          </p:txBody>
        </p:sp>
      </p:grpSp>
      <p:grpSp>
        <p:nvGrpSpPr>
          <p:cNvPr id="6" name="Group 5">
            <a:extLst>
              <a:ext uri="{FF2B5EF4-FFF2-40B4-BE49-F238E27FC236}">
                <a16:creationId xmlns:a16="http://schemas.microsoft.com/office/drawing/2014/main" id="{0BD747A2-67E6-45E2-91FC-64A6BADE28C9}"/>
              </a:ext>
              <a:ext uri="{C183D7F6-B498-43B3-948B-1728B52AA6E4}">
                <adec:decorative xmlns:adec="http://schemas.microsoft.com/office/drawing/2017/decorative" val="1"/>
              </a:ext>
            </a:extLst>
          </p:cNvPr>
          <p:cNvGrpSpPr/>
          <p:nvPr/>
        </p:nvGrpSpPr>
        <p:grpSpPr>
          <a:xfrm>
            <a:off x="3594477" y="4082645"/>
            <a:ext cx="6976602" cy="580524"/>
            <a:chOff x="3594477" y="4082645"/>
            <a:chExt cx="6976602" cy="580524"/>
          </a:xfrm>
        </p:grpSpPr>
        <p:sp>
          <p:nvSpPr>
            <p:cNvPr id="26" name="Oval 25">
              <a:extLst>
                <a:ext uri="{FF2B5EF4-FFF2-40B4-BE49-F238E27FC236}">
                  <a16:creationId xmlns:a16="http://schemas.microsoft.com/office/drawing/2014/main" id="{1994171D-5D73-4C1F-BC70-82FF214CF8B7}"/>
                </a:ext>
              </a:extLst>
            </p:cNvPr>
            <p:cNvSpPr/>
            <p:nvPr/>
          </p:nvSpPr>
          <p:spPr bwMode="auto">
            <a:xfrm>
              <a:off x="3594477" y="408264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3</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Rectangle 26">
              <a:extLst>
                <a:ext uri="{FF2B5EF4-FFF2-40B4-BE49-F238E27FC236}">
                  <a16:creationId xmlns:a16="http://schemas.microsoft.com/office/drawing/2014/main" id="{88FBC102-8D78-4F90-B9B5-0AC9A4A99F12}"/>
                </a:ext>
              </a:extLst>
            </p:cNvPr>
            <p:cNvSpPr/>
            <p:nvPr/>
          </p:nvSpPr>
          <p:spPr bwMode="auto">
            <a:xfrm>
              <a:off x="4325257" y="4083564"/>
              <a:ext cx="6245822"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two items</a:t>
              </a:r>
            </a:p>
          </p:txBody>
        </p:sp>
      </p:grpSp>
      <p:grpSp>
        <p:nvGrpSpPr>
          <p:cNvPr id="7" name="Group 6">
            <a:extLst>
              <a:ext uri="{FF2B5EF4-FFF2-40B4-BE49-F238E27FC236}">
                <a16:creationId xmlns:a16="http://schemas.microsoft.com/office/drawing/2014/main" id="{32E086A8-4110-40E3-9CE0-EF815BA831C7}"/>
              </a:ext>
              <a:ext uri="{C183D7F6-B498-43B3-948B-1728B52AA6E4}">
                <adec:decorative xmlns:adec="http://schemas.microsoft.com/office/drawing/2017/decorative" val="1"/>
              </a:ext>
            </a:extLst>
          </p:cNvPr>
          <p:cNvGrpSpPr/>
          <p:nvPr/>
        </p:nvGrpSpPr>
        <p:grpSpPr>
          <a:xfrm>
            <a:off x="3962329" y="4985961"/>
            <a:ext cx="7027850" cy="580524"/>
            <a:chOff x="3962329" y="4985961"/>
            <a:chExt cx="7027850" cy="580524"/>
          </a:xfrm>
        </p:grpSpPr>
        <p:sp>
          <p:nvSpPr>
            <p:cNvPr id="21" name="Oval 20">
              <a:extLst>
                <a:ext uri="{FF2B5EF4-FFF2-40B4-BE49-F238E27FC236}">
                  <a16:creationId xmlns:a16="http://schemas.microsoft.com/office/drawing/2014/main" id="{92DA8157-80FD-4B72-9B15-D5741F6FE442}"/>
                </a:ext>
              </a:extLst>
            </p:cNvPr>
            <p:cNvSpPr/>
            <p:nvPr/>
          </p:nvSpPr>
          <p:spPr bwMode="auto">
            <a:xfrm>
              <a:off x="3962329" y="4985961"/>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4</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A85599D0-FF7F-45D5-9E66-BDA9C008F529}"/>
                </a:ext>
              </a:extLst>
            </p:cNvPr>
            <p:cNvSpPr/>
            <p:nvPr/>
          </p:nvSpPr>
          <p:spPr bwMode="auto">
            <a:xfrm>
              <a:off x="4673600" y="4986421"/>
              <a:ext cx="631657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would like to return some items</a:t>
              </a:r>
            </a:p>
          </p:txBody>
        </p:sp>
      </p:grpSp>
      <p:grpSp>
        <p:nvGrpSpPr>
          <p:cNvPr id="8" name="Group 7">
            <a:extLst>
              <a:ext uri="{FF2B5EF4-FFF2-40B4-BE49-F238E27FC236}">
                <a16:creationId xmlns:a16="http://schemas.microsoft.com/office/drawing/2014/main" id="{9499502C-21E1-4CBA-9C32-531732668B7F}"/>
              </a:ext>
              <a:ext uri="{C183D7F6-B498-43B3-948B-1728B52AA6E4}">
                <adec:decorative xmlns:adec="http://schemas.microsoft.com/office/drawing/2017/decorative" val="1"/>
              </a:ext>
            </a:extLst>
          </p:cNvPr>
          <p:cNvGrpSpPr/>
          <p:nvPr/>
        </p:nvGrpSpPr>
        <p:grpSpPr>
          <a:xfrm>
            <a:off x="4330180" y="5889276"/>
            <a:ext cx="8289785" cy="580524"/>
            <a:chOff x="4330180" y="5889276"/>
            <a:chExt cx="8289785" cy="580524"/>
          </a:xfrm>
        </p:grpSpPr>
        <p:sp>
          <p:nvSpPr>
            <p:cNvPr id="22" name="Oval 21">
              <a:extLst>
                <a:ext uri="{FF2B5EF4-FFF2-40B4-BE49-F238E27FC236}">
                  <a16:creationId xmlns:a16="http://schemas.microsoft.com/office/drawing/2014/main" id="{7D77B1B9-E46C-46EB-879D-7B813F4B7CA7}"/>
                </a:ext>
              </a:extLst>
            </p:cNvPr>
            <p:cNvSpPr/>
            <p:nvPr/>
          </p:nvSpPr>
          <p:spPr bwMode="auto">
            <a:xfrm>
              <a:off x="4330180" y="588927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5</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6970540-777C-4909-8A22-C445240F0233}"/>
                </a:ext>
              </a:extLst>
            </p:cNvPr>
            <p:cNvSpPr/>
            <p:nvPr/>
          </p:nvSpPr>
          <p:spPr bwMode="auto">
            <a:xfrm>
              <a:off x="5056988" y="5889276"/>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I’d like to return an item</a:t>
              </a:r>
            </a:p>
          </p:txBody>
        </p:sp>
      </p:grpSp>
      <p:sp>
        <p:nvSpPr>
          <p:cNvPr id="17" name="question" title="Icon of a question mark">
            <a:extLst>
              <a:ext uri="{FF2B5EF4-FFF2-40B4-BE49-F238E27FC236}">
                <a16:creationId xmlns:a16="http://schemas.microsoft.com/office/drawing/2014/main" id="{7C38B29A-7C63-4694-8174-3F4DFBA1709D}"/>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B556A">
                <a:alpha val="4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3" name="Group 22">
            <a:extLst>
              <a:ext uri="{FF2B5EF4-FFF2-40B4-BE49-F238E27FC236}">
                <a16:creationId xmlns:a16="http://schemas.microsoft.com/office/drawing/2014/main" id="{884EB938-1029-4E79-A7E0-4A59C5A831CC}"/>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4" name="Straight Connector 23">
              <a:extLst>
                <a:ext uri="{FF2B5EF4-FFF2-40B4-BE49-F238E27FC236}">
                  <a16:creationId xmlns:a16="http://schemas.microsoft.com/office/drawing/2014/main" id="{7BE00BC9-D39D-4FDB-9AB0-B777371DBD57}"/>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92408C-5193-4B3A-BF85-13D6C5260F59}"/>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96588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F00E98DE-AA25-4D68-A352-A1F12D428E01}"/>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Freeform: Shape 64">
            <a:extLst>
              <a:ext uri="{FF2B5EF4-FFF2-40B4-BE49-F238E27FC236}">
                <a16:creationId xmlns:a16="http://schemas.microsoft.com/office/drawing/2014/main" id="{FE4C3603-C4C3-4B4A-B054-C22D4B70CA07}"/>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Rectangle 56">
            <a:extLst>
              <a:ext uri="{FF2B5EF4-FFF2-40B4-BE49-F238E27FC236}">
                <a16:creationId xmlns:a16="http://schemas.microsoft.com/office/drawing/2014/main" id="{4F85111A-3FFD-4B37-8874-5519E12E505A}"/>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rgbClr val="0B556A"/>
                </a:solidFill>
              </a:rPr>
              <a:t>Any ONE of those trigger phrases works</a:t>
            </a:r>
          </a:p>
        </p:txBody>
      </p:sp>
      <p:grpSp>
        <p:nvGrpSpPr>
          <p:cNvPr id="3" name="Group 2">
            <a:extLst>
              <a:ext uri="{FF2B5EF4-FFF2-40B4-BE49-F238E27FC236}">
                <a16:creationId xmlns:a16="http://schemas.microsoft.com/office/drawing/2014/main" id="{B82FE366-F1A3-427C-9399-1154D1B67BF6}"/>
              </a:ext>
              <a:ext uri="{C183D7F6-B498-43B3-948B-1728B52AA6E4}">
                <adec:decorative xmlns:adec="http://schemas.microsoft.com/office/drawing/2017/decorative" val="1"/>
              </a:ext>
            </a:extLst>
          </p:cNvPr>
          <p:cNvGrpSpPr/>
          <p:nvPr/>
        </p:nvGrpSpPr>
        <p:grpSpPr>
          <a:xfrm>
            <a:off x="379518" y="1586948"/>
            <a:ext cx="8458958" cy="580524"/>
            <a:chOff x="379518" y="1586948"/>
            <a:chExt cx="8458958" cy="580524"/>
          </a:xfrm>
        </p:grpSpPr>
        <p:sp>
          <p:nvSpPr>
            <p:cNvPr id="50" name="Oval 49">
              <a:extLst>
                <a:ext uri="{FF2B5EF4-FFF2-40B4-BE49-F238E27FC236}">
                  <a16:creationId xmlns:a16="http://schemas.microsoft.com/office/drawing/2014/main" id="{C8351D09-6F9C-483B-95FE-8F9759E1C480}"/>
                </a:ext>
              </a:extLst>
            </p:cNvPr>
            <p:cNvSpPr/>
            <p:nvPr/>
          </p:nvSpPr>
          <p:spPr bwMode="auto">
            <a:xfrm>
              <a:off x="379518" y="15869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1</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Rectangle 46">
              <a:extLst>
                <a:ext uri="{FF2B5EF4-FFF2-40B4-BE49-F238E27FC236}">
                  <a16:creationId xmlns:a16="http://schemas.microsoft.com/office/drawing/2014/main" id="{5A2B12B1-2D6F-4E5B-8D39-815B36063F7D}"/>
                </a:ext>
              </a:extLst>
            </p:cNvPr>
            <p:cNvSpPr/>
            <p:nvPr/>
          </p:nvSpPr>
          <p:spPr bwMode="auto">
            <a:xfrm>
              <a:off x="1080489" y="1586948"/>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grpSp>
      <p:grpSp>
        <p:nvGrpSpPr>
          <p:cNvPr id="4" name="Group 3">
            <a:extLst>
              <a:ext uri="{FF2B5EF4-FFF2-40B4-BE49-F238E27FC236}">
                <a16:creationId xmlns:a16="http://schemas.microsoft.com/office/drawing/2014/main" id="{721CDE8B-F554-4377-B4A0-130182FD51C3}"/>
              </a:ext>
              <a:ext uri="{C183D7F6-B498-43B3-948B-1728B52AA6E4}">
                <adec:decorative xmlns:adec="http://schemas.microsoft.com/office/drawing/2017/decorative" val="1"/>
              </a:ext>
            </a:extLst>
          </p:cNvPr>
          <p:cNvGrpSpPr/>
          <p:nvPr/>
        </p:nvGrpSpPr>
        <p:grpSpPr>
          <a:xfrm>
            <a:off x="379518" y="2542394"/>
            <a:ext cx="7324164" cy="580524"/>
            <a:chOff x="379518" y="2542394"/>
            <a:chExt cx="7324164" cy="580524"/>
          </a:xfrm>
        </p:grpSpPr>
        <p:sp>
          <p:nvSpPr>
            <p:cNvPr id="55" name="Oval 54">
              <a:extLst>
                <a:ext uri="{FF2B5EF4-FFF2-40B4-BE49-F238E27FC236}">
                  <a16:creationId xmlns:a16="http://schemas.microsoft.com/office/drawing/2014/main" id="{A629930A-D526-4522-BEC1-31690D708A9D}"/>
                </a:ext>
              </a:extLst>
            </p:cNvPr>
            <p:cNvSpPr/>
            <p:nvPr/>
          </p:nvSpPr>
          <p:spPr bwMode="auto">
            <a:xfrm>
              <a:off x="379518" y="254239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2</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Rectangle 55">
              <a:extLst>
                <a:ext uri="{FF2B5EF4-FFF2-40B4-BE49-F238E27FC236}">
                  <a16:creationId xmlns:a16="http://schemas.microsoft.com/office/drawing/2014/main" id="{A640E20F-64C5-4D07-B08D-630908A00620}"/>
                </a:ext>
              </a:extLst>
            </p:cNvPr>
            <p:cNvSpPr/>
            <p:nvPr/>
          </p:nvSpPr>
          <p:spPr bwMode="auto">
            <a:xfrm>
              <a:off x="1080489" y="2542394"/>
              <a:ext cx="6623193"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want to return items</a:t>
              </a:r>
            </a:p>
          </p:txBody>
        </p:sp>
      </p:grpSp>
      <p:grpSp>
        <p:nvGrpSpPr>
          <p:cNvPr id="6" name="Group 5">
            <a:extLst>
              <a:ext uri="{FF2B5EF4-FFF2-40B4-BE49-F238E27FC236}">
                <a16:creationId xmlns:a16="http://schemas.microsoft.com/office/drawing/2014/main" id="{2A774765-94FE-446D-B8A5-33486C1B4A52}"/>
              </a:ext>
              <a:ext uri="{C183D7F6-B498-43B3-948B-1728B52AA6E4}">
                <adec:decorative xmlns:adec="http://schemas.microsoft.com/office/drawing/2017/decorative" val="1"/>
              </a:ext>
            </a:extLst>
          </p:cNvPr>
          <p:cNvGrpSpPr/>
          <p:nvPr/>
        </p:nvGrpSpPr>
        <p:grpSpPr>
          <a:xfrm>
            <a:off x="379518" y="3497840"/>
            <a:ext cx="6946793" cy="580524"/>
            <a:chOff x="379518" y="3497840"/>
            <a:chExt cx="6946793" cy="580524"/>
          </a:xfrm>
        </p:grpSpPr>
        <p:sp>
          <p:nvSpPr>
            <p:cNvPr id="53" name="Oval 52">
              <a:extLst>
                <a:ext uri="{FF2B5EF4-FFF2-40B4-BE49-F238E27FC236}">
                  <a16:creationId xmlns:a16="http://schemas.microsoft.com/office/drawing/2014/main" id="{8C6C0855-49DA-4E71-915E-9C0B1CF35873}"/>
                </a:ext>
              </a:extLst>
            </p:cNvPr>
            <p:cNvSpPr/>
            <p:nvPr/>
          </p:nvSpPr>
          <p:spPr bwMode="auto">
            <a:xfrm>
              <a:off x="379518" y="3497840"/>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3</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Rectangle 53">
              <a:extLst>
                <a:ext uri="{FF2B5EF4-FFF2-40B4-BE49-F238E27FC236}">
                  <a16:creationId xmlns:a16="http://schemas.microsoft.com/office/drawing/2014/main" id="{6C1C3764-5098-4474-88AB-B01794C013AA}"/>
                </a:ext>
              </a:extLst>
            </p:cNvPr>
            <p:cNvSpPr/>
            <p:nvPr/>
          </p:nvSpPr>
          <p:spPr bwMode="auto">
            <a:xfrm>
              <a:off x="1080489" y="3497840"/>
              <a:ext cx="6245822"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want to return two items</a:t>
              </a:r>
            </a:p>
          </p:txBody>
        </p:sp>
      </p:grpSp>
      <p:grpSp>
        <p:nvGrpSpPr>
          <p:cNvPr id="7" name="Group 6">
            <a:extLst>
              <a:ext uri="{FF2B5EF4-FFF2-40B4-BE49-F238E27FC236}">
                <a16:creationId xmlns:a16="http://schemas.microsoft.com/office/drawing/2014/main" id="{6EC6E7BA-06AF-4FF1-B3A2-47A2BBA1FFF6}"/>
              </a:ext>
              <a:ext uri="{C183D7F6-B498-43B3-948B-1728B52AA6E4}">
                <adec:decorative xmlns:adec="http://schemas.microsoft.com/office/drawing/2017/decorative" val="1"/>
              </a:ext>
            </a:extLst>
          </p:cNvPr>
          <p:cNvGrpSpPr/>
          <p:nvPr/>
        </p:nvGrpSpPr>
        <p:grpSpPr>
          <a:xfrm>
            <a:off x="379518" y="4453286"/>
            <a:ext cx="7017550" cy="580524"/>
            <a:chOff x="379518" y="4453286"/>
            <a:chExt cx="7017550" cy="580524"/>
          </a:xfrm>
        </p:grpSpPr>
        <p:sp>
          <p:nvSpPr>
            <p:cNvPr id="51" name="Oval 50">
              <a:extLst>
                <a:ext uri="{FF2B5EF4-FFF2-40B4-BE49-F238E27FC236}">
                  <a16:creationId xmlns:a16="http://schemas.microsoft.com/office/drawing/2014/main" id="{62136003-B80C-4848-9F61-7CC57F1D6DBC}"/>
                </a:ext>
              </a:extLst>
            </p:cNvPr>
            <p:cNvSpPr/>
            <p:nvPr/>
          </p:nvSpPr>
          <p:spPr bwMode="auto">
            <a:xfrm>
              <a:off x="379518" y="445328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4</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8" name="Rectangle 47">
              <a:extLst>
                <a:ext uri="{FF2B5EF4-FFF2-40B4-BE49-F238E27FC236}">
                  <a16:creationId xmlns:a16="http://schemas.microsoft.com/office/drawing/2014/main" id="{AD91D147-DA34-4377-A706-65B13D783122}"/>
                </a:ext>
              </a:extLst>
            </p:cNvPr>
            <p:cNvSpPr/>
            <p:nvPr/>
          </p:nvSpPr>
          <p:spPr bwMode="auto">
            <a:xfrm>
              <a:off x="1080489" y="4453286"/>
              <a:ext cx="631657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would like to return some items</a:t>
              </a:r>
            </a:p>
          </p:txBody>
        </p:sp>
      </p:grpSp>
      <p:grpSp>
        <p:nvGrpSpPr>
          <p:cNvPr id="8" name="Group 7">
            <a:extLst>
              <a:ext uri="{FF2B5EF4-FFF2-40B4-BE49-F238E27FC236}">
                <a16:creationId xmlns:a16="http://schemas.microsoft.com/office/drawing/2014/main" id="{DEF66AEE-A3F9-4930-BFE4-22FC08420B51}"/>
              </a:ext>
              <a:ext uri="{C183D7F6-B498-43B3-948B-1728B52AA6E4}">
                <adec:decorative xmlns:adec="http://schemas.microsoft.com/office/drawing/2017/decorative" val="1"/>
              </a:ext>
            </a:extLst>
          </p:cNvPr>
          <p:cNvGrpSpPr/>
          <p:nvPr/>
        </p:nvGrpSpPr>
        <p:grpSpPr>
          <a:xfrm>
            <a:off x="379518" y="5408732"/>
            <a:ext cx="8263948" cy="580524"/>
            <a:chOff x="379518" y="5408732"/>
            <a:chExt cx="8263948" cy="580524"/>
          </a:xfrm>
        </p:grpSpPr>
        <p:sp>
          <p:nvSpPr>
            <p:cNvPr id="52" name="Oval 51">
              <a:extLst>
                <a:ext uri="{FF2B5EF4-FFF2-40B4-BE49-F238E27FC236}">
                  <a16:creationId xmlns:a16="http://schemas.microsoft.com/office/drawing/2014/main" id="{D51ECA66-8D07-4F9C-8ADE-FD7FF5E46E1C}"/>
                </a:ext>
              </a:extLst>
            </p:cNvPr>
            <p:cNvSpPr/>
            <p:nvPr/>
          </p:nvSpPr>
          <p:spPr bwMode="auto">
            <a:xfrm>
              <a:off x="379518" y="5408732"/>
              <a:ext cx="585216"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5</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Rectangle 48">
              <a:extLst>
                <a:ext uri="{FF2B5EF4-FFF2-40B4-BE49-F238E27FC236}">
                  <a16:creationId xmlns:a16="http://schemas.microsoft.com/office/drawing/2014/main" id="{2DF76944-4BCF-479D-A0C2-82FA20F28EFA}"/>
                </a:ext>
              </a:extLst>
            </p:cNvPr>
            <p:cNvSpPr/>
            <p:nvPr/>
          </p:nvSpPr>
          <p:spPr bwMode="auto">
            <a:xfrm>
              <a:off x="1080489" y="5408732"/>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I’d like to return an item</a:t>
              </a:r>
            </a:p>
          </p:txBody>
        </p:sp>
      </p:grpSp>
      <p:sp>
        <p:nvSpPr>
          <p:cNvPr id="63" name="Right Brace 62" descr="An arrow pointing towards the right side ">
            <a:extLst>
              <a:ext uri="{FF2B5EF4-FFF2-40B4-BE49-F238E27FC236}">
                <a16:creationId xmlns:a16="http://schemas.microsoft.com/office/drawing/2014/main" id="{3A33316D-50FA-48A1-90C7-6BB6363C6B7D}"/>
              </a:ext>
            </a:extLst>
          </p:cNvPr>
          <p:cNvSpPr/>
          <p:nvPr/>
        </p:nvSpPr>
        <p:spPr>
          <a:xfrm>
            <a:off x="4850546" y="1901263"/>
            <a:ext cx="2591520" cy="3839138"/>
          </a:xfrm>
          <a:prstGeom prst="rightBrace">
            <a:avLst>
              <a:gd name="adj1" fmla="val 0"/>
              <a:gd name="adj2" fmla="val 50286"/>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5" name="Rectangle 4">
            <a:extLst>
              <a:ext uri="{FF2B5EF4-FFF2-40B4-BE49-F238E27FC236}">
                <a16:creationId xmlns:a16="http://schemas.microsoft.com/office/drawing/2014/main" id="{C2C1C568-0F33-48D2-AC61-06B212CBFD37}"/>
              </a:ext>
            </a:extLst>
          </p:cNvPr>
          <p:cNvSpPr/>
          <p:nvPr/>
        </p:nvSpPr>
        <p:spPr>
          <a:xfrm>
            <a:off x="7682452" y="3233606"/>
            <a:ext cx="3529671" cy="1508105"/>
          </a:xfrm>
          <a:prstGeom prst="rect">
            <a:avLst/>
          </a:prstGeom>
        </p:spPr>
        <p:txBody>
          <a:bodyPr wrap="square">
            <a:spAutoFit/>
          </a:bodyPr>
          <a:lstStyle/>
          <a:p>
            <a:r>
              <a:rPr lang="en-US" sz="2000" dirty="0">
                <a:latin typeface="+mj-lt"/>
              </a:rPr>
              <a:t>Guideline</a:t>
            </a:r>
          </a:p>
          <a:p>
            <a:r>
              <a:rPr lang="en-US" sz="1800" dirty="0"/>
              <a:t>Adding articles (an, the, etc.), capitalization, contractions, and pluralization has low chance of improving the triggering.</a:t>
            </a:r>
          </a:p>
        </p:txBody>
      </p:sp>
    </p:spTree>
    <p:extLst>
      <p:ext uri="{BB962C8B-B14F-4D97-AF65-F5344CB8AC3E}">
        <p14:creationId xmlns:p14="http://schemas.microsoft.com/office/powerpoint/2010/main" val="331960743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9A0E9-48AA-4493-8201-CF242BB5D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dirty="0"/>
              <a:t>Q5: For the topic “</a:t>
            </a:r>
            <a:r>
              <a:rPr lang="en-US" sz="3400" dirty="0">
                <a:solidFill>
                  <a:srgbClr val="0B556A"/>
                </a:solidFill>
              </a:rPr>
              <a:t>My appliance doesn’t work</a:t>
            </a:r>
            <a:r>
              <a:rPr lang="en-US" sz="3400" dirty="0"/>
              <a:t>”, please select the best trigger phrase from below:</a:t>
            </a:r>
          </a:p>
        </p:txBody>
      </p:sp>
      <p:grpSp>
        <p:nvGrpSpPr>
          <p:cNvPr id="4" name="Group 3">
            <a:extLst>
              <a:ext uri="{FF2B5EF4-FFF2-40B4-BE49-F238E27FC236}">
                <a16:creationId xmlns:a16="http://schemas.microsoft.com/office/drawing/2014/main" id="{CC381939-F7A4-4EC2-8C1C-DA68FAA93C36}"/>
              </a:ext>
              <a:ext uri="{C183D7F6-B498-43B3-948B-1728B52AA6E4}">
                <adec:decorative xmlns:adec="http://schemas.microsoft.com/office/drawing/2017/decorative" val="1"/>
              </a:ext>
            </a:extLst>
          </p:cNvPr>
          <p:cNvGrpSpPr/>
          <p:nvPr/>
        </p:nvGrpSpPr>
        <p:grpSpPr>
          <a:xfrm>
            <a:off x="2896874" y="2361738"/>
            <a:ext cx="8462336" cy="580524"/>
            <a:chOff x="2896874" y="2361738"/>
            <a:chExt cx="8462336" cy="580524"/>
          </a:xfrm>
        </p:grpSpPr>
        <p:sp>
          <p:nvSpPr>
            <p:cNvPr id="20" name="Oval 19">
              <a:extLst>
                <a:ext uri="{FF2B5EF4-FFF2-40B4-BE49-F238E27FC236}">
                  <a16:creationId xmlns:a16="http://schemas.microsoft.com/office/drawing/2014/main" id="{7D210655-F76E-4518-8711-B7F85358E37E}"/>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FB03EE37-D2C1-4FD9-9B4F-9045A0A82C9E}"/>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buy another dishwasher.</a:t>
              </a:r>
            </a:p>
          </p:txBody>
        </p:sp>
      </p:grpSp>
      <p:grpSp>
        <p:nvGrpSpPr>
          <p:cNvPr id="5" name="Group 4">
            <a:extLst>
              <a:ext uri="{FF2B5EF4-FFF2-40B4-BE49-F238E27FC236}">
                <a16:creationId xmlns:a16="http://schemas.microsoft.com/office/drawing/2014/main" id="{C2C01EBB-7AF6-448F-A794-33D37434F1ED}"/>
              </a:ext>
              <a:ext uri="{C183D7F6-B498-43B3-948B-1728B52AA6E4}">
                <adec:decorative xmlns:adec="http://schemas.microsoft.com/office/drawing/2017/decorative" val="1"/>
              </a:ext>
            </a:extLst>
          </p:cNvPr>
          <p:cNvGrpSpPr/>
          <p:nvPr/>
        </p:nvGrpSpPr>
        <p:grpSpPr>
          <a:xfrm>
            <a:off x="3335938" y="3460175"/>
            <a:ext cx="7235141" cy="580524"/>
            <a:chOff x="3335938" y="3460175"/>
            <a:chExt cx="7235141" cy="580524"/>
          </a:xfrm>
        </p:grpSpPr>
        <p:sp>
          <p:nvSpPr>
            <p:cNvPr id="32" name="Oval 31">
              <a:extLst>
                <a:ext uri="{FF2B5EF4-FFF2-40B4-BE49-F238E27FC236}">
                  <a16:creationId xmlns:a16="http://schemas.microsoft.com/office/drawing/2014/main" id="{A59234A1-7CEE-4BA8-8DAD-89B6BFCFA119}"/>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32">
              <a:extLst>
                <a:ext uri="{FF2B5EF4-FFF2-40B4-BE49-F238E27FC236}">
                  <a16:creationId xmlns:a16="http://schemas.microsoft.com/office/drawing/2014/main" id="{BAE75FDD-F1DD-44AE-8053-CD8B9D009AC4}"/>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My freezer doesn’t work.</a:t>
              </a:r>
            </a:p>
          </p:txBody>
        </p:sp>
      </p:grpSp>
      <p:grpSp>
        <p:nvGrpSpPr>
          <p:cNvPr id="6" name="Group 5">
            <a:extLst>
              <a:ext uri="{FF2B5EF4-FFF2-40B4-BE49-F238E27FC236}">
                <a16:creationId xmlns:a16="http://schemas.microsoft.com/office/drawing/2014/main" id="{C3C43F90-86F3-430D-A4D1-D04C158DC131}"/>
              </a:ext>
              <a:ext uri="{C183D7F6-B498-43B3-948B-1728B52AA6E4}">
                <adec:decorative xmlns:adec="http://schemas.microsoft.com/office/drawing/2017/decorative" val="1"/>
              </a:ext>
            </a:extLst>
          </p:cNvPr>
          <p:cNvGrpSpPr/>
          <p:nvPr/>
        </p:nvGrpSpPr>
        <p:grpSpPr>
          <a:xfrm>
            <a:off x="3775002" y="4558612"/>
            <a:ext cx="7215177" cy="580524"/>
            <a:chOff x="3775002" y="4558612"/>
            <a:chExt cx="7215177" cy="580524"/>
          </a:xfrm>
        </p:grpSpPr>
        <p:sp>
          <p:nvSpPr>
            <p:cNvPr id="21" name="Oval 20">
              <a:extLst>
                <a:ext uri="{FF2B5EF4-FFF2-40B4-BE49-F238E27FC236}">
                  <a16:creationId xmlns:a16="http://schemas.microsoft.com/office/drawing/2014/main" id="{E224A80B-01C0-411E-8FBF-5041C953DFEB}"/>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068876C-96A7-47BE-941B-812BB8EEF100}"/>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have a problem.</a:t>
              </a:r>
            </a:p>
          </p:txBody>
        </p:sp>
      </p:grpSp>
      <p:grpSp>
        <p:nvGrpSpPr>
          <p:cNvPr id="7" name="Group 6">
            <a:extLst>
              <a:ext uri="{FF2B5EF4-FFF2-40B4-BE49-F238E27FC236}">
                <a16:creationId xmlns:a16="http://schemas.microsoft.com/office/drawing/2014/main" id="{E23E2283-5390-4E9A-9898-3228060C8122}"/>
              </a:ext>
              <a:ext uri="{C183D7F6-B498-43B3-948B-1728B52AA6E4}">
                <adec:decorative xmlns:adec="http://schemas.microsoft.com/office/drawing/2017/decorative" val="1"/>
              </a:ext>
            </a:extLst>
          </p:cNvPr>
          <p:cNvGrpSpPr/>
          <p:nvPr/>
        </p:nvGrpSpPr>
        <p:grpSpPr>
          <a:xfrm>
            <a:off x="4214066" y="5657048"/>
            <a:ext cx="8289785" cy="580524"/>
            <a:chOff x="4214066" y="5657048"/>
            <a:chExt cx="8289785" cy="580524"/>
          </a:xfrm>
        </p:grpSpPr>
        <p:sp>
          <p:nvSpPr>
            <p:cNvPr id="24" name="Oval 23">
              <a:extLst>
                <a:ext uri="{FF2B5EF4-FFF2-40B4-BE49-F238E27FC236}">
                  <a16:creationId xmlns:a16="http://schemas.microsoft.com/office/drawing/2014/main" id="{CAB82845-13D9-4019-B4F7-EC98E5F593B9}"/>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FEB5224-F097-4958-8369-495436F50447}"/>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Something is wrong with my appliance.</a:t>
              </a:r>
            </a:p>
          </p:txBody>
        </p:sp>
      </p:grpSp>
      <p:sp>
        <p:nvSpPr>
          <p:cNvPr id="17" name="question" title="Icon of a question mark">
            <a:extLst>
              <a:ext uri="{FF2B5EF4-FFF2-40B4-BE49-F238E27FC236}">
                <a16:creationId xmlns:a16="http://schemas.microsoft.com/office/drawing/2014/main" id="{C33DDA17-AD27-4C18-A7BB-2DF5FEF20FCC}"/>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5" name="Group 24">
            <a:extLst>
              <a:ext uri="{FF2B5EF4-FFF2-40B4-BE49-F238E27FC236}">
                <a16:creationId xmlns:a16="http://schemas.microsoft.com/office/drawing/2014/main" id="{8FA882ED-CCAD-489B-AFBA-CA6FB7A0A724}"/>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0" name="Straight Connector 29">
              <a:extLst>
                <a:ext uri="{FF2B5EF4-FFF2-40B4-BE49-F238E27FC236}">
                  <a16:creationId xmlns:a16="http://schemas.microsoft.com/office/drawing/2014/main" id="{4A8515AE-AA4D-433F-BCEC-D3AF4842F86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05B4C6-68AB-4797-9960-938CFA362A57}"/>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40783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B5830C1-9F4F-4357-BE8F-113D815C93CC}"/>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EBAAE7C8-9E44-4864-9E32-F9AAE5B44A86}"/>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F0F925DF-8E30-4E4D-A2EA-58F8F5DC9163}"/>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D</a:t>
            </a:r>
          </a:p>
        </p:txBody>
      </p:sp>
      <p:sp>
        <p:nvSpPr>
          <p:cNvPr id="26" name="Oval 25">
            <a:extLst>
              <a:ext uri="{FF2B5EF4-FFF2-40B4-BE49-F238E27FC236}">
                <a16:creationId xmlns:a16="http://schemas.microsoft.com/office/drawing/2014/main" id="{1AE8E6DF-698E-49B9-9A12-96432E1CF259}"/>
              </a:ext>
            </a:extLst>
          </p:cNvPr>
          <p:cNvSpPr/>
          <p:nvPr/>
        </p:nvSpPr>
        <p:spPr bwMode="auto">
          <a:xfrm>
            <a:off x="379518" y="1586948"/>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A</a:t>
            </a:r>
            <a:endParaRPr lang="en-IN" sz="2400" err="1">
              <a:solidFill>
                <a:schemeClr val="bg1">
                  <a:lumMod val="50000"/>
                </a:schemeClr>
              </a:solidFill>
              <a:latin typeface="+mj-lt"/>
              <a:cs typeface="Segoe UI" pitchFamily="34" charset="0"/>
            </a:endParaRPr>
          </a:p>
        </p:txBody>
      </p:sp>
      <p:sp>
        <p:nvSpPr>
          <p:cNvPr id="22" name="Rectangle 21">
            <a:extLst>
              <a:ext uri="{FF2B5EF4-FFF2-40B4-BE49-F238E27FC236}">
                <a16:creationId xmlns:a16="http://schemas.microsoft.com/office/drawing/2014/main" id="{BBED4E41-DB6D-4775-87AB-DCEE8E33C7E9}"/>
              </a:ext>
            </a:extLst>
          </p:cNvPr>
          <p:cNvSpPr/>
          <p:nvPr/>
        </p:nvSpPr>
        <p:spPr bwMode="auto">
          <a:xfrm>
            <a:off x="1065318" y="1586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buy another dishwasher.</a:t>
            </a:r>
          </a:p>
        </p:txBody>
      </p:sp>
      <p:sp>
        <p:nvSpPr>
          <p:cNvPr id="21" name="Rectangle 20">
            <a:extLst>
              <a:ext uri="{FF2B5EF4-FFF2-40B4-BE49-F238E27FC236}">
                <a16:creationId xmlns:a16="http://schemas.microsoft.com/office/drawing/2014/main" id="{C431F8F4-53AB-45A2-B8F4-1E3A1AC11323}"/>
              </a:ext>
            </a:extLst>
          </p:cNvPr>
          <p:cNvSpPr/>
          <p:nvPr/>
        </p:nvSpPr>
        <p:spPr bwMode="auto">
          <a:xfrm rot="5400000">
            <a:off x="8611840" y="-660930"/>
            <a:ext cx="631915" cy="5072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rgbClr val="FF0000"/>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not good because it is not related to the topic at all</a:t>
            </a:r>
          </a:p>
        </p:txBody>
      </p:sp>
      <p:cxnSp>
        <p:nvCxnSpPr>
          <p:cNvPr id="23" name="Straight Connector 22">
            <a:extLst>
              <a:ext uri="{FF2B5EF4-FFF2-40B4-BE49-F238E27FC236}">
                <a16:creationId xmlns:a16="http://schemas.microsoft.com/office/drawing/2014/main" id="{744B6E47-CAA2-4BA0-9961-B9F4F050ECC6}"/>
              </a:ext>
              <a:ext uri="{C183D7F6-B498-43B3-948B-1728B52AA6E4}">
                <adec:decorative xmlns:adec="http://schemas.microsoft.com/office/drawing/2017/decorative" val="1"/>
              </a:ext>
            </a:extLst>
          </p:cNvPr>
          <p:cNvCxnSpPr/>
          <p:nvPr/>
        </p:nvCxnSpPr>
        <p:spPr>
          <a:xfrm>
            <a:off x="3025178" y="2512337"/>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1AF6E21-8803-46C5-8DFD-37713B4F65C9}"/>
              </a:ext>
            </a:extLst>
          </p:cNvPr>
          <p:cNvSpPr/>
          <p:nvPr/>
        </p:nvSpPr>
        <p:spPr bwMode="auto">
          <a:xfrm>
            <a:off x="379518" y="2860876"/>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B</a:t>
            </a:r>
            <a:endParaRPr lang="en-IN" sz="2400">
              <a:solidFill>
                <a:schemeClr val="bg1">
                  <a:lumMod val="50000"/>
                </a:schemeClr>
              </a:solidFill>
              <a:latin typeface="+mj-lt"/>
              <a:cs typeface="Segoe UI" pitchFamily="34" charset="0"/>
            </a:endParaRPr>
          </a:p>
        </p:txBody>
      </p:sp>
      <p:sp>
        <p:nvSpPr>
          <p:cNvPr id="30" name="Rectangle 29">
            <a:extLst>
              <a:ext uri="{FF2B5EF4-FFF2-40B4-BE49-F238E27FC236}">
                <a16:creationId xmlns:a16="http://schemas.microsoft.com/office/drawing/2014/main" id="{A7A45E96-9F29-4E92-8049-D02CC6CFD076}"/>
              </a:ext>
            </a:extLst>
          </p:cNvPr>
          <p:cNvSpPr/>
          <p:nvPr/>
        </p:nvSpPr>
        <p:spPr bwMode="auto">
          <a:xfrm>
            <a:off x="1065318" y="28608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My freezer doesn’t work.</a:t>
            </a:r>
          </a:p>
        </p:txBody>
      </p:sp>
      <p:sp>
        <p:nvSpPr>
          <p:cNvPr id="19" name="Rectangle 18">
            <a:extLst>
              <a:ext uri="{FF2B5EF4-FFF2-40B4-BE49-F238E27FC236}">
                <a16:creationId xmlns:a16="http://schemas.microsoft.com/office/drawing/2014/main" id="{433FB5B6-66DD-4A3A-9177-33ED46A04402}"/>
              </a:ext>
            </a:extLst>
          </p:cNvPr>
          <p:cNvSpPr/>
          <p:nvPr/>
        </p:nvSpPr>
        <p:spPr bwMode="auto">
          <a:xfrm rot="5400000">
            <a:off x="8864379" y="881373"/>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30E5D0"/>
                </a:solidFill>
                <a:latin typeface="+mj-lt"/>
                <a:cs typeface="Segoe UI" pitchFamily="34" charset="0"/>
              </a:rPr>
              <a:t>B</a:t>
            </a:r>
            <a:r>
              <a:rPr lang="en-US" sz="1400">
                <a:solidFill>
                  <a:schemeClr val="tx1"/>
                </a:solidFill>
                <a:cs typeface="Segoe UI" pitchFamily="34" charset="0"/>
              </a:rPr>
              <a:t> </a:t>
            </a:r>
            <a:r>
              <a:rPr lang="en-US" sz="1400">
                <a:solidFill>
                  <a:schemeClr val="tx1"/>
                </a:solidFill>
                <a:ea typeface="Segoe UI" pitchFamily="34" charset="0"/>
                <a:cs typeface="Segoe UI" pitchFamily="34" charset="0"/>
              </a:rPr>
              <a:t>depends on your business logic. If "freezer" is out of your business scope, you should not use it</a:t>
            </a:r>
            <a:endParaRPr lang="en-US" sz="1400">
              <a:solidFill>
                <a:schemeClr val="tx1"/>
              </a:solidFill>
              <a:cs typeface="Segoe UI" pitchFamily="34" charset="0"/>
            </a:endParaRPr>
          </a:p>
        </p:txBody>
      </p:sp>
      <p:cxnSp>
        <p:nvCxnSpPr>
          <p:cNvPr id="24" name="Straight Connector 23">
            <a:extLst>
              <a:ext uri="{FF2B5EF4-FFF2-40B4-BE49-F238E27FC236}">
                <a16:creationId xmlns:a16="http://schemas.microsoft.com/office/drawing/2014/main" id="{DADBCA65-947E-4991-9CEA-FE9838BABEBE}"/>
              </a:ext>
              <a:ext uri="{C183D7F6-B498-43B3-948B-1728B52AA6E4}">
                <adec:decorative xmlns:adec="http://schemas.microsoft.com/office/drawing/2017/decorative" val="1"/>
              </a:ext>
            </a:extLst>
          </p:cNvPr>
          <p:cNvCxnSpPr/>
          <p:nvPr/>
        </p:nvCxnSpPr>
        <p:spPr>
          <a:xfrm>
            <a:off x="3940085" y="3786265"/>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9004F1-1E96-4B13-AADD-8C3CDF7593DC}"/>
              </a:ext>
            </a:extLst>
          </p:cNvPr>
          <p:cNvSpPr/>
          <p:nvPr/>
        </p:nvSpPr>
        <p:spPr bwMode="auto">
          <a:xfrm>
            <a:off x="379518" y="4134804"/>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C</a:t>
            </a:r>
            <a:endParaRPr lang="en-IN" sz="2400" err="1">
              <a:solidFill>
                <a:schemeClr val="bg1">
                  <a:lumMod val="50000"/>
                </a:schemeClr>
              </a:solidFill>
              <a:latin typeface="+mj-lt"/>
              <a:cs typeface="Segoe UI" pitchFamily="34" charset="0"/>
            </a:endParaRPr>
          </a:p>
        </p:txBody>
      </p:sp>
      <p:sp>
        <p:nvSpPr>
          <p:cNvPr id="31" name="Rectangle 30">
            <a:extLst>
              <a:ext uri="{FF2B5EF4-FFF2-40B4-BE49-F238E27FC236}">
                <a16:creationId xmlns:a16="http://schemas.microsoft.com/office/drawing/2014/main" id="{F26528E0-63A1-4DF2-9363-536084D01471}"/>
              </a:ext>
            </a:extLst>
          </p:cNvPr>
          <p:cNvSpPr/>
          <p:nvPr/>
        </p:nvSpPr>
        <p:spPr bwMode="auto">
          <a:xfrm>
            <a:off x="1065318" y="4134804"/>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have a problem.</a:t>
            </a:r>
          </a:p>
        </p:txBody>
      </p:sp>
      <p:sp>
        <p:nvSpPr>
          <p:cNvPr id="20" name="Rectangle 19">
            <a:extLst>
              <a:ext uri="{FF2B5EF4-FFF2-40B4-BE49-F238E27FC236}">
                <a16:creationId xmlns:a16="http://schemas.microsoft.com/office/drawing/2014/main" id="{6FC11D8C-D92B-4321-BB8D-97CA13783E02}"/>
              </a:ext>
            </a:extLst>
          </p:cNvPr>
          <p:cNvSpPr/>
          <p:nvPr/>
        </p:nvSpPr>
        <p:spPr bwMode="auto">
          <a:xfrm rot="5400000">
            <a:off x="9073957" y="2667099"/>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FF0000"/>
                </a:solidFill>
                <a:latin typeface="+mj-lt"/>
                <a:cs typeface="Segoe UI" pitchFamily="34" charset="0"/>
              </a:rPr>
              <a:t>C</a:t>
            </a:r>
            <a:r>
              <a:rPr lang="en-US" sz="1800">
                <a:solidFill>
                  <a:schemeClr val="tx1"/>
                </a:solidFill>
                <a:ea typeface="Segoe UI" pitchFamily="34" charset="0"/>
                <a:cs typeface="Segoe UI" pitchFamily="34" charset="0"/>
              </a:rPr>
              <a:t> </a:t>
            </a:r>
            <a:r>
              <a:rPr lang="en-US" sz="1400">
                <a:solidFill>
                  <a:schemeClr val="tx1"/>
                </a:solidFill>
                <a:ea typeface="Segoe UI" pitchFamily="34" charset="0"/>
                <a:cs typeface="Segoe UI" pitchFamily="34" charset="0"/>
              </a:rPr>
              <a:t>is not good because it is too broad. You may want to use another generic topic to handle “I have a problem”</a:t>
            </a:r>
            <a:endParaRPr lang="en-US" sz="1400">
              <a:solidFill>
                <a:schemeClr val="tx1"/>
              </a:solidFill>
              <a:cs typeface="Segoe UI" pitchFamily="34" charset="0"/>
            </a:endParaRPr>
          </a:p>
        </p:txBody>
      </p:sp>
      <p:cxnSp>
        <p:nvCxnSpPr>
          <p:cNvPr id="36" name="Straight Connector 35">
            <a:extLst>
              <a:ext uri="{FF2B5EF4-FFF2-40B4-BE49-F238E27FC236}">
                <a16:creationId xmlns:a16="http://schemas.microsoft.com/office/drawing/2014/main" id="{ADD99221-A8C2-4A91-AEE5-AAD4DC909CF0}"/>
              </a:ext>
              <a:ext uri="{C183D7F6-B498-43B3-948B-1728B52AA6E4}">
                <adec:decorative xmlns:adec="http://schemas.microsoft.com/office/drawing/2017/decorative" val="1"/>
              </a:ext>
            </a:extLst>
          </p:cNvPr>
          <p:cNvCxnSpPr/>
          <p:nvPr/>
        </p:nvCxnSpPr>
        <p:spPr>
          <a:xfrm>
            <a:off x="5006378" y="5168143"/>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9B3C7FB-7256-498D-8C35-37A4FEC14097}"/>
              </a:ext>
            </a:extLst>
          </p:cNvPr>
          <p:cNvSpPr/>
          <p:nvPr/>
        </p:nvSpPr>
        <p:spPr bwMode="auto">
          <a:xfrm>
            <a:off x="379518" y="540873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D</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32" name="Rectangle 31">
            <a:extLst>
              <a:ext uri="{FF2B5EF4-FFF2-40B4-BE49-F238E27FC236}">
                <a16:creationId xmlns:a16="http://schemas.microsoft.com/office/drawing/2014/main" id="{8D876723-4D2D-42D7-ADAF-41F84B611F21}"/>
              </a:ext>
            </a:extLst>
          </p:cNvPr>
          <p:cNvSpPr/>
          <p:nvPr/>
        </p:nvSpPr>
        <p:spPr bwMode="auto">
          <a:xfrm>
            <a:off x="1065318" y="54087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Something is wrong with my appliance.</a:t>
            </a:r>
          </a:p>
        </p:txBody>
      </p:sp>
      <p:sp>
        <p:nvSpPr>
          <p:cNvPr id="34" name="Rectangle 33">
            <a:extLst>
              <a:ext uri="{FF2B5EF4-FFF2-40B4-BE49-F238E27FC236}">
                <a16:creationId xmlns:a16="http://schemas.microsoft.com/office/drawing/2014/main" id="{184245DE-4C37-4B76-B649-7A3307ACF334}"/>
              </a:ext>
            </a:extLst>
          </p:cNvPr>
          <p:cNvSpPr/>
          <p:nvPr/>
        </p:nvSpPr>
        <p:spPr bwMode="auto">
          <a:xfrm rot="5400000">
            <a:off x="9687862" y="3936613"/>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0B556A"/>
                </a:solidFill>
                <a:latin typeface="+mj-lt"/>
                <a:cs typeface="Segoe UI" pitchFamily="34" charset="0"/>
              </a:rPr>
              <a:t>D</a:t>
            </a:r>
            <a:r>
              <a:rPr lang="en-US" sz="1800">
                <a:solidFill>
                  <a:schemeClr val="tx1"/>
                </a:solidFill>
                <a:ea typeface="Segoe UI" pitchFamily="34" charset="0"/>
                <a:cs typeface="Segoe UI" pitchFamily="34" charset="0"/>
              </a:rPr>
              <a:t> </a:t>
            </a:r>
            <a:r>
              <a:rPr lang="en-US" sz="1400">
                <a:solidFill>
                  <a:schemeClr val="tx1"/>
                </a:solidFill>
                <a:ea typeface="Segoe UI" pitchFamily="34" charset="0"/>
                <a:cs typeface="Segoe UI" pitchFamily="34" charset="0"/>
              </a:rPr>
              <a:t>is the best because it is simple and direct</a:t>
            </a:r>
            <a:endParaRPr lang="en-US" sz="1400">
              <a:solidFill>
                <a:schemeClr val="tx1"/>
              </a:solidFill>
              <a:cs typeface="Segoe UI" pitchFamily="34" charset="0"/>
            </a:endParaRPr>
          </a:p>
        </p:txBody>
      </p:sp>
    </p:spTree>
    <p:extLst>
      <p:ext uri="{BB962C8B-B14F-4D97-AF65-F5344CB8AC3E}">
        <p14:creationId xmlns:p14="http://schemas.microsoft.com/office/powerpoint/2010/main" val="17747640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Chatbots can help, but…</a:t>
            </a:r>
          </a:p>
        </p:txBody>
      </p:sp>
      <p:grpSp>
        <p:nvGrpSpPr>
          <p:cNvPr id="5" name="Group 4">
            <a:extLst>
              <a:ext uri="{FF2B5EF4-FFF2-40B4-BE49-F238E27FC236}">
                <a16:creationId xmlns:a16="http://schemas.microsoft.com/office/drawing/2014/main" id="{EE632927-C078-4F37-BAB0-260B4EB708A7}"/>
              </a:ext>
              <a:ext uri="{C183D7F6-B498-43B3-948B-1728B52AA6E4}">
                <adec:decorative xmlns:adec="http://schemas.microsoft.com/office/drawing/2017/decorative" val="1"/>
              </a:ext>
            </a:extLst>
          </p:cNvPr>
          <p:cNvGrpSpPr/>
          <p:nvPr/>
        </p:nvGrpSpPr>
        <p:grpSpPr>
          <a:xfrm>
            <a:off x="-2" y="1466848"/>
            <a:ext cx="5391153" cy="5391152"/>
            <a:chOff x="-2" y="1466848"/>
            <a:chExt cx="5391153" cy="5391152"/>
          </a:xfrm>
        </p:grpSpPr>
        <p:sp>
          <p:nvSpPr>
            <p:cNvPr id="60" name="Freeform: Shape 59">
              <a:extLst>
                <a:ext uri="{FF2B5EF4-FFF2-40B4-BE49-F238E27FC236}">
                  <a16:creationId xmlns:a16="http://schemas.microsoft.com/office/drawing/2014/main" id="{1F01BC35-CEE0-46B8-8488-95FA619F5AEA}"/>
                </a:ext>
                <a:ext uri="{C183D7F6-B498-43B3-948B-1728B52AA6E4}">
                  <adec:decorative xmlns:adec="http://schemas.microsoft.com/office/drawing/2017/decorative" val="1"/>
                </a:ext>
              </a:extLst>
            </p:cNvPr>
            <p:cNvSpPr/>
            <p:nvPr/>
          </p:nvSpPr>
          <p:spPr bwMode="auto">
            <a:xfrm flipH="1">
              <a:off x="0" y="1466848"/>
              <a:ext cx="5391151" cy="539115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47B594FA-F3FE-4750-8A5C-464408671BCB}"/>
                </a:ext>
                <a:ext uri="{C183D7F6-B498-43B3-948B-1728B52AA6E4}">
                  <adec:decorative xmlns:adec="http://schemas.microsoft.com/office/drawing/2017/decorative" val="1"/>
                </a:ext>
              </a:extLst>
            </p:cNvPr>
            <p:cNvSpPr/>
            <p:nvPr/>
          </p:nvSpPr>
          <p:spPr bwMode="auto">
            <a:xfrm flipH="1">
              <a:off x="-2" y="4039961"/>
              <a:ext cx="2818037" cy="2818038"/>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C08AC744-638F-4986-BCBF-1A0487B62AB0}"/>
                </a:ext>
                <a:ext uri="{C183D7F6-B498-43B3-948B-1728B52AA6E4}">
                  <adec:decorative xmlns:adec="http://schemas.microsoft.com/office/drawing/2017/decorative" val="1"/>
                </a:ext>
              </a:extLst>
            </p:cNvPr>
            <p:cNvSpPr/>
            <p:nvPr/>
          </p:nvSpPr>
          <p:spPr bwMode="auto">
            <a:xfrm flipH="1">
              <a:off x="-1" y="4201042"/>
              <a:ext cx="2656956" cy="265695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Freeform: Shape 34">
            <a:extLst>
              <a:ext uri="{FF2B5EF4-FFF2-40B4-BE49-F238E27FC236}">
                <a16:creationId xmlns:a16="http://schemas.microsoft.com/office/drawing/2014/main" id="{00CFD267-0D6A-4C4B-95B4-5B5A1F82CFB6}"/>
              </a:ext>
              <a:ext uri="{C183D7F6-B498-43B3-948B-1728B52AA6E4}">
                <adec:decorative xmlns:adec="http://schemas.microsoft.com/office/drawing/2017/decorative" val="1"/>
              </a:ext>
            </a:extLst>
          </p:cNvPr>
          <p:cNvSpPr/>
          <p:nvPr/>
        </p:nvSpPr>
        <p:spPr bwMode="auto">
          <a:xfrm flipH="1">
            <a:off x="-5" y="4038600"/>
            <a:ext cx="2837019" cy="2837020"/>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72E861F5-6CA8-428A-BEE2-C4A75BA852F8}"/>
              </a:ext>
              <a:ext uri="{C183D7F6-B498-43B3-948B-1728B52AA6E4}">
                <adec:decorative xmlns:adec="http://schemas.microsoft.com/office/drawing/2017/decorative" val="1"/>
              </a:ext>
            </a:extLst>
          </p:cNvPr>
          <p:cNvGrpSpPr/>
          <p:nvPr/>
        </p:nvGrpSpPr>
        <p:grpSpPr>
          <a:xfrm>
            <a:off x="671895" y="1950789"/>
            <a:ext cx="4820223" cy="718454"/>
            <a:chOff x="671895" y="1950789"/>
            <a:chExt cx="4820223" cy="718454"/>
          </a:xfrm>
        </p:grpSpPr>
        <p:grpSp>
          <p:nvGrpSpPr>
            <p:cNvPr id="81" name="Group 80">
              <a:extLst>
                <a:ext uri="{FF2B5EF4-FFF2-40B4-BE49-F238E27FC236}">
                  <a16:creationId xmlns:a16="http://schemas.microsoft.com/office/drawing/2014/main" id="{07EC159E-D5C2-4EDF-81B5-C8A533F6411F}"/>
                </a:ext>
                <a:ext uri="{C183D7F6-B498-43B3-948B-1728B52AA6E4}">
                  <adec:decorative xmlns:adec="http://schemas.microsoft.com/office/drawing/2017/decorative" val="1"/>
                </a:ext>
              </a:extLst>
            </p:cNvPr>
            <p:cNvGrpSpPr/>
            <p:nvPr/>
          </p:nvGrpSpPr>
          <p:grpSpPr>
            <a:xfrm>
              <a:off x="671895" y="1950789"/>
              <a:ext cx="718454" cy="718454"/>
              <a:chOff x="10070853" y="2361897"/>
              <a:chExt cx="587497" cy="587497"/>
            </a:xfrm>
          </p:grpSpPr>
          <p:sp>
            <p:nvSpPr>
              <p:cNvPr id="49" name="Rectangle 48">
                <a:extLst>
                  <a:ext uri="{FF2B5EF4-FFF2-40B4-BE49-F238E27FC236}">
                    <a16:creationId xmlns:a16="http://schemas.microsoft.com/office/drawing/2014/main" id="{5CF50D77-DC46-4D56-AEAD-EA4CA83769F6}"/>
                  </a:ext>
                  <a:ext uri="{C183D7F6-B498-43B3-948B-1728B52AA6E4}">
                    <adec:decorative xmlns:adec="http://schemas.microsoft.com/office/drawing/2017/decorative" val="1"/>
                  </a:ext>
                </a:extLst>
              </p:cNvPr>
              <p:cNvSpPr/>
              <p:nvPr/>
            </p:nvSpPr>
            <p:spPr bwMode="auto">
              <a:xfrm rot="2700000">
                <a:off x="10070853" y="2361897"/>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10188335" y="2482365"/>
                <a:ext cx="352532" cy="32751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4" name="TextBox 3">
              <a:extLst>
                <a:ext uri="{FF2B5EF4-FFF2-40B4-BE49-F238E27FC236}">
                  <a16:creationId xmlns:a16="http://schemas.microsoft.com/office/drawing/2014/main" id="{800B64A8-FB81-476E-BC46-C7BAF81D0E24}"/>
                </a:ext>
              </a:extLst>
            </p:cNvPr>
            <p:cNvSpPr txBox="1"/>
            <p:nvPr/>
          </p:nvSpPr>
          <p:spPr>
            <a:xfrm>
              <a:off x="1866899" y="2004828"/>
              <a:ext cx="3625219" cy="498598"/>
            </a:xfrm>
            <a:prstGeom prst="rect">
              <a:avLst/>
            </a:prstGeom>
            <a:noFill/>
          </p:spPr>
          <p:txBody>
            <a:bodyPr wrap="square" lIns="0" tIns="0" rIns="0" bIns="0" rtlCol="0" anchor="t">
              <a:spAutoFit/>
            </a:bodyPr>
            <a:lstStyle/>
            <a:p>
              <a:pPr defTabSz="914192">
                <a:lnSpc>
                  <a:spcPct val="90000"/>
                </a:lnSpc>
                <a:spcAft>
                  <a:spcPts val="600"/>
                </a:spcAft>
                <a:buClr>
                  <a:srgbClr val="008272"/>
                </a:buClr>
                <a:defRPr/>
              </a:pPr>
              <a:r>
                <a:rPr lang="en-US" sz="1800" dirty="0"/>
                <a:t>Bots are hard to create and expensive to maintain</a:t>
              </a:r>
            </a:p>
          </p:txBody>
        </p:sp>
      </p:grpSp>
      <p:grpSp>
        <p:nvGrpSpPr>
          <p:cNvPr id="8" name="Group 7">
            <a:extLst>
              <a:ext uri="{FF2B5EF4-FFF2-40B4-BE49-F238E27FC236}">
                <a16:creationId xmlns:a16="http://schemas.microsoft.com/office/drawing/2014/main" id="{4345ABB0-79B7-4604-B5CA-6DBF0A4EE7BA}"/>
              </a:ext>
              <a:ext uri="{C183D7F6-B498-43B3-948B-1728B52AA6E4}">
                <adec:decorative xmlns:adec="http://schemas.microsoft.com/office/drawing/2017/decorative" val="1"/>
              </a:ext>
            </a:extLst>
          </p:cNvPr>
          <p:cNvGrpSpPr/>
          <p:nvPr/>
        </p:nvGrpSpPr>
        <p:grpSpPr>
          <a:xfrm>
            <a:off x="2098347" y="3250402"/>
            <a:ext cx="5680760" cy="823432"/>
            <a:chOff x="2098347" y="3250402"/>
            <a:chExt cx="5680760" cy="823432"/>
          </a:xfrm>
        </p:grpSpPr>
        <p:grpSp>
          <p:nvGrpSpPr>
            <p:cNvPr id="65" name="Group 64">
              <a:extLst>
                <a:ext uri="{FF2B5EF4-FFF2-40B4-BE49-F238E27FC236}">
                  <a16:creationId xmlns:a16="http://schemas.microsoft.com/office/drawing/2014/main" id="{4D44FB7C-854A-4103-9544-866A936072C2}"/>
                </a:ext>
                <a:ext uri="{C183D7F6-B498-43B3-948B-1728B52AA6E4}">
                  <adec:decorative xmlns:adec="http://schemas.microsoft.com/office/drawing/2017/decorative" val="1"/>
                </a:ext>
              </a:extLst>
            </p:cNvPr>
            <p:cNvGrpSpPr/>
            <p:nvPr/>
          </p:nvGrpSpPr>
          <p:grpSpPr>
            <a:xfrm>
              <a:off x="2098347" y="3355380"/>
              <a:ext cx="718454" cy="718454"/>
              <a:chOff x="8772676" y="3533231"/>
              <a:chExt cx="587497" cy="587497"/>
            </a:xfrm>
          </p:grpSpPr>
          <p:sp>
            <p:nvSpPr>
              <p:cNvPr id="50" name="Rectangle 49">
                <a:extLst>
                  <a:ext uri="{FF2B5EF4-FFF2-40B4-BE49-F238E27FC236}">
                    <a16:creationId xmlns:a16="http://schemas.microsoft.com/office/drawing/2014/main" id="{4A9185C8-A795-48DE-8B1B-9BA128041A25}"/>
                  </a:ext>
                  <a:ext uri="{C183D7F6-B498-43B3-948B-1728B52AA6E4}">
                    <adec:decorative xmlns:adec="http://schemas.microsoft.com/office/drawing/2017/decorative" val="1"/>
                  </a:ext>
                </a:extLst>
              </p:cNvPr>
              <p:cNvSpPr/>
              <p:nvPr/>
            </p:nvSpPr>
            <p:spPr bwMode="auto">
              <a:xfrm rot="2700000">
                <a:off x="8772676" y="3533231"/>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8907883" y="3622204"/>
                <a:ext cx="317080" cy="4095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sp>
          <p:nvSpPr>
            <p:cNvPr id="55" name="TextBox 54">
              <a:extLst>
                <a:ext uri="{FF2B5EF4-FFF2-40B4-BE49-F238E27FC236}">
                  <a16:creationId xmlns:a16="http://schemas.microsoft.com/office/drawing/2014/main" id="{53053DDF-4FA9-40E3-91A1-494472D27357}"/>
                </a:ext>
              </a:extLst>
            </p:cNvPr>
            <p:cNvSpPr txBox="1"/>
            <p:nvPr/>
          </p:nvSpPr>
          <p:spPr>
            <a:xfrm>
              <a:off x="3111500" y="3250402"/>
              <a:ext cx="4667607" cy="747897"/>
            </a:xfrm>
            <a:prstGeom prst="rect">
              <a:avLst/>
            </a:prstGeom>
            <a:noFill/>
          </p:spPr>
          <p:txBody>
            <a:bodyPr wrap="square" lIns="0" tIns="0" rIns="0" bIns="0" rtlCol="0" anchor="t">
              <a:spAutoFit/>
            </a:bodyPr>
            <a:lstStyle/>
            <a:p>
              <a:pPr defTabSz="914192">
                <a:lnSpc>
                  <a:spcPct val="90000"/>
                </a:lnSpc>
                <a:spcAft>
                  <a:spcPts val="600"/>
                </a:spcAft>
                <a:buClr>
                  <a:srgbClr val="008272"/>
                </a:buClr>
                <a:defRPr/>
              </a:pPr>
              <a:r>
                <a:rPr lang="en-US" sz="1800" dirty="0"/>
                <a:t>There is impedance between the subject</a:t>
              </a:r>
              <a:br>
                <a:rPr lang="en-US" sz="1800" dirty="0"/>
              </a:br>
              <a:r>
                <a:rPr lang="en-US" sz="1800" dirty="0"/>
                <a:t>matter experts with answers – and the</a:t>
              </a:r>
              <a:br>
                <a:rPr lang="en-US" sz="1800" dirty="0"/>
              </a:br>
              <a:r>
                <a:rPr lang="en-US" sz="1800" dirty="0"/>
                <a:t>developers and scientists who create bots</a:t>
              </a:r>
              <a:endParaRPr lang="en-US" sz="1800" dirty="0">
                <a:cs typeface="Segoe UI"/>
              </a:endParaRPr>
            </a:p>
          </p:txBody>
        </p:sp>
      </p:grpSp>
      <p:grpSp>
        <p:nvGrpSpPr>
          <p:cNvPr id="9" name="Group 8">
            <a:extLst>
              <a:ext uri="{FF2B5EF4-FFF2-40B4-BE49-F238E27FC236}">
                <a16:creationId xmlns:a16="http://schemas.microsoft.com/office/drawing/2014/main" id="{E990AB07-EBAE-44AB-B62F-D5A0840F80A6}"/>
              </a:ext>
              <a:ext uri="{C183D7F6-B498-43B3-948B-1728B52AA6E4}">
                <adec:decorative xmlns:adec="http://schemas.microsoft.com/office/drawing/2017/decorative" val="1"/>
              </a:ext>
            </a:extLst>
          </p:cNvPr>
          <p:cNvGrpSpPr/>
          <p:nvPr/>
        </p:nvGrpSpPr>
        <p:grpSpPr>
          <a:xfrm>
            <a:off x="3524797" y="4745274"/>
            <a:ext cx="4963084" cy="747897"/>
            <a:chOff x="3524797" y="4745274"/>
            <a:chExt cx="4963084" cy="747897"/>
          </a:xfrm>
        </p:grpSpPr>
        <p:grpSp>
          <p:nvGrpSpPr>
            <p:cNvPr id="80" name="Group 79">
              <a:extLst>
                <a:ext uri="{FF2B5EF4-FFF2-40B4-BE49-F238E27FC236}">
                  <a16:creationId xmlns:a16="http://schemas.microsoft.com/office/drawing/2014/main" id="{C82D5463-280B-4285-A7C1-D6DAA7B197AA}"/>
                </a:ext>
                <a:ext uri="{C183D7F6-B498-43B3-948B-1728B52AA6E4}">
                  <adec:decorative xmlns:adec="http://schemas.microsoft.com/office/drawing/2017/decorative" val="1"/>
                </a:ext>
              </a:extLst>
            </p:cNvPr>
            <p:cNvGrpSpPr/>
            <p:nvPr/>
          </p:nvGrpSpPr>
          <p:grpSpPr>
            <a:xfrm>
              <a:off x="3524797" y="4759972"/>
              <a:ext cx="718454" cy="718454"/>
              <a:chOff x="7131597" y="5288765"/>
              <a:chExt cx="587497" cy="587497"/>
            </a:xfrm>
          </p:grpSpPr>
          <p:sp>
            <p:nvSpPr>
              <p:cNvPr id="51" name="Rectangle 50">
                <a:extLst>
                  <a:ext uri="{FF2B5EF4-FFF2-40B4-BE49-F238E27FC236}">
                    <a16:creationId xmlns:a16="http://schemas.microsoft.com/office/drawing/2014/main" id="{C20DD664-01D4-47A8-A931-49C9F8FC91F3}"/>
                  </a:ext>
                  <a:ext uri="{C183D7F6-B498-43B3-948B-1728B52AA6E4}">
                    <adec:decorative xmlns:adec="http://schemas.microsoft.com/office/drawing/2017/decorative" val="1"/>
                  </a:ext>
                </a:extLst>
              </p:cNvPr>
              <p:cNvSpPr/>
              <p:nvPr/>
            </p:nvSpPr>
            <p:spPr bwMode="auto">
              <a:xfrm rot="2700000">
                <a:off x="7131597" y="5288765"/>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262321" y="5395596"/>
                <a:ext cx="326049" cy="3262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56" name="TextBox 55">
              <a:extLst>
                <a:ext uri="{FF2B5EF4-FFF2-40B4-BE49-F238E27FC236}">
                  <a16:creationId xmlns:a16="http://schemas.microsoft.com/office/drawing/2014/main" id="{952618E0-FC8B-45F0-A6F3-88AB09EB9BD7}"/>
                </a:ext>
              </a:extLst>
            </p:cNvPr>
            <p:cNvSpPr txBox="1"/>
            <p:nvPr/>
          </p:nvSpPr>
          <p:spPr>
            <a:xfrm>
              <a:off x="4546601" y="4745274"/>
              <a:ext cx="3941280" cy="747897"/>
            </a:xfrm>
            <a:prstGeom prst="rect">
              <a:avLst/>
            </a:prstGeom>
            <a:noFill/>
          </p:spPr>
          <p:txBody>
            <a:bodyPr wrap="square" lIns="0" tIns="0" rIns="0" bIns="0" rtlCol="0" anchor="ctr">
              <a:spAutoFit/>
            </a:bodyPr>
            <a:lstStyle/>
            <a:p>
              <a:pPr defTabSz="914192">
                <a:lnSpc>
                  <a:spcPct val="90000"/>
                </a:lnSpc>
                <a:spcAft>
                  <a:spcPts val="600"/>
                </a:spcAft>
                <a:buClr>
                  <a:srgbClr val="008272"/>
                </a:buClr>
                <a:defRPr/>
              </a:pPr>
              <a:r>
                <a:rPr lang="en-US" sz="1800" dirty="0"/>
                <a:t>Bots aren’t useful unless they can integrate with the backend and provide personalized answers</a:t>
              </a:r>
              <a:endParaRPr lang="en-US" sz="1800" dirty="0">
                <a:cs typeface="Segoe UI"/>
              </a:endParaRPr>
            </a:p>
          </p:txBody>
        </p:sp>
      </p:grpSp>
      <p:grpSp>
        <p:nvGrpSpPr>
          <p:cNvPr id="6" name="Group 5">
            <a:extLst>
              <a:ext uri="{FF2B5EF4-FFF2-40B4-BE49-F238E27FC236}">
                <a16:creationId xmlns:a16="http://schemas.microsoft.com/office/drawing/2014/main" id="{1257BE3B-EB11-4A91-BF3C-7CFEA29EDE76}"/>
              </a:ext>
              <a:ext uri="{C183D7F6-B498-43B3-948B-1728B52AA6E4}">
                <adec:decorative xmlns:adec="http://schemas.microsoft.com/office/drawing/2017/decorative" val="1"/>
              </a:ext>
            </a:extLst>
          </p:cNvPr>
          <p:cNvGrpSpPr/>
          <p:nvPr/>
        </p:nvGrpSpPr>
        <p:grpSpPr>
          <a:xfrm>
            <a:off x="7021774" y="658405"/>
            <a:ext cx="4518974" cy="5018392"/>
            <a:chOff x="7021774" y="658405"/>
            <a:chExt cx="4518974" cy="5018392"/>
          </a:xfrm>
        </p:grpSpPr>
        <p:sp>
          <p:nvSpPr>
            <p:cNvPr id="22" name="Freeform: Shape 21">
              <a:extLst>
                <a:ext uri="{FF2B5EF4-FFF2-40B4-BE49-F238E27FC236}">
                  <a16:creationId xmlns:a16="http://schemas.microsoft.com/office/drawing/2014/main" id="{54F35D1B-DB4F-44BF-9944-20132D57DABB}"/>
                </a:ext>
                <a:ext uri="{C183D7F6-B498-43B3-948B-1728B52AA6E4}">
                  <adec:decorative xmlns:adec="http://schemas.microsoft.com/office/drawing/2017/decorative" val="1"/>
                </a:ext>
              </a:extLst>
            </p:cNvPr>
            <p:cNvSpPr/>
            <p:nvPr/>
          </p:nvSpPr>
          <p:spPr>
            <a:xfrm flipH="1">
              <a:off x="8565632"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6" name="Freeform: Shape 25">
              <a:extLst>
                <a:ext uri="{FF2B5EF4-FFF2-40B4-BE49-F238E27FC236}">
                  <a16:creationId xmlns:a16="http://schemas.microsoft.com/office/drawing/2014/main" id="{BE09A802-3F43-40E4-B5C5-3503A8E832B4}"/>
                </a:ext>
                <a:ext uri="{C183D7F6-B498-43B3-948B-1728B52AA6E4}">
                  <adec:decorative xmlns:adec="http://schemas.microsoft.com/office/drawing/2017/decorative" val="1"/>
                </a:ext>
              </a:extLst>
            </p:cNvPr>
            <p:cNvSpPr/>
            <p:nvPr/>
          </p:nvSpPr>
          <p:spPr>
            <a:xfrm flipH="1">
              <a:off x="9340518" y="2639031"/>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8" name="Freeform: Shape 27">
              <a:extLst>
                <a:ext uri="{FF2B5EF4-FFF2-40B4-BE49-F238E27FC236}">
                  <a16:creationId xmlns:a16="http://schemas.microsoft.com/office/drawing/2014/main" id="{2BA7DD8D-3493-4433-A9BF-9CEACFEB5EF0}"/>
                </a:ext>
                <a:ext uri="{C183D7F6-B498-43B3-948B-1728B52AA6E4}">
                  <adec:decorative xmlns:adec="http://schemas.microsoft.com/office/drawing/2017/decorative" val="1"/>
                </a:ext>
              </a:extLst>
            </p:cNvPr>
            <p:cNvSpPr/>
            <p:nvPr/>
          </p:nvSpPr>
          <p:spPr>
            <a:xfrm flipH="1">
              <a:off x="7021774"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9" name="Freeform: Shape 28">
              <a:extLst>
                <a:ext uri="{FF2B5EF4-FFF2-40B4-BE49-F238E27FC236}">
                  <a16:creationId xmlns:a16="http://schemas.microsoft.com/office/drawing/2014/main" id="{6CFE169F-0D6C-4A55-9A27-48A72E142209}"/>
                </a:ext>
                <a:ext uri="{C183D7F6-B498-43B3-948B-1728B52AA6E4}">
                  <adec:decorative xmlns:adec="http://schemas.microsoft.com/office/drawing/2017/decorative" val="1"/>
                </a:ext>
              </a:extLst>
            </p:cNvPr>
            <p:cNvSpPr/>
            <p:nvPr/>
          </p:nvSpPr>
          <p:spPr>
            <a:xfrm flipH="1">
              <a:off x="9266848" y="4189005"/>
              <a:ext cx="727154" cy="835809"/>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1" name="Freeform: Shape 30">
              <a:extLst>
                <a:ext uri="{FF2B5EF4-FFF2-40B4-BE49-F238E27FC236}">
                  <a16:creationId xmlns:a16="http://schemas.microsoft.com/office/drawing/2014/main" id="{ABDB52B5-35D9-4579-B14C-F5B03304A5BB}"/>
                </a:ext>
                <a:ext uri="{C183D7F6-B498-43B3-948B-1728B52AA6E4}">
                  <adec:decorative xmlns:adec="http://schemas.microsoft.com/office/drawing/2017/decorative" val="1"/>
                </a:ext>
              </a:extLst>
            </p:cNvPr>
            <p:cNvSpPr/>
            <p:nvPr/>
          </p:nvSpPr>
          <p:spPr>
            <a:xfrm flipH="1">
              <a:off x="10109490" y="4033696"/>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33" name="Hexagon 32">
              <a:extLst>
                <a:ext uri="{FF2B5EF4-FFF2-40B4-BE49-F238E27FC236}">
                  <a16:creationId xmlns:a16="http://schemas.microsoft.com/office/drawing/2014/main" id="{912CE092-7445-44F8-9085-1DDBEAB92B7B}"/>
                </a:ext>
                <a:ext uri="{C183D7F6-B498-43B3-948B-1728B52AA6E4}">
                  <adec:decorative xmlns:adec="http://schemas.microsoft.com/office/drawing/2017/decorative" val="1"/>
                </a:ext>
              </a:extLst>
            </p:cNvPr>
            <p:cNvSpPr/>
            <p:nvPr/>
          </p:nvSpPr>
          <p:spPr>
            <a:xfrm rot="16200000" flipH="1">
              <a:off x="7689859" y="2745833"/>
              <a:ext cx="1643100" cy="1429497"/>
            </a:xfrm>
            <a:prstGeom prst="hexagon">
              <a:avLst>
                <a:gd name="adj" fmla="val 25000"/>
                <a:gd name="vf" fmla="val 115470"/>
              </a:avLst>
            </a:prstGeom>
            <a:solidFill>
              <a:srgbClr val="0B55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Freeform: Shape 68">
              <a:extLst>
                <a:ext uri="{FF2B5EF4-FFF2-40B4-BE49-F238E27FC236}">
                  <a16:creationId xmlns:a16="http://schemas.microsoft.com/office/drawing/2014/main" id="{4134E365-92FD-4047-B78D-E2D35C0F67F8}"/>
                </a:ext>
                <a:ext uri="{C183D7F6-B498-43B3-948B-1728B52AA6E4}">
                  <adec:decorative xmlns:adec="http://schemas.microsoft.com/office/drawing/2017/decorative" val="1"/>
                </a:ext>
              </a:extLst>
            </p:cNvPr>
            <p:cNvSpPr/>
            <p:nvPr/>
          </p:nvSpPr>
          <p:spPr>
            <a:xfrm flipH="1">
              <a:off x="8821204" y="4168188"/>
              <a:ext cx="348660" cy="400757"/>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6" name="Freeform: Shape 35">
              <a:extLst>
                <a:ext uri="{FF2B5EF4-FFF2-40B4-BE49-F238E27FC236}">
                  <a16:creationId xmlns:a16="http://schemas.microsoft.com/office/drawing/2014/main" id="{DB8AF506-CF4A-4E4F-B982-E54E02970AEA}"/>
                </a:ext>
                <a:ext uri="{C183D7F6-B498-43B3-948B-1728B52AA6E4}">
                  <adec:decorative xmlns:adec="http://schemas.microsoft.com/office/drawing/2017/decorative" val="1"/>
                </a:ext>
              </a:extLst>
            </p:cNvPr>
            <p:cNvSpPr/>
            <p:nvPr/>
          </p:nvSpPr>
          <p:spPr>
            <a:xfrm flipH="1">
              <a:off x="10111251"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7" name="Freeform: Shape 36">
              <a:extLst>
                <a:ext uri="{FF2B5EF4-FFF2-40B4-BE49-F238E27FC236}">
                  <a16:creationId xmlns:a16="http://schemas.microsoft.com/office/drawing/2014/main" id="{84C38C28-400C-4EA1-9527-F6C4EE8C1298}"/>
                </a:ext>
                <a:ext uri="{C183D7F6-B498-43B3-948B-1728B52AA6E4}">
                  <adec:decorative xmlns:adec="http://schemas.microsoft.com/office/drawing/2017/decorative" val="1"/>
                </a:ext>
              </a:extLst>
            </p:cNvPr>
            <p:cNvSpPr/>
            <p:nvPr/>
          </p:nvSpPr>
          <p:spPr>
            <a:xfrm flipH="1">
              <a:off x="9682539" y="658405"/>
              <a:ext cx="727154" cy="835809"/>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grpSp>
      <p:sp>
        <p:nvSpPr>
          <p:cNvPr id="62" name="Freeform: Shape 61">
            <a:extLst>
              <a:ext uri="{FF2B5EF4-FFF2-40B4-BE49-F238E27FC236}">
                <a16:creationId xmlns:a16="http://schemas.microsoft.com/office/drawing/2014/main" id="{E83BF3D0-50C8-466D-9E18-C65D03F9C5A3}"/>
              </a:ext>
              <a:ext uri="{C183D7F6-B498-43B3-948B-1728B52AA6E4}">
                <adec:decorative xmlns:adec="http://schemas.microsoft.com/office/drawing/2017/decorative" val="1"/>
              </a:ext>
            </a:extLst>
          </p:cNvPr>
          <p:cNvSpPr/>
          <p:nvPr/>
        </p:nvSpPr>
        <p:spPr bwMode="auto">
          <a:xfrm rot="10800000">
            <a:off x="10762499" y="-1"/>
            <a:ext cx="1429499" cy="1429499"/>
          </a:xfrm>
          <a:custGeom>
            <a:avLst/>
            <a:gdLst>
              <a:gd name="connsiteX0" fmla="*/ 3651248 w 3651248"/>
              <a:gd name="connsiteY0" fmla="*/ 3651248 h 3651248"/>
              <a:gd name="connsiteX1" fmla="*/ 0 w 3651248"/>
              <a:gd name="connsiteY1" fmla="*/ 3651248 h 3651248"/>
              <a:gd name="connsiteX2" fmla="*/ 0 w 3651248"/>
              <a:gd name="connsiteY2" fmla="*/ 0 h 3651248"/>
            </a:gdLst>
            <a:ahLst/>
            <a:cxnLst>
              <a:cxn ang="0">
                <a:pos x="connsiteX0" y="connsiteY0"/>
              </a:cxn>
              <a:cxn ang="0">
                <a:pos x="connsiteX1" y="connsiteY1"/>
              </a:cxn>
              <a:cxn ang="0">
                <a:pos x="connsiteX2" y="connsiteY2"/>
              </a:cxn>
            </a:cxnLst>
            <a:rect l="l" t="t" r="r" b="b"/>
            <a:pathLst>
              <a:path w="3651248" h="3651248">
                <a:moveTo>
                  <a:pt x="3651248" y="3651248"/>
                </a:moveTo>
                <a:lnTo>
                  <a:pt x="0" y="3651248"/>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Power Virtual Agents icon">
            <a:extLst>
              <a:ext uri="{FF2B5EF4-FFF2-40B4-BE49-F238E27FC236}">
                <a16:creationId xmlns:a16="http://schemas.microsoft.com/office/drawing/2014/main" id="{0E418689-2638-4302-A35F-92085E878825}"/>
              </a:ext>
            </a:extLst>
          </p:cNvPr>
          <p:cNvPicPr>
            <a:picLocks noChangeAspect="1"/>
          </p:cNvPicPr>
          <p:nvPr/>
        </p:nvPicPr>
        <p:blipFill>
          <a:blip r:embed="rId3"/>
          <a:stretch>
            <a:fillRect/>
          </a:stretch>
        </p:blipFill>
        <p:spPr>
          <a:xfrm>
            <a:off x="8069085" y="3099025"/>
            <a:ext cx="837592" cy="837592"/>
          </a:xfrm>
          <a:prstGeom prst="rect">
            <a:avLst/>
          </a:prstGeom>
        </p:spPr>
      </p:pic>
    </p:spTree>
    <p:extLst>
      <p:ext uri="{BB962C8B-B14F-4D97-AF65-F5344CB8AC3E}">
        <p14:creationId xmlns:p14="http://schemas.microsoft.com/office/powerpoint/2010/main" val="350197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2.91667E-6 -3.7037E-6 L -2.91667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58333E-6 -2.22222E-6 L -4.583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4.79167E-6 3.7037E-6 L 4.79167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4506BF-622E-4CAC-ADA0-529781095E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Q6: Below is a sentence from real customer chatlogs. Which topic should we add this trigger phrase to?</a:t>
            </a:r>
          </a:p>
        </p:txBody>
      </p:sp>
      <p:sp>
        <p:nvSpPr>
          <p:cNvPr id="23" name="Rectangle 22">
            <a:extLst>
              <a:ext uri="{FF2B5EF4-FFF2-40B4-BE49-F238E27FC236}">
                <a16:creationId xmlns:a16="http://schemas.microsoft.com/office/drawing/2014/main" id="{12095EE4-F516-422B-A23A-F8F17E49B350}"/>
              </a:ext>
            </a:extLst>
          </p:cNvPr>
          <p:cNvSpPr/>
          <p:nvPr/>
        </p:nvSpPr>
        <p:spPr>
          <a:xfrm>
            <a:off x="455994" y="1300322"/>
            <a:ext cx="11306469" cy="369332"/>
          </a:xfrm>
          <a:prstGeom prst="rect">
            <a:avLst/>
          </a:prstGeom>
        </p:spPr>
        <p:txBody>
          <a:bodyPr wrap="square" lIns="0" tIns="0" rIns="0" bIns="0">
            <a:spAutoFit/>
          </a:bodyPr>
          <a:lstStyle/>
          <a:p>
            <a:r>
              <a:rPr lang="en-US" sz="2400" spc="-49" dirty="0">
                <a:ln w="3175">
                  <a:noFill/>
                </a:ln>
                <a:solidFill>
                  <a:schemeClr val="tx2"/>
                </a:solidFill>
                <a:latin typeface="Segoe UI Semibold"/>
                <a:cs typeface="Segoe UI" pitchFamily="34" charset="0"/>
              </a:rPr>
              <a:t>Sentence: </a:t>
            </a:r>
            <a:r>
              <a:rPr lang="en-US" sz="2400" i="1" spc="-49" dirty="0">
                <a:ln w="3175">
                  <a:noFill/>
                </a:ln>
                <a:latin typeface="Segoe UI Semibold"/>
                <a:cs typeface="Segoe UI" pitchFamily="34" charset="0"/>
              </a:rPr>
              <a:t>"My new refrigerator stops working, so I want to return it"</a:t>
            </a:r>
          </a:p>
        </p:txBody>
      </p:sp>
      <p:grpSp>
        <p:nvGrpSpPr>
          <p:cNvPr id="6" name="Group 5">
            <a:extLst>
              <a:ext uri="{FF2B5EF4-FFF2-40B4-BE49-F238E27FC236}">
                <a16:creationId xmlns:a16="http://schemas.microsoft.com/office/drawing/2014/main" id="{1751E496-D2C7-4CD2-B0FC-20A473DB8708}"/>
              </a:ext>
              <a:ext uri="{C183D7F6-B498-43B3-948B-1728B52AA6E4}">
                <adec:decorative xmlns:adec="http://schemas.microsoft.com/office/drawing/2017/decorative" val="1"/>
              </a:ext>
            </a:extLst>
          </p:cNvPr>
          <p:cNvGrpSpPr/>
          <p:nvPr/>
        </p:nvGrpSpPr>
        <p:grpSpPr>
          <a:xfrm>
            <a:off x="2896874" y="2361738"/>
            <a:ext cx="8462336" cy="580524"/>
            <a:chOff x="2896874" y="2361738"/>
            <a:chExt cx="8462336" cy="580524"/>
          </a:xfrm>
        </p:grpSpPr>
        <p:sp>
          <p:nvSpPr>
            <p:cNvPr id="21" name="Oval 20">
              <a:extLst>
                <a:ext uri="{FF2B5EF4-FFF2-40B4-BE49-F238E27FC236}">
                  <a16:creationId xmlns:a16="http://schemas.microsoft.com/office/drawing/2014/main" id="{48898A72-BE35-44C1-91E0-641CFC01FE98}"/>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80808001-2570-412A-9B03-7B860E61822B}"/>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it to the </a:t>
              </a:r>
              <a:r>
                <a:rPr lang="en-US" sz="2000" dirty="0">
                  <a:solidFill>
                    <a:schemeClr val="tx2"/>
                  </a:solidFill>
                </a:rPr>
                <a:t>“</a:t>
              </a:r>
              <a:r>
                <a:rPr lang="en-US" sz="2000" dirty="0">
                  <a:solidFill>
                    <a:schemeClr val="tx2"/>
                  </a:solidFill>
                  <a:latin typeface="+mj-lt"/>
                </a:rPr>
                <a:t>Return item</a:t>
              </a:r>
              <a:r>
                <a:rPr lang="en-US" sz="2000" dirty="0">
                  <a:solidFill>
                    <a:schemeClr val="tx2"/>
                  </a:solidFill>
                </a:rPr>
                <a:t>” </a:t>
              </a:r>
              <a:r>
                <a:rPr lang="en-US" sz="2000" dirty="0">
                  <a:solidFill>
                    <a:schemeClr val="tx1"/>
                  </a:solidFill>
                </a:rPr>
                <a:t>topic.</a:t>
              </a:r>
            </a:p>
          </p:txBody>
        </p:sp>
      </p:grpSp>
      <p:grpSp>
        <p:nvGrpSpPr>
          <p:cNvPr id="7" name="Group 6">
            <a:extLst>
              <a:ext uri="{FF2B5EF4-FFF2-40B4-BE49-F238E27FC236}">
                <a16:creationId xmlns:a16="http://schemas.microsoft.com/office/drawing/2014/main" id="{2409541E-C98C-4206-B043-854B0A43FA1F}"/>
              </a:ext>
              <a:ext uri="{C183D7F6-B498-43B3-948B-1728B52AA6E4}">
                <adec:decorative xmlns:adec="http://schemas.microsoft.com/office/drawing/2017/decorative" val="1"/>
              </a:ext>
            </a:extLst>
          </p:cNvPr>
          <p:cNvGrpSpPr/>
          <p:nvPr/>
        </p:nvGrpSpPr>
        <p:grpSpPr>
          <a:xfrm>
            <a:off x="3335938" y="3460175"/>
            <a:ext cx="7235141" cy="580524"/>
            <a:chOff x="3335938" y="3460175"/>
            <a:chExt cx="7235141" cy="580524"/>
          </a:xfrm>
        </p:grpSpPr>
        <p:sp>
          <p:nvSpPr>
            <p:cNvPr id="34" name="Oval 33">
              <a:extLst>
                <a:ext uri="{FF2B5EF4-FFF2-40B4-BE49-F238E27FC236}">
                  <a16:creationId xmlns:a16="http://schemas.microsoft.com/office/drawing/2014/main" id="{B0BAEC1B-F29F-49AA-A1F7-E3CA6D632B8D}"/>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8D859B5B-2E79-48FF-9D38-E39655FAB6E4}"/>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Add it to the </a:t>
              </a:r>
              <a:r>
                <a:rPr lang="en-US" sz="2000" dirty="0">
                  <a:solidFill>
                    <a:schemeClr val="tx2"/>
                  </a:solidFill>
                </a:rPr>
                <a:t>“</a:t>
              </a:r>
              <a:r>
                <a:rPr lang="en-US" sz="2000" dirty="0">
                  <a:solidFill>
                    <a:schemeClr val="tx2"/>
                  </a:solidFill>
                  <a:latin typeface="+mj-lt"/>
                </a:rPr>
                <a:t>My appliance doesn’t work</a:t>
              </a:r>
              <a:r>
                <a:rPr lang="en-US" sz="2000" dirty="0">
                  <a:solidFill>
                    <a:schemeClr val="tx2"/>
                  </a:solidFill>
                </a:rPr>
                <a:t>” </a:t>
              </a:r>
              <a:r>
                <a:rPr lang="en-US" sz="2000" dirty="0">
                  <a:solidFill>
                    <a:schemeClr val="tx1"/>
                  </a:solidFill>
                </a:rPr>
                <a:t>topic.</a:t>
              </a:r>
            </a:p>
          </p:txBody>
        </p:sp>
      </p:grpSp>
      <p:grpSp>
        <p:nvGrpSpPr>
          <p:cNvPr id="8" name="Group 7">
            <a:extLst>
              <a:ext uri="{FF2B5EF4-FFF2-40B4-BE49-F238E27FC236}">
                <a16:creationId xmlns:a16="http://schemas.microsoft.com/office/drawing/2014/main" id="{44866497-270E-47D3-B0DA-7FF7F345F06F}"/>
              </a:ext>
              <a:ext uri="{C183D7F6-B498-43B3-948B-1728B52AA6E4}">
                <adec:decorative xmlns:adec="http://schemas.microsoft.com/office/drawing/2017/decorative" val="1"/>
              </a:ext>
            </a:extLst>
          </p:cNvPr>
          <p:cNvGrpSpPr/>
          <p:nvPr/>
        </p:nvGrpSpPr>
        <p:grpSpPr>
          <a:xfrm>
            <a:off x="3775002" y="4558612"/>
            <a:ext cx="7215177" cy="580524"/>
            <a:chOff x="3775002" y="4558612"/>
            <a:chExt cx="7215177" cy="580524"/>
          </a:xfrm>
        </p:grpSpPr>
        <p:sp>
          <p:nvSpPr>
            <p:cNvPr id="22" name="Oval 21">
              <a:extLst>
                <a:ext uri="{FF2B5EF4-FFF2-40B4-BE49-F238E27FC236}">
                  <a16:creationId xmlns:a16="http://schemas.microsoft.com/office/drawing/2014/main" id="{070DC9CA-36D2-472B-B033-4F110588D611}"/>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8C26D3C3-3B17-430A-9B30-1B0458C174AD}"/>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shouldn’t add it to any of these two topics.</a:t>
              </a:r>
            </a:p>
          </p:txBody>
        </p:sp>
      </p:grpSp>
      <p:grpSp>
        <p:nvGrpSpPr>
          <p:cNvPr id="9" name="Group 8">
            <a:extLst>
              <a:ext uri="{FF2B5EF4-FFF2-40B4-BE49-F238E27FC236}">
                <a16:creationId xmlns:a16="http://schemas.microsoft.com/office/drawing/2014/main" id="{067143C7-66A6-4520-881A-3F5B1F430ED8}"/>
              </a:ext>
              <a:ext uri="{C183D7F6-B498-43B3-948B-1728B52AA6E4}">
                <adec:decorative xmlns:adec="http://schemas.microsoft.com/office/drawing/2017/decorative" val="1"/>
              </a:ext>
            </a:extLst>
          </p:cNvPr>
          <p:cNvGrpSpPr/>
          <p:nvPr/>
        </p:nvGrpSpPr>
        <p:grpSpPr>
          <a:xfrm>
            <a:off x="4214066" y="5657048"/>
            <a:ext cx="8289785" cy="580524"/>
            <a:chOff x="4214066" y="5657048"/>
            <a:chExt cx="8289785" cy="580524"/>
          </a:xfrm>
        </p:grpSpPr>
        <p:sp>
          <p:nvSpPr>
            <p:cNvPr id="24" name="Oval 23">
              <a:extLst>
                <a:ext uri="{FF2B5EF4-FFF2-40B4-BE49-F238E27FC236}">
                  <a16:creationId xmlns:a16="http://schemas.microsoft.com/office/drawing/2014/main" id="{25757853-67A5-4701-8D07-05968DB54998}"/>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2691F17C-CD8D-4ADB-A30F-35CF8B310CCF}"/>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 add it to both topics.</a:t>
              </a:r>
            </a:p>
          </p:txBody>
        </p:sp>
      </p:grpSp>
      <p:sp>
        <p:nvSpPr>
          <p:cNvPr id="18" name="question" title="Icon of a question mark">
            <a:extLst>
              <a:ext uri="{FF2B5EF4-FFF2-40B4-BE49-F238E27FC236}">
                <a16:creationId xmlns:a16="http://schemas.microsoft.com/office/drawing/2014/main" id="{1E461117-472C-41E3-8A19-5FD698E04758}"/>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5" name="Group 24">
            <a:extLst>
              <a:ext uri="{FF2B5EF4-FFF2-40B4-BE49-F238E27FC236}">
                <a16:creationId xmlns:a16="http://schemas.microsoft.com/office/drawing/2014/main" id="{DFCFC5A4-EB95-41E8-8228-94838FB7A86C}"/>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6" name="Straight Connector 25">
              <a:extLst>
                <a:ext uri="{FF2B5EF4-FFF2-40B4-BE49-F238E27FC236}">
                  <a16:creationId xmlns:a16="http://schemas.microsoft.com/office/drawing/2014/main" id="{55EFC5C7-96D4-41CD-A44C-77F4BBBD0B9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FCDC8-291C-4F52-A71A-13F71C1EF0CC}"/>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5207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7B3F97A-7C5B-4CE5-B365-C4FED9C48D06}"/>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1F9ED1AA-6704-41F5-BB53-E706B0E5B3A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 name="Rectangle 19">
            <a:extLst>
              <a:ext uri="{FF2B5EF4-FFF2-40B4-BE49-F238E27FC236}">
                <a16:creationId xmlns:a16="http://schemas.microsoft.com/office/drawing/2014/main" id="{4336B207-4C65-45B0-8BF1-B2CCC20D67F7}"/>
              </a:ext>
              <a:ext uri="{C183D7F6-B498-43B3-948B-1728B52AA6E4}">
                <adec:decorative xmlns:adec="http://schemas.microsoft.com/office/drawing/2017/decorative" val="1"/>
              </a:ext>
            </a:extLst>
          </p:cNvPr>
          <p:cNvSpPr/>
          <p:nvPr/>
        </p:nvSpPr>
        <p:spPr bwMode="auto">
          <a:xfrm>
            <a:off x="0" y="1727200"/>
            <a:ext cx="685800" cy="48133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dirty="0"/>
              <a:t>Answer: </a:t>
            </a:r>
            <a:r>
              <a:rPr lang="en-US" dirty="0">
                <a:solidFill>
                  <a:schemeClr val="tx2"/>
                </a:solidFill>
              </a:rPr>
              <a:t>C</a:t>
            </a:r>
          </a:p>
        </p:txBody>
      </p:sp>
      <p:sp>
        <p:nvSpPr>
          <p:cNvPr id="40" name="Rectangle 39">
            <a:extLst>
              <a:ext uri="{FF2B5EF4-FFF2-40B4-BE49-F238E27FC236}">
                <a16:creationId xmlns:a16="http://schemas.microsoft.com/office/drawing/2014/main" id="{A8BC64C4-ED65-4AB6-BFA8-85D0792C553B}"/>
              </a:ext>
            </a:extLst>
          </p:cNvPr>
          <p:cNvSpPr/>
          <p:nvPr/>
        </p:nvSpPr>
        <p:spPr>
          <a:xfrm>
            <a:off x="455994" y="1300322"/>
            <a:ext cx="11306469" cy="369332"/>
          </a:xfrm>
          <a:prstGeom prst="rect">
            <a:avLst/>
          </a:prstGeom>
        </p:spPr>
        <p:txBody>
          <a:bodyPr wrap="square" lIns="0" tIns="0" rIns="0" bIns="0">
            <a:spAutoFit/>
          </a:bodyPr>
          <a:lstStyle/>
          <a:p>
            <a:r>
              <a:rPr lang="en-US" sz="2400" spc="-49" dirty="0">
                <a:ln w="3175">
                  <a:noFill/>
                </a:ln>
                <a:solidFill>
                  <a:schemeClr val="tx2"/>
                </a:solidFill>
                <a:latin typeface="Segoe UI Semibold"/>
                <a:cs typeface="Segoe UI" pitchFamily="34" charset="0"/>
              </a:rPr>
              <a:t>Sentence: </a:t>
            </a:r>
            <a:r>
              <a:rPr lang="en-US" sz="2400" i="1" spc="-49" dirty="0">
                <a:ln w="3175">
                  <a:noFill/>
                </a:ln>
                <a:latin typeface="Segoe UI Semibold"/>
                <a:cs typeface="Segoe UI" pitchFamily="34" charset="0"/>
              </a:rPr>
              <a:t>"My new refrigerator stops working, so I want to return it"</a:t>
            </a:r>
          </a:p>
        </p:txBody>
      </p:sp>
      <p:sp>
        <p:nvSpPr>
          <p:cNvPr id="21" name="Oval 20">
            <a:extLst>
              <a:ext uri="{FF2B5EF4-FFF2-40B4-BE49-F238E27FC236}">
                <a16:creationId xmlns:a16="http://schemas.microsoft.com/office/drawing/2014/main" id="{F6082600-001C-4141-8017-EFB9EA4B5558}"/>
              </a:ext>
            </a:extLst>
          </p:cNvPr>
          <p:cNvSpPr/>
          <p:nvPr/>
        </p:nvSpPr>
        <p:spPr bwMode="auto">
          <a:xfrm>
            <a:off x="379518" y="2094948"/>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lumMod val="50000"/>
                  </a:schemeClr>
                </a:solidFill>
                <a:latin typeface="+mj-lt"/>
                <a:cs typeface="Segoe UI" pitchFamily="34" charset="0"/>
              </a:rPr>
              <a:t>A</a:t>
            </a:r>
            <a:endParaRPr lang="en-IN" sz="2400" dirty="0">
              <a:solidFill>
                <a:schemeClr val="bg1">
                  <a:lumMod val="50000"/>
                </a:schemeClr>
              </a:solidFill>
              <a:latin typeface="+mj-lt"/>
              <a:cs typeface="Segoe UI" pitchFamily="34" charset="0"/>
            </a:endParaRPr>
          </a:p>
        </p:txBody>
      </p:sp>
      <p:sp>
        <p:nvSpPr>
          <p:cNvPr id="17" name="Rectangle 16">
            <a:extLst>
              <a:ext uri="{FF2B5EF4-FFF2-40B4-BE49-F238E27FC236}">
                <a16:creationId xmlns:a16="http://schemas.microsoft.com/office/drawing/2014/main" id="{18EC44EC-8095-4CD0-837C-ACA440C20194}"/>
              </a:ext>
            </a:extLst>
          </p:cNvPr>
          <p:cNvSpPr/>
          <p:nvPr/>
        </p:nvSpPr>
        <p:spPr bwMode="auto">
          <a:xfrm>
            <a:off x="1065318" y="2094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it to the “</a:t>
            </a:r>
            <a:r>
              <a:rPr lang="en-US" sz="2000" dirty="0">
                <a:solidFill>
                  <a:schemeClr val="tx1"/>
                </a:solidFill>
                <a:latin typeface="Segoe UI Semibold"/>
              </a:rPr>
              <a:t>Return item</a:t>
            </a:r>
            <a:r>
              <a:rPr lang="en-US" sz="2000" dirty="0">
                <a:solidFill>
                  <a:schemeClr val="tx1"/>
                </a:solidFill>
              </a:rPr>
              <a:t>” topic.</a:t>
            </a:r>
          </a:p>
        </p:txBody>
      </p:sp>
      <p:cxnSp>
        <p:nvCxnSpPr>
          <p:cNvPr id="18" name="Straight Connector 17">
            <a:extLst>
              <a:ext uri="{FF2B5EF4-FFF2-40B4-BE49-F238E27FC236}">
                <a16:creationId xmlns:a16="http://schemas.microsoft.com/office/drawing/2014/main" id="{6A7550B2-BD49-45B3-A954-2593F98CCDC9}"/>
              </a:ext>
              <a:ext uri="{C183D7F6-B498-43B3-948B-1728B52AA6E4}">
                <adec:decorative xmlns:adec="http://schemas.microsoft.com/office/drawing/2017/decorative" val="1"/>
              </a:ext>
            </a:extLst>
          </p:cNvPr>
          <p:cNvCxnSpPr/>
          <p:nvPr/>
        </p:nvCxnSpPr>
        <p:spPr>
          <a:xfrm>
            <a:off x="3025179" y="2963187"/>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916EA64-69E6-49AD-A160-EEBC854C6188}"/>
              </a:ext>
            </a:extLst>
          </p:cNvPr>
          <p:cNvSpPr/>
          <p:nvPr/>
        </p:nvSpPr>
        <p:spPr bwMode="auto">
          <a:xfrm>
            <a:off x="379518" y="3254576"/>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B</a:t>
            </a:r>
            <a:endParaRPr lang="en-IN" sz="2400">
              <a:solidFill>
                <a:schemeClr val="bg1">
                  <a:lumMod val="50000"/>
                </a:schemeClr>
              </a:solidFill>
              <a:latin typeface="+mj-lt"/>
              <a:cs typeface="Segoe UI" pitchFamily="34" charset="0"/>
            </a:endParaRPr>
          </a:p>
        </p:txBody>
      </p:sp>
      <p:sp>
        <p:nvSpPr>
          <p:cNvPr id="25" name="Rectangle 24">
            <a:extLst>
              <a:ext uri="{FF2B5EF4-FFF2-40B4-BE49-F238E27FC236}">
                <a16:creationId xmlns:a16="http://schemas.microsoft.com/office/drawing/2014/main" id="{96E56E01-C175-47CE-9C76-36F72F3FB57A}"/>
              </a:ext>
            </a:extLst>
          </p:cNvPr>
          <p:cNvSpPr/>
          <p:nvPr/>
        </p:nvSpPr>
        <p:spPr bwMode="auto">
          <a:xfrm>
            <a:off x="1065318" y="32545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pPr>
            <a:r>
              <a:rPr lang="en-US" sz="2000" dirty="0">
                <a:solidFill>
                  <a:schemeClr val="tx1"/>
                </a:solidFill>
              </a:rPr>
              <a:t>Add it to the “</a:t>
            </a:r>
            <a:r>
              <a:rPr lang="en-US" sz="2000" dirty="0">
                <a:solidFill>
                  <a:schemeClr val="tx1"/>
                </a:solidFill>
                <a:latin typeface="Segoe UI Semibold"/>
              </a:rPr>
              <a:t>My appliance doesn’t work</a:t>
            </a:r>
            <a:r>
              <a:rPr lang="en-US" sz="2000" dirty="0">
                <a:solidFill>
                  <a:schemeClr val="tx1"/>
                </a:solidFill>
              </a:rPr>
              <a:t>” topic.</a:t>
            </a:r>
          </a:p>
        </p:txBody>
      </p:sp>
      <p:sp>
        <p:nvSpPr>
          <p:cNvPr id="22" name="Oval 21">
            <a:extLst>
              <a:ext uri="{FF2B5EF4-FFF2-40B4-BE49-F238E27FC236}">
                <a16:creationId xmlns:a16="http://schemas.microsoft.com/office/drawing/2014/main" id="{4D5C7EAD-8518-4390-A859-C44548FAF2D5}"/>
              </a:ext>
            </a:extLst>
          </p:cNvPr>
          <p:cNvSpPr/>
          <p:nvPr/>
        </p:nvSpPr>
        <p:spPr bwMode="auto">
          <a:xfrm>
            <a:off x="379518" y="441420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cs typeface="Segoe UI" pitchFamily="34" charset="0"/>
              </a:rPr>
              <a:t>C</a:t>
            </a:r>
            <a:endParaRPr lang="en-IN" sz="2400" b="1" dirty="0">
              <a:gradFill>
                <a:gsLst>
                  <a:gs pos="0">
                    <a:srgbClr val="FFFFFF"/>
                  </a:gs>
                  <a:gs pos="100000">
                    <a:srgbClr val="FFFFFF"/>
                  </a:gs>
                </a:gsLst>
                <a:lin ang="5400000" scaled="0"/>
              </a:gradFill>
              <a:latin typeface="+mj-lt"/>
              <a:cs typeface="Segoe UI" pitchFamily="34" charset="0"/>
            </a:endParaRPr>
          </a:p>
        </p:txBody>
      </p:sp>
      <p:sp>
        <p:nvSpPr>
          <p:cNvPr id="26" name="Rectangle 25">
            <a:extLst>
              <a:ext uri="{FF2B5EF4-FFF2-40B4-BE49-F238E27FC236}">
                <a16:creationId xmlns:a16="http://schemas.microsoft.com/office/drawing/2014/main" id="{E2FB7308-9C70-48B5-A5B3-70B807908C6A}"/>
              </a:ext>
            </a:extLst>
          </p:cNvPr>
          <p:cNvSpPr/>
          <p:nvPr/>
        </p:nvSpPr>
        <p:spPr bwMode="auto">
          <a:xfrm>
            <a:off x="1065318" y="4414204"/>
            <a:ext cx="5873910"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pPr>
            <a:r>
              <a:rPr lang="en-US" sz="2000" dirty="0">
                <a:solidFill>
                  <a:schemeClr val="tx2"/>
                </a:solidFill>
                <a:latin typeface="+mj-lt"/>
              </a:rPr>
              <a:t>We shouldn’t add it to any of these two topics.</a:t>
            </a:r>
          </a:p>
        </p:txBody>
      </p:sp>
      <p:sp>
        <p:nvSpPr>
          <p:cNvPr id="23" name="Oval 22">
            <a:extLst>
              <a:ext uri="{FF2B5EF4-FFF2-40B4-BE49-F238E27FC236}">
                <a16:creationId xmlns:a16="http://schemas.microsoft.com/office/drawing/2014/main" id="{1285E68D-C334-4F7A-88F1-AB93A9828A57}"/>
              </a:ext>
            </a:extLst>
          </p:cNvPr>
          <p:cNvSpPr/>
          <p:nvPr/>
        </p:nvSpPr>
        <p:spPr bwMode="auto">
          <a:xfrm>
            <a:off x="379518" y="5573832"/>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D</a:t>
            </a:r>
            <a:endParaRPr lang="en-IN" sz="2400" err="1">
              <a:solidFill>
                <a:schemeClr val="bg1">
                  <a:lumMod val="50000"/>
                </a:schemeClr>
              </a:solidFill>
              <a:latin typeface="+mj-lt"/>
              <a:cs typeface="Segoe UI" pitchFamily="34" charset="0"/>
            </a:endParaRPr>
          </a:p>
        </p:txBody>
      </p:sp>
      <p:sp>
        <p:nvSpPr>
          <p:cNvPr id="27" name="Rectangle 26">
            <a:extLst>
              <a:ext uri="{FF2B5EF4-FFF2-40B4-BE49-F238E27FC236}">
                <a16:creationId xmlns:a16="http://schemas.microsoft.com/office/drawing/2014/main" id="{53164CBA-5034-4119-A649-1483B0EE0ECE}"/>
              </a:ext>
            </a:extLst>
          </p:cNvPr>
          <p:cNvSpPr/>
          <p:nvPr/>
        </p:nvSpPr>
        <p:spPr bwMode="auto">
          <a:xfrm>
            <a:off x="1065318" y="55738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 add it to both topics.</a:t>
            </a:r>
          </a:p>
        </p:txBody>
      </p:sp>
      <p:grpSp>
        <p:nvGrpSpPr>
          <p:cNvPr id="5" name="Group 4">
            <a:extLst>
              <a:ext uri="{FF2B5EF4-FFF2-40B4-BE49-F238E27FC236}">
                <a16:creationId xmlns:a16="http://schemas.microsoft.com/office/drawing/2014/main" id="{00E63A83-482E-43B6-869E-FC4EBBB82B7C}"/>
              </a:ext>
              <a:ext uri="{C183D7F6-B498-43B3-948B-1728B52AA6E4}">
                <adec:decorative xmlns:adec="http://schemas.microsoft.com/office/drawing/2017/decorative" val="1"/>
              </a:ext>
            </a:extLst>
          </p:cNvPr>
          <p:cNvGrpSpPr/>
          <p:nvPr/>
        </p:nvGrpSpPr>
        <p:grpSpPr>
          <a:xfrm>
            <a:off x="3531604" y="3396930"/>
            <a:ext cx="4951996" cy="2118045"/>
            <a:chOff x="3531604" y="3396930"/>
            <a:chExt cx="4951996" cy="2118045"/>
          </a:xfrm>
        </p:grpSpPr>
        <p:grpSp>
          <p:nvGrpSpPr>
            <p:cNvPr id="3" name="Group 2">
              <a:extLst>
                <a:ext uri="{FF2B5EF4-FFF2-40B4-BE49-F238E27FC236}">
                  <a16:creationId xmlns:a16="http://schemas.microsoft.com/office/drawing/2014/main" id="{F947C5BC-F583-41BA-BC93-B37C6201C71D}"/>
                </a:ext>
                <a:ext uri="{C183D7F6-B498-43B3-948B-1728B52AA6E4}">
                  <adec:decorative xmlns:adec="http://schemas.microsoft.com/office/drawing/2017/decorative" val="0"/>
                </a:ext>
              </a:extLst>
            </p:cNvPr>
            <p:cNvGrpSpPr/>
            <p:nvPr/>
          </p:nvGrpSpPr>
          <p:grpSpPr>
            <a:xfrm>
              <a:off x="3531604" y="3396930"/>
              <a:ext cx="4659896" cy="725885"/>
              <a:chOff x="3531604" y="3396930"/>
              <a:chExt cx="4659896" cy="725885"/>
            </a:xfrm>
          </p:grpSpPr>
          <p:cxnSp>
            <p:nvCxnSpPr>
              <p:cNvPr id="19" name="Straight Connector 18">
                <a:extLst>
                  <a:ext uri="{FF2B5EF4-FFF2-40B4-BE49-F238E27FC236}">
                    <a16:creationId xmlns:a16="http://schemas.microsoft.com/office/drawing/2014/main" id="{AEB8AF0F-0B42-4AD8-8C9A-11FEBD577FA1}"/>
                  </a:ext>
                  <a:ext uri="{C183D7F6-B498-43B3-948B-1728B52AA6E4}">
                    <adec:decorative xmlns:adec="http://schemas.microsoft.com/office/drawing/2017/decorative" val="1"/>
                  </a:ext>
                </a:extLst>
              </p:cNvPr>
              <p:cNvCxnSpPr/>
              <p:nvPr/>
            </p:nvCxnSpPr>
            <p:spPr>
              <a:xfrm>
                <a:off x="3531604" y="4122815"/>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8E7D66-7467-480C-A2CF-ACDFBD44157A}"/>
                  </a:ext>
                  <a:ext uri="{C183D7F6-B498-43B3-948B-1728B52AA6E4}">
                    <adec:decorative xmlns:adec="http://schemas.microsoft.com/office/drawing/2017/decorative" val="1"/>
                  </a:ext>
                </a:extLst>
              </p:cNvPr>
              <p:cNvCxnSpPr>
                <a:cxnSpLocks/>
              </p:cNvCxnSpPr>
              <p:nvPr/>
            </p:nvCxnSpPr>
            <p:spPr>
              <a:xfrm flipV="1">
                <a:off x="6454284" y="3396930"/>
                <a:ext cx="1737216" cy="725885"/>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0A1F43-931D-4A4E-A529-6423EFBE0C4A}"/>
                </a:ext>
                <a:ext uri="{C183D7F6-B498-43B3-948B-1728B52AA6E4}">
                  <adec:decorative xmlns:adec="http://schemas.microsoft.com/office/drawing/2017/decorative" val="0"/>
                </a:ext>
              </a:extLst>
            </p:cNvPr>
            <p:cNvGrpSpPr/>
            <p:nvPr/>
          </p:nvGrpSpPr>
          <p:grpSpPr>
            <a:xfrm>
              <a:off x="4121825" y="5282443"/>
              <a:ext cx="4361775" cy="232532"/>
              <a:chOff x="4121825" y="5282443"/>
              <a:chExt cx="4361775" cy="232532"/>
            </a:xfrm>
          </p:grpSpPr>
          <p:cxnSp>
            <p:nvCxnSpPr>
              <p:cNvPr id="35" name="Straight Connector 34">
                <a:extLst>
                  <a:ext uri="{FF2B5EF4-FFF2-40B4-BE49-F238E27FC236}">
                    <a16:creationId xmlns:a16="http://schemas.microsoft.com/office/drawing/2014/main" id="{C86A7F7C-F1B2-450B-B445-822F681C3F3D}"/>
                  </a:ext>
                  <a:ext uri="{C183D7F6-B498-43B3-948B-1728B52AA6E4}">
                    <adec:decorative xmlns:adec="http://schemas.microsoft.com/office/drawing/2017/decorative" val="1"/>
                  </a:ext>
                </a:extLst>
              </p:cNvPr>
              <p:cNvCxnSpPr/>
              <p:nvPr/>
            </p:nvCxnSpPr>
            <p:spPr>
              <a:xfrm>
                <a:off x="4121825" y="5282443"/>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F0E804-10E2-483B-93BD-453187A733DD}"/>
                  </a:ext>
                  <a:ext uri="{C183D7F6-B498-43B3-948B-1728B52AA6E4}">
                    <adec:decorative xmlns:adec="http://schemas.microsoft.com/office/drawing/2017/decorative" val="1"/>
                  </a:ext>
                </a:extLst>
              </p:cNvPr>
              <p:cNvCxnSpPr>
                <a:cxnSpLocks/>
              </p:cNvCxnSpPr>
              <p:nvPr/>
            </p:nvCxnSpPr>
            <p:spPr>
              <a:xfrm>
                <a:off x="7035800" y="5283200"/>
                <a:ext cx="1447800" cy="231775"/>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8A4DF197-F2D5-44F9-B608-4CBD05D8B561}"/>
              </a:ext>
            </a:extLst>
          </p:cNvPr>
          <p:cNvSpPr/>
          <p:nvPr/>
        </p:nvSpPr>
        <p:spPr bwMode="auto">
          <a:xfrm rot="5400000">
            <a:off x="8673491" y="2952863"/>
            <a:ext cx="2101586" cy="2922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Answer: C</a:t>
            </a:r>
          </a:p>
          <a:p>
            <a:pPr marL="342900" indent="-284163" defTabSz="914102" fontAlgn="base">
              <a:spcBef>
                <a:spcPts val="600"/>
              </a:spcBef>
              <a:spcAft>
                <a:spcPct val="0"/>
              </a:spcAft>
              <a:buFont typeface="+mj-lt"/>
              <a:buAutoNum type="arabicPeriod"/>
            </a:pPr>
            <a:r>
              <a:rPr lang="en-US" sz="1400" dirty="0">
                <a:solidFill>
                  <a:schemeClr val="tx1"/>
                </a:solidFill>
                <a:cs typeface="Segoe UI" pitchFamily="34" charset="0"/>
              </a:rPr>
              <a:t>This is a bad trigger phrase because it's too ambiguous. To avoid confusion, do not add this sentence to either of the 2 topics</a:t>
            </a:r>
          </a:p>
          <a:p>
            <a:pPr marL="342900" indent="-284163" defTabSz="914102" fontAlgn="base">
              <a:spcBef>
                <a:spcPts val="600"/>
              </a:spcBef>
              <a:spcAft>
                <a:spcPct val="0"/>
              </a:spcAft>
              <a:buFont typeface="+mj-lt"/>
              <a:buAutoNum type="arabicPeriod"/>
            </a:pPr>
            <a:r>
              <a:rPr lang="en-US" sz="1400" dirty="0">
                <a:solidFill>
                  <a:schemeClr val="tx1"/>
                </a:solidFill>
                <a:cs typeface="Segoe UI" pitchFamily="34" charset="0"/>
              </a:rPr>
              <a:t>The AI model DYM (do you mean) will further clarify with customers and ask them to choose a topic</a:t>
            </a:r>
          </a:p>
        </p:txBody>
      </p:sp>
    </p:spTree>
    <p:extLst>
      <p:ext uri="{BB962C8B-B14F-4D97-AF65-F5344CB8AC3E}">
        <p14:creationId xmlns:p14="http://schemas.microsoft.com/office/powerpoint/2010/main" val="36499777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45B22-5731-42BB-9796-EDC7B280BEC6}"/>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Chatbot conversation styles</a:t>
            </a:r>
          </a:p>
        </p:txBody>
      </p:sp>
    </p:spTree>
    <p:extLst>
      <p:ext uri="{BB962C8B-B14F-4D97-AF65-F5344CB8AC3E}">
        <p14:creationId xmlns:p14="http://schemas.microsoft.com/office/powerpoint/2010/main" val="17408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976A-228C-4647-AC01-14DE860E71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88900"/>
            <a:ext cx="9715901" cy="6946900"/>
          </a:xfrm>
          <a:prstGeom prst="rect">
            <a:avLst/>
          </a:prstGeom>
        </p:spPr>
      </p:pic>
      <p:sp>
        <p:nvSpPr>
          <p:cNvPr id="2" name="Title 1">
            <a:extLst>
              <a:ext uri="{FF2B5EF4-FFF2-40B4-BE49-F238E27FC236}">
                <a16:creationId xmlns:a16="http://schemas.microsoft.com/office/drawing/2014/main" id="{296412D3-3AA0-4260-84B6-47EA7E523390}"/>
              </a:ext>
            </a:extLst>
          </p:cNvPr>
          <p:cNvSpPr>
            <a:spLocks noGrp="1"/>
          </p:cNvSpPr>
          <p:nvPr>
            <p:ph type="title"/>
          </p:nvPr>
        </p:nvSpPr>
        <p:spPr>
          <a:xfrm>
            <a:off x="7091343" y="620428"/>
            <a:ext cx="4671122" cy="800219"/>
          </a:xfrm>
        </p:spPr>
        <p:txBody>
          <a:bodyPr/>
          <a:lstStyle/>
          <a:p>
            <a:r>
              <a:rPr lang="en-US" dirty="0"/>
              <a:t>Qualities of a good conversation</a:t>
            </a:r>
            <a:endParaRPr lang="en-IN" dirty="0"/>
          </a:p>
        </p:txBody>
      </p:sp>
      <p:sp>
        <p:nvSpPr>
          <p:cNvPr id="79" name="Text Placeholder 26">
            <a:extLst>
              <a:ext uri="{FF2B5EF4-FFF2-40B4-BE49-F238E27FC236}">
                <a16:creationId xmlns:a16="http://schemas.microsoft.com/office/drawing/2014/main" id="{9B801B24-446E-47E8-84FE-856EF06AD9C2}"/>
              </a:ext>
            </a:extLst>
          </p:cNvPr>
          <p:cNvSpPr txBox="1">
            <a:spLocks/>
          </p:cNvSpPr>
          <p:nvPr/>
        </p:nvSpPr>
        <p:spPr>
          <a:xfrm flipH="1">
            <a:off x="1476533" y="1318326"/>
            <a:ext cx="2453241"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14016">
              <a:buSzTx/>
              <a:defRPr/>
            </a:pPr>
            <a:r>
              <a:rPr lang="en-US" sz="2600">
                <a:solidFill>
                  <a:schemeClr val="bg1"/>
                </a:solidFill>
              </a:rPr>
              <a:t>Cooperative</a:t>
            </a:r>
          </a:p>
        </p:txBody>
      </p:sp>
      <p:grpSp>
        <p:nvGrpSpPr>
          <p:cNvPr id="5" name="Group 4" descr="Icon of a handshake">
            <a:extLst>
              <a:ext uri="{FF2B5EF4-FFF2-40B4-BE49-F238E27FC236}">
                <a16:creationId xmlns:a16="http://schemas.microsoft.com/office/drawing/2014/main" id="{1A2905AF-5AEC-4797-8A69-C04E236D6D27}"/>
              </a:ext>
            </a:extLst>
          </p:cNvPr>
          <p:cNvGrpSpPr/>
          <p:nvPr/>
        </p:nvGrpSpPr>
        <p:grpSpPr>
          <a:xfrm>
            <a:off x="4149158" y="580250"/>
            <a:ext cx="788250" cy="788249"/>
            <a:chOff x="4149158" y="580250"/>
            <a:chExt cx="788250" cy="788249"/>
          </a:xfrm>
        </p:grpSpPr>
        <p:sp>
          <p:nvSpPr>
            <p:cNvPr id="81" name="Rectangle 80">
              <a:extLst>
                <a:ext uri="{FF2B5EF4-FFF2-40B4-BE49-F238E27FC236}">
                  <a16:creationId xmlns:a16="http://schemas.microsoft.com/office/drawing/2014/main" id="{100AA087-A65F-40F6-92F4-7859F4F0D0DE}"/>
                </a:ext>
                <a:ext uri="{C183D7F6-B498-43B3-948B-1728B52AA6E4}">
                  <adec:decorative xmlns:adec="http://schemas.microsoft.com/office/drawing/2017/decorative" val="1"/>
                </a:ext>
              </a:extLst>
            </p:cNvPr>
            <p:cNvSpPr/>
            <p:nvPr/>
          </p:nvSpPr>
          <p:spPr bwMode="auto">
            <a:xfrm rot="18900000" flipH="1">
              <a:off x="4149158" y="580250"/>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Commitments_EC4D" title="Icon of a handshake">
              <a:extLst>
                <a:ext uri="{FF2B5EF4-FFF2-40B4-BE49-F238E27FC236}">
                  <a16:creationId xmlns:a16="http://schemas.microsoft.com/office/drawing/2014/main" id="{DA63532E-02E7-4A2C-9865-60EDB0B8D8B7}"/>
                </a:ext>
              </a:extLst>
            </p:cNvPr>
            <p:cNvSpPr>
              <a:spLocks noChangeAspect="1" noEditPoints="1"/>
            </p:cNvSpPr>
            <p:nvPr/>
          </p:nvSpPr>
          <p:spPr bwMode="auto">
            <a:xfrm>
              <a:off x="4309301" y="754987"/>
              <a:ext cx="467964" cy="4387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29FF777E-AAF4-4CBA-9D12-F9F89EE88A70}"/>
              </a:ext>
              <a:ext uri="{C183D7F6-B498-43B3-948B-1728B52AA6E4}">
                <adec:decorative xmlns:adec="http://schemas.microsoft.com/office/drawing/2017/decorative" val="1"/>
              </a:ext>
            </a:extLst>
          </p:cNvPr>
          <p:cNvCxnSpPr>
            <a:cxnSpLocks/>
          </p:cNvCxnSpPr>
          <p:nvPr/>
        </p:nvCxnSpPr>
        <p:spPr>
          <a:xfrm flipV="1">
            <a:off x="4154739" y="1776723"/>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 Placeholder 26">
            <a:extLst>
              <a:ext uri="{FF2B5EF4-FFF2-40B4-BE49-F238E27FC236}">
                <a16:creationId xmlns:a16="http://schemas.microsoft.com/office/drawing/2014/main" id="{900DEE47-9F0D-4D9A-93BF-E4318D422648}"/>
              </a:ext>
            </a:extLst>
          </p:cNvPr>
          <p:cNvSpPr txBox="1">
            <a:spLocks/>
          </p:cNvSpPr>
          <p:nvPr/>
        </p:nvSpPr>
        <p:spPr>
          <a:xfrm flipH="1">
            <a:off x="2353658" y="2136194"/>
            <a:ext cx="2446488" cy="40011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rPr>
              <a:t>Goal-oriented</a:t>
            </a:r>
          </a:p>
        </p:txBody>
      </p:sp>
      <p:grpSp>
        <p:nvGrpSpPr>
          <p:cNvPr id="7" name="Group 6" descr="Icon of a target with an arrow hitting the bullseye">
            <a:extLst>
              <a:ext uri="{FF2B5EF4-FFF2-40B4-BE49-F238E27FC236}">
                <a16:creationId xmlns:a16="http://schemas.microsoft.com/office/drawing/2014/main" id="{1D630149-CD5F-4D6E-A931-58FA4EAB58A9}"/>
              </a:ext>
            </a:extLst>
          </p:cNvPr>
          <p:cNvGrpSpPr/>
          <p:nvPr/>
        </p:nvGrpSpPr>
        <p:grpSpPr>
          <a:xfrm>
            <a:off x="5083318" y="1487999"/>
            <a:ext cx="788250" cy="788249"/>
            <a:chOff x="5083318" y="1487999"/>
            <a:chExt cx="788250" cy="788249"/>
          </a:xfrm>
        </p:grpSpPr>
        <p:sp>
          <p:nvSpPr>
            <p:cNvPr id="85" name="Rectangle 84">
              <a:extLst>
                <a:ext uri="{FF2B5EF4-FFF2-40B4-BE49-F238E27FC236}">
                  <a16:creationId xmlns:a16="http://schemas.microsoft.com/office/drawing/2014/main" id="{43B9E8C3-F499-4659-BC2C-4E5ABCDF5207}"/>
                </a:ext>
                <a:ext uri="{C183D7F6-B498-43B3-948B-1728B52AA6E4}">
                  <adec:decorative xmlns:adec="http://schemas.microsoft.com/office/drawing/2017/decorative" val="1"/>
                </a:ext>
              </a:extLst>
            </p:cNvPr>
            <p:cNvSpPr/>
            <p:nvPr/>
          </p:nvSpPr>
          <p:spPr bwMode="auto">
            <a:xfrm rot="18900000" flipH="1">
              <a:off x="5083318" y="1487999"/>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arget_2" title="Icon of a target with an arrow hitting the bullseye">
              <a:extLst>
                <a:ext uri="{FF2B5EF4-FFF2-40B4-BE49-F238E27FC236}">
                  <a16:creationId xmlns:a16="http://schemas.microsoft.com/office/drawing/2014/main" id="{9DA9EE6B-2EF6-4ECD-A74F-D24DC5C8C807}"/>
                </a:ext>
              </a:extLst>
            </p:cNvPr>
            <p:cNvSpPr>
              <a:spLocks noChangeAspect="1" noEditPoints="1"/>
            </p:cNvSpPr>
            <p:nvPr/>
          </p:nvSpPr>
          <p:spPr bwMode="auto">
            <a:xfrm>
              <a:off x="5278805" y="1684278"/>
              <a:ext cx="397275" cy="39569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35" name="Straight Connector 34">
            <a:extLst>
              <a:ext uri="{FF2B5EF4-FFF2-40B4-BE49-F238E27FC236}">
                <a16:creationId xmlns:a16="http://schemas.microsoft.com/office/drawing/2014/main" id="{1453B121-024D-44E7-A6D6-FEB44F6CB75D}"/>
              </a:ext>
              <a:ext uri="{C183D7F6-B498-43B3-948B-1728B52AA6E4}">
                <adec:decorative xmlns:adec="http://schemas.microsoft.com/office/drawing/2017/decorative" val="1"/>
              </a:ext>
            </a:extLst>
          </p:cNvPr>
          <p:cNvCxnSpPr>
            <a:cxnSpLocks/>
          </p:cNvCxnSpPr>
          <p:nvPr/>
        </p:nvCxnSpPr>
        <p:spPr>
          <a:xfrm flipV="1">
            <a:off x="5100660" y="2708476"/>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 Placeholder 26">
            <a:extLst>
              <a:ext uri="{FF2B5EF4-FFF2-40B4-BE49-F238E27FC236}">
                <a16:creationId xmlns:a16="http://schemas.microsoft.com/office/drawing/2014/main" id="{38557B96-B2C6-4642-8406-A41E287BABD9}"/>
              </a:ext>
            </a:extLst>
          </p:cNvPr>
          <p:cNvSpPr txBox="1">
            <a:spLocks/>
          </p:cNvSpPr>
          <p:nvPr/>
        </p:nvSpPr>
        <p:spPr>
          <a:xfrm flipH="1">
            <a:off x="4530441" y="3042035"/>
            <a:ext cx="1155530"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Fast</a:t>
            </a:r>
          </a:p>
        </p:txBody>
      </p:sp>
      <p:grpSp>
        <p:nvGrpSpPr>
          <p:cNvPr id="9" name="Group 8" descr="Icon of a spedometer showing fast speed">
            <a:extLst>
              <a:ext uri="{FF2B5EF4-FFF2-40B4-BE49-F238E27FC236}">
                <a16:creationId xmlns:a16="http://schemas.microsoft.com/office/drawing/2014/main" id="{ECEEDBA0-15B1-47B6-B404-5A2B4B8A3908}"/>
              </a:ext>
            </a:extLst>
          </p:cNvPr>
          <p:cNvGrpSpPr/>
          <p:nvPr/>
        </p:nvGrpSpPr>
        <p:grpSpPr>
          <a:xfrm>
            <a:off x="6027267" y="2413412"/>
            <a:ext cx="788250" cy="788249"/>
            <a:chOff x="6027267" y="2413412"/>
            <a:chExt cx="788250" cy="788249"/>
          </a:xfrm>
        </p:grpSpPr>
        <p:sp>
          <p:nvSpPr>
            <p:cNvPr id="91" name="Rectangle 90">
              <a:extLst>
                <a:ext uri="{FF2B5EF4-FFF2-40B4-BE49-F238E27FC236}">
                  <a16:creationId xmlns:a16="http://schemas.microsoft.com/office/drawing/2014/main" id="{9EC4AF13-8E30-4DD5-B47F-8EF5371DB484}"/>
                </a:ext>
                <a:ext uri="{C183D7F6-B498-43B3-948B-1728B52AA6E4}">
                  <adec:decorative xmlns:adec="http://schemas.microsoft.com/office/drawing/2017/decorative" val="1"/>
                </a:ext>
              </a:extLst>
            </p:cNvPr>
            <p:cNvSpPr/>
            <p:nvPr/>
          </p:nvSpPr>
          <p:spPr bwMode="auto">
            <a:xfrm rot="18900000" flipH="1">
              <a:off x="6027267" y="2413412"/>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1" name="speedometer_2" title="Icon of a spedometer showing fast speed">
              <a:extLst>
                <a:ext uri="{FF2B5EF4-FFF2-40B4-BE49-F238E27FC236}">
                  <a16:creationId xmlns:a16="http://schemas.microsoft.com/office/drawing/2014/main" id="{88CFD888-80FF-4855-A832-6C4D5B1CECCA}"/>
                </a:ext>
              </a:extLst>
            </p:cNvPr>
            <p:cNvSpPr>
              <a:spLocks noChangeAspect="1" noEditPoints="1"/>
            </p:cNvSpPr>
            <p:nvPr/>
          </p:nvSpPr>
          <p:spPr bwMode="auto">
            <a:xfrm>
              <a:off x="6238512" y="262465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6" name="Straight Connector 35">
            <a:extLst>
              <a:ext uri="{FF2B5EF4-FFF2-40B4-BE49-F238E27FC236}">
                <a16:creationId xmlns:a16="http://schemas.microsoft.com/office/drawing/2014/main" id="{3C51D01E-31DF-4192-B3AC-F5264BAA341E}"/>
              </a:ext>
              <a:ext uri="{C183D7F6-B498-43B3-948B-1728B52AA6E4}">
                <adec:decorative xmlns:adec="http://schemas.microsoft.com/office/drawing/2017/decorative" val="1"/>
              </a:ext>
            </a:extLst>
          </p:cNvPr>
          <p:cNvCxnSpPr>
            <a:cxnSpLocks/>
          </p:cNvCxnSpPr>
          <p:nvPr/>
        </p:nvCxnSpPr>
        <p:spPr>
          <a:xfrm flipV="1">
            <a:off x="6063825" y="363977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 Placeholder 26">
            <a:extLst>
              <a:ext uri="{FF2B5EF4-FFF2-40B4-BE49-F238E27FC236}">
                <a16:creationId xmlns:a16="http://schemas.microsoft.com/office/drawing/2014/main" id="{9485A60E-FA86-4985-899F-89DE7ECFAB69}"/>
              </a:ext>
            </a:extLst>
          </p:cNvPr>
          <p:cNvSpPr txBox="1">
            <a:spLocks/>
          </p:cNvSpPr>
          <p:nvPr/>
        </p:nvSpPr>
        <p:spPr>
          <a:xfrm flipH="1">
            <a:off x="4595895" y="3947876"/>
            <a:ext cx="2015679"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Turn-based</a:t>
            </a:r>
          </a:p>
        </p:txBody>
      </p:sp>
      <p:grpSp>
        <p:nvGrpSpPr>
          <p:cNvPr id="10" name="Group 9" descr="Icon of a circle made of a curved arrow pointing counterclockwise">
            <a:extLst>
              <a:ext uri="{FF2B5EF4-FFF2-40B4-BE49-F238E27FC236}">
                <a16:creationId xmlns:a16="http://schemas.microsoft.com/office/drawing/2014/main" id="{AC1AE3C0-D477-4713-984E-DF63722B2673}"/>
              </a:ext>
            </a:extLst>
          </p:cNvPr>
          <p:cNvGrpSpPr/>
          <p:nvPr/>
        </p:nvGrpSpPr>
        <p:grpSpPr>
          <a:xfrm>
            <a:off x="6967176" y="3329993"/>
            <a:ext cx="788250" cy="788249"/>
            <a:chOff x="6967176" y="3329993"/>
            <a:chExt cx="788250" cy="788249"/>
          </a:xfrm>
        </p:grpSpPr>
        <p:sp>
          <p:nvSpPr>
            <p:cNvPr id="93" name="Rectangle 92">
              <a:extLst>
                <a:ext uri="{FF2B5EF4-FFF2-40B4-BE49-F238E27FC236}">
                  <a16:creationId xmlns:a16="http://schemas.microsoft.com/office/drawing/2014/main" id="{B87E6E41-83F2-4B0A-B22E-04BC24156B85}"/>
                </a:ext>
                <a:ext uri="{C183D7F6-B498-43B3-948B-1728B52AA6E4}">
                  <adec:decorative xmlns:adec="http://schemas.microsoft.com/office/drawing/2017/decorative" val="1"/>
                </a:ext>
              </a:extLst>
            </p:cNvPr>
            <p:cNvSpPr/>
            <p:nvPr/>
          </p:nvSpPr>
          <p:spPr bwMode="auto">
            <a:xfrm rot="18900000" flipH="1">
              <a:off x="6967176" y="3329993"/>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arrow_14" title="Icon of a circle made of a curved arrow pointing counterclockwise">
              <a:extLst>
                <a:ext uri="{FF2B5EF4-FFF2-40B4-BE49-F238E27FC236}">
                  <a16:creationId xmlns:a16="http://schemas.microsoft.com/office/drawing/2014/main" id="{7256EE34-E7A5-40B5-B565-5A8D4DD45672}"/>
                </a:ext>
              </a:extLst>
            </p:cNvPr>
            <p:cNvSpPr>
              <a:spLocks noChangeAspect="1" noEditPoints="1"/>
            </p:cNvSpPr>
            <p:nvPr/>
          </p:nvSpPr>
          <p:spPr bwMode="auto">
            <a:xfrm>
              <a:off x="7180171" y="3541237"/>
              <a:ext cx="362260" cy="36576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37" name="Straight Connector 36">
            <a:extLst>
              <a:ext uri="{FF2B5EF4-FFF2-40B4-BE49-F238E27FC236}">
                <a16:creationId xmlns:a16="http://schemas.microsoft.com/office/drawing/2014/main" id="{A2C1399D-61F2-471F-A51D-F94AEDA06177}"/>
              </a:ext>
              <a:ext uri="{C183D7F6-B498-43B3-948B-1728B52AA6E4}">
                <adec:decorative xmlns:adec="http://schemas.microsoft.com/office/drawing/2017/decorative" val="1"/>
              </a:ext>
            </a:extLst>
          </p:cNvPr>
          <p:cNvCxnSpPr>
            <a:cxnSpLocks/>
          </p:cNvCxnSpPr>
          <p:nvPr/>
        </p:nvCxnSpPr>
        <p:spPr>
          <a:xfrm flipV="1">
            <a:off x="6960839" y="452369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 Placeholder 26">
            <a:extLst>
              <a:ext uri="{FF2B5EF4-FFF2-40B4-BE49-F238E27FC236}">
                <a16:creationId xmlns:a16="http://schemas.microsoft.com/office/drawing/2014/main" id="{7C64AEE5-39FE-41CD-8148-6FE21A0B174A}"/>
              </a:ext>
            </a:extLst>
          </p:cNvPr>
          <p:cNvSpPr txBox="1">
            <a:spLocks/>
          </p:cNvSpPr>
          <p:nvPr/>
        </p:nvSpPr>
        <p:spPr>
          <a:xfrm flipH="1">
            <a:off x="6279273" y="4853717"/>
            <a:ext cx="1302173"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Truthful</a:t>
            </a:r>
          </a:p>
        </p:txBody>
      </p:sp>
      <p:grpSp>
        <p:nvGrpSpPr>
          <p:cNvPr id="11" name="Group 10" descr="Icon of a heart with a heartbeat monitor line through the middle">
            <a:extLst>
              <a:ext uri="{FF2B5EF4-FFF2-40B4-BE49-F238E27FC236}">
                <a16:creationId xmlns:a16="http://schemas.microsoft.com/office/drawing/2014/main" id="{A3AF4EA1-FAAF-4AF0-A282-02B4E7F28A12}"/>
              </a:ext>
            </a:extLst>
          </p:cNvPr>
          <p:cNvGrpSpPr/>
          <p:nvPr/>
        </p:nvGrpSpPr>
        <p:grpSpPr>
          <a:xfrm>
            <a:off x="7864031" y="4246574"/>
            <a:ext cx="788250" cy="788249"/>
            <a:chOff x="7864031" y="4246574"/>
            <a:chExt cx="788250" cy="788249"/>
          </a:xfrm>
        </p:grpSpPr>
        <p:sp>
          <p:nvSpPr>
            <p:cNvPr id="95" name="Rectangle 94">
              <a:extLst>
                <a:ext uri="{FF2B5EF4-FFF2-40B4-BE49-F238E27FC236}">
                  <a16:creationId xmlns:a16="http://schemas.microsoft.com/office/drawing/2014/main" id="{20311943-C29B-48D7-9F1F-A1F6AA095D71}"/>
                </a:ext>
                <a:ext uri="{C183D7F6-B498-43B3-948B-1728B52AA6E4}">
                  <adec:decorative xmlns:adec="http://schemas.microsoft.com/office/drawing/2017/decorative" val="1"/>
                </a:ext>
              </a:extLst>
            </p:cNvPr>
            <p:cNvSpPr/>
            <p:nvPr/>
          </p:nvSpPr>
          <p:spPr bwMode="auto">
            <a:xfrm rot="18900000" flipH="1">
              <a:off x="7864031" y="42465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9" title="Icon of a heart with a heartbeat monitor line through the middle">
              <a:extLst>
                <a:ext uri="{FF2B5EF4-FFF2-40B4-BE49-F238E27FC236}">
                  <a16:creationId xmlns:a16="http://schemas.microsoft.com/office/drawing/2014/main" id="{18D3E6BA-F34B-44BC-8315-0CCDA4F3650C}"/>
                </a:ext>
              </a:extLst>
            </p:cNvPr>
            <p:cNvSpPr>
              <a:spLocks noChangeAspect="1"/>
            </p:cNvSpPr>
            <p:nvPr/>
          </p:nvSpPr>
          <p:spPr bwMode="auto">
            <a:xfrm>
              <a:off x="8042198" y="445781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38" name="Straight Connector 37">
            <a:extLst>
              <a:ext uri="{FF2B5EF4-FFF2-40B4-BE49-F238E27FC236}">
                <a16:creationId xmlns:a16="http://schemas.microsoft.com/office/drawing/2014/main" id="{2E7F44DB-7D84-4DA1-8940-241CB4536F48}"/>
              </a:ext>
              <a:ext uri="{C183D7F6-B498-43B3-948B-1728B52AA6E4}">
                <adec:decorative xmlns:adec="http://schemas.microsoft.com/office/drawing/2017/decorative" val="1"/>
              </a:ext>
            </a:extLst>
          </p:cNvPr>
          <p:cNvCxnSpPr>
            <a:cxnSpLocks/>
          </p:cNvCxnSpPr>
          <p:nvPr/>
        </p:nvCxnSpPr>
        <p:spPr>
          <a:xfrm flipV="1">
            <a:off x="7867619" y="5464598"/>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 Placeholder 26">
            <a:extLst>
              <a:ext uri="{FF2B5EF4-FFF2-40B4-BE49-F238E27FC236}">
                <a16:creationId xmlns:a16="http://schemas.microsoft.com/office/drawing/2014/main" id="{C918D747-6E6E-462E-B9EA-218B7E9E8F5C}"/>
              </a:ext>
            </a:extLst>
          </p:cNvPr>
          <p:cNvSpPr txBox="1">
            <a:spLocks/>
          </p:cNvSpPr>
          <p:nvPr/>
        </p:nvSpPr>
        <p:spPr>
          <a:xfrm flipH="1">
            <a:off x="7345765" y="5759558"/>
            <a:ext cx="1207916"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Polite </a:t>
            </a:r>
          </a:p>
        </p:txBody>
      </p:sp>
      <p:grpSp>
        <p:nvGrpSpPr>
          <p:cNvPr id="12" name="Group 11" descr="Icon of a person inside a star shape">
            <a:extLst>
              <a:ext uri="{FF2B5EF4-FFF2-40B4-BE49-F238E27FC236}">
                <a16:creationId xmlns:a16="http://schemas.microsoft.com/office/drawing/2014/main" id="{6B7EC14E-F872-4011-91CB-C1C4E840F572}"/>
              </a:ext>
            </a:extLst>
          </p:cNvPr>
          <p:cNvGrpSpPr/>
          <p:nvPr/>
        </p:nvGrpSpPr>
        <p:grpSpPr>
          <a:xfrm>
            <a:off x="8756630" y="5163154"/>
            <a:ext cx="788250" cy="788249"/>
            <a:chOff x="8756630" y="5163154"/>
            <a:chExt cx="788250" cy="788249"/>
          </a:xfrm>
        </p:grpSpPr>
        <p:sp>
          <p:nvSpPr>
            <p:cNvPr id="96" name="Rectangle 95">
              <a:extLst>
                <a:ext uri="{FF2B5EF4-FFF2-40B4-BE49-F238E27FC236}">
                  <a16:creationId xmlns:a16="http://schemas.microsoft.com/office/drawing/2014/main" id="{5652021F-B861-4FDA-9BA3-0B52B3DED087}"/>
                </a:ext>
                <a:ext uri="{C183D7F6-B498-43B3-948B-1728B52AA6E4}">
                  <adec:decorative xmlns:adec="http://schemas.microsoft.com/office/drawing/2017/decorative" val="1"/>
                </a:ext>
              </a:extLst>
            </p:cNvPr>
            <p:cNvSpPr/>
            <p:nvPr/>
          </p:nvSpPr>
          <p:spPr bwMode="auto">
            <a:xfrm rot="18900000" flipH="1">
              <a:off x="8756630" y="516315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star_2" title="Icon of a person inside a star shape">
              <a:extLst>
                <a:ext uri="{FF2B5EF4-FFF2-40B4-BE49-F238E27FC236}">
                  <a16:creationId xmlns:a16="http://schemas.microsoft.com/office/drawing/2014/main" id="{9B8ADE80-CDFD-4B4F-A6C5-8FDDB82B6A95}"/>
                </a:ext>
              </a:extLst>
            </p:cNvPr>
            <p:cNvSpPr>
              <a:spLocks noChangeAspect="1" noEditPoints="1"/>
            </p:cNvSpPr>
            <p:nvPr/>
          </p:nvSpPr>
          <p:spPr bwMode="auto">
            <a:xfrm>
              <a:off x="8957375" y="5374398"/>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5" name="TextBox 3">
            <a:extLst>
              <a:ext uri="{FF2B5EF4-FFF2-40B4-BE49-F238E27FC236}">
                <a16:creationId xmlns:a16="http://schemas.microsoft.com/office/drawing/2014/main" id="{50421401-99DC-496C-82AF-A0D1AF8EC53E}"/>
              </a:ext>
            </a:extLst>
          </p:cNvPr>
          <p:cNvSpPr txBox="1"/>
          <p:nvPr/>
        </p:nvSpPr>
        <p:spPr>
          <a:xfrm rot="10800000" flipV="1">
            <a:off x="2805401" y="6507894"/>
            <a:ext cx="2844007" cy="2616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latin typeface="+mj-lt"/>
                <a:cs typeface="Segoe UI" panose="020B0502040204020203" pitchFamily="34" charset="0"/>
              </a:rPr>
              <a:t>Source: Erika Hall, Conversational Design</a:t>
            </a:r>
          </a:p>
        </p:txBody>
      </p:sp>
    </p:spTree>
    <p:extLst>
      <p:ext uri="{BB962C8B-B14F-4D97-AF65-F5344CB8AC3E}">
        <p14:creationId xmlns:p14="http://schemas.microsoft.com/office/powerpoint/2010/main" val="29877739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6AABDAD-FC9F-494B-B6CC-62D1A281A5D4}"/>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dirty="0"/>
              <a:t>Style: How to sound conversational 1/9</a:t>
            </a:r>
          </a:p>
        </p:txBody>
      </p:sp>
      <p:sp>
        <p:nvSpPr>
          <p:cNvPr id="40" name="Content Placeholder 2">
            <a:extLst>
              <a:ext uri="{FF2B5EF4-FFF2-40B4-BE49-F238E27FC236}">
                <a16:creationId xmlns:a16="http://schemas.microsoft.com/office/drawing/2014/main" id="{D10B4DC0-BB44-452F-8483-B1AA087BEF9B}"/>
              </a:ext>
            </a:extLst>
          </p:cNvPr>
          <p:cNvSpPr txBox="1">
            <a:spLocks/>
          </p:cNvSpPr>
          <p:nvPr/>
        </p:nvSpPr>
        <p:spPr>
          <a:xfrm>
            <a:off x="477671" y="1919316"/>
            <a:ext cx="5489236" cy="3457357"/>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rgbClr val="30E5D0"/>
                </a:solidFill>
                <a:cs typeface="Segoe UI"/>
              </a:rPr>
              <a:t>Customer conversations should emulate the best elements of any conversation — personal and polite, friendly and supportive</a:t>
            </a:r>
          </a:p>
          <a:p>
            <a:pPr>
              <a:spcBef>
                <a:spcPts val="1200"/>
              </a:spcBef>
            </a:pPr>
            <a:r>
              <a:rPr lang="en-US" sz="2000" spc="0" dirty="0">
                <a:solidFill>
                  <a:schemeClr val="bg1"/>
                </a:solidFill>
                <a:latin typeface="Segoe UI"/>
                <a:cs typeface="Segoe UI"/>
              </a:rPr>
              <a:t>A few stylistic changes in writing can impart warmth and familiarity to your brand voice</a:t>
            </a:r>
          </a:p>
          <a:p>
            <a:pPr>
              <a:spcBef>
                <a:spcPts val="1000"/>
              </a:spcBef>
            </a:pPr>
            <a:r>
              <a:rPr lang="en-US" sz="2000" spc="0" dirty="0">
                <a:solidFill>
                  <a:schemeClr val="bg1"/>
                </a:solidFill>
                <a:latin typeface="Segoe UI"/>
                <a:cs typeface="Segoe UI"/>
              </a:rPr>
              <a:t>Don’t overuse exclamation points to convey energy. It’s easy to rely on them for this purpose, but too many, in the wrong places, could be interpreted as insincere and robotic</a:t>
            </a:r>
          </a:p>
        </p:txBody>
      </p:sp>
      <p:grpSp>
        <p:nvGrpSpPr>
          <p:cNvPr id="9" name="Group 8" descr="A screenshot of people having a conversation">
            <a:extLst>
              <a:ext uri="{FF2B5EF4-FFF2-40B4-BE49-F238E27FC236}">
                <a16:creationId xmlns:a16="http://schemas.microsoft.com/office/drawing/2014/main" id="{5D037A5D-656D-47A6-95BC-A94918D6040C}"/>
              </a:ext>
            </a:extLst>
          </p:cNvPr>
          <p:cNvGrpSpPr/>
          <p:nvPr/>
        </p:nvGrpSpPr>
        <p:grpSpPr>
          <a:xfrm>
            <a:off x="6345757" y="1581150"/>
            <a:ext cx="5856753" cy="4934891"/>
            <a:chOff x="6345757" y="1581150"/>
            <a:chExt cx="5856753" cy="4934891"/>
          </a:xfrm>
        </p:grpSpPr>
        <p:sp>
          <p:nvSpPr>
            <p:cNvPr id="38" name="Rectangle: Rounded Corners 37">
              <a:extLst>
                <a:ext uri="{FF2B5EF4-FFF2-40B4-BE49-F238E27FC236}">
                  <a16:creationId xmlns:a16="http://schemas.microsoft.com/office/drawing/2014/main" id="{4CB9DA6D-B374-4DC0-9382-E4D9F5276D96}"/>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402B4502-1712-4996-A023-FBB19493E76C}"/>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descr="Icon of a person">
              <a:extLst>
                <a:ext uri="{FF2B5EF4-FFF2-40B4-BE49-F238E27FC236}">
                  <a16:creationId xmlns:a16="http://schemas.microsoft.com/office/drawing/2014/main" id="{7EB1E8AD-5F92-4FCA-BFC8-4511D31F8B18}"/>
                </a:ext>
              </a:extLst>
            </p:cNvPr>
            <p:cNvPicPr>
              <a:picLocks noChangeAspect="1"/>
            </p:cNvPicPr>
            <p:nvPr/>
          </p:nvPicPr>
          <p:blipFill>
            <a:blip r:embed="rId3"/>
            <a:stretch>
              <a:fillRect/>
            </a:stretch>
          </p:blipFill>
          <p:spPr>
            <a:xfrm>
              <a:off x="6905011" y="2227272"/>
              <a:ext cx="345948" cy="345948"/>
            </a:xfrm>
            <a:prstGeom prst="rect">
              <a:avLst/>
            </a:prstGeom>
          </p:spPr>
        </p:pic>
        <p:grpSp>
          <p:nvGrpSpPr>
            <p:cNvPr id="94" name="Group 93">
              <a:extLst>
                <a:ext uri="{FF2B5EF4-FFF2-40B4-BE49-F238E27FC236}">
                  <a16:creationId xmlns:a16="http://schemas.microsoft.com/office/drawing/2014/main" id="{ED99E8DC-BC5A-4256-AA36-65D1A42B991C}"/>
                </a:ext>
                <a:ext uri="{C183D7F6-B498-43B3-948B-1728B52AA6E4}">
                  <adec:decorative xmlns:adec="http://schemas.microsoft.com/office/drawing/2017/decorative" val="1"/>
                </a:ext>
              </a:extLst>
            </p:cNvPr>
            <p:cNvGrpSpPr/>
            <p:nvPr/>
          </p:nvGrpSpPr>
          <p:grpSpPr>
            <a:xfrm>
              <a:off x="7368715" y="2249904"/>
              <a:ext cx="3613859" cy="633425"/>
              <a:chOff x="7156454" y="1900890"/>
              <a:chExt cx="3461850" cy="606781"/>
            </a:xfrm>
          </p:grpSpPr>
          <p:sp>
            <p:nvSpPr>
              <p:cNvPr id="150" name="Rectangle: Rounded Corners 149">
                <a:extLst>
                  <a:ext uri="{FF2B5EF4-FFF2-40B4-BE49-F238E27FC236}">
                    <a16:creationId xmlns:a16="http://schemas.microsoft.com/office/drawing/2014/main" id="{FF275B9D-5939-4330-B131-9A1D6EAED3D8}"/>
                  </a:ext>
                </a:extLst>
              </p:cNvPr>
              <p:cNvSpPr/>
              <p:nvPr/>
            </p:nvSpPr>
            <p:spPr bwMode="auto">
              <a:xfrm>
                <a:off x="7369308" y="1900890"/>
                <a:ext cx="3248996" cy="606781"/>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Hey Bryan! Would you like the usual — a large cheese pizza?</a:t>
                </a:r>
              </a:p>
            </p:txBody>
          </p:sp>
          <p:sp>
            <p:nvSpPr>
              <p:cNvPr id="151" name="Isosceles Triangle 150">
                <a:extLst>
                  <a:ext uri="{FF2B5EF4-FFF2-40B4-BE49-F238E27FC236}">
                    <a16:creationId xmlns:a16="http://schemas.microsoft.com/office/drawing/2014/main" id="{71BBF1E1-754A-4AEA-9EC6-DA3EF37980D6}"/>
                  </a:ext>
                  <a:ext uri="{C183D7F6-B498-43B3-948B-1728B52AA6E4}">
                    <adec:decorative xmlns:adec="http://schemas.microsoft.com/office/drawing/2017/decorative" val="1"/>
                  </a:ext>
                </a:extLst>
              </p:cNvPr>
              <p:cNvSpPr/>
              <p:nvPr/>
            </p:nvSpPr>
            <p:spPr bwMode="auto">
              <a:xfrm rot="16200000">
                <a:off x="7174865" y="2031733"/>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descr="Icon of a person">
              <a:extLst>
                <a:ext uri="{FF2B5EF4-FFF2-40B4-BE49-F238E27FC236}">
                  <a16:creationId xmlns:a16="http://schemas.microsoft.com/office/drawing/2014/main" id="{B670A55E-647F-404A-B944-6B1B29FE232C}"/>
                </a:ext>
              </a:extLst>
            </p:cNvPr>
            <p:cNvPicPr>
              <a:picLocks noChangeAspect="1"/>
            </p:cNvPicPr>
            <p:nvPr/>
          </p:nvPicPr>
          <p:blipFill>
            <a:blip r:embed="rId3"/>
            <a:stretch>
              <a:fillRect/>
            </a:stretch>
          </p:blipFill>
          <p:spPr>
            <a:xfrm>
              <a:off x="6905011" y="3111468"/>
              <a:ext cx="345948" cy="345948"/>
            </a:xfrm>
            <a:prstGeom prst="rect">
              <a:avLst/>
            </a:prstGeom>
          </p:spPr>
        </p:pic>
        <p:grpSp>
          <p:nvGrpSpPr>
            <p:cNvPr id="95" name="Group 94">
              <a:extLst>
                <a:ext uri="{FF2B5EF4-FFF2-40B4-BE49-F238E27FC236}">
                  <a16:creationId xmlns:a16="http://schemas.microsoft.com/office/drawing/2014/main" id="{C48945D4-D631-4AF3-B9F9-1337CAA671FA}"/>
                </a:ext>
                <a:ext uri="{C183D7F6-B498-43B3-948B-1728B52AA6E4}">
                  <adec:decorative xmlns:adec="http://schemas.microsoft.com/office/drawing/2017/decorative" val="1"/>
                </a:ext>
              </a:extLst>
            </p:cNvPr>
            <p:cNvGrpSpPr/>
            <p:nvPr/>
          </p:nvGrpSpPr>
          <p:grpSpPr>
            <a:xfrm>
              <a:off x="7368712" y="3120564"/>
              <a:ext cx="3613862" cy="1080643"/>
              <a:chOff x="7156452" y="2798002"/>
              <a:chExt cx="3461852" cy="1035188"/>
            </a:xfrm>
          </p:grpSpPr>
          <p:sp>
            <p:nvSpPr>
              <p:cNvPr id="144" name="Rectangle: Rounded Corners 143">
                <a:extLst>
                  <a:ext uri="{FF2B5EF4-FFF2-40B4-BE49-F238E27FC236}">
                    <a16:creationId xmlns:a16="http://schemas.microsoft.com/office/drawing/2014/main" id="{4B1CE9DB-0B9C-4BB4-8DA4-EB53763A16FC}"/>
                  </a:ext>
                </a:extLst>
              </p:cNvPr>
              <p:cNvSpPr/>
              <p:nvPr/>
            </p:nvSpPr>
            <p:spPr bwMode="auto">
              <a:xfrm>
                <a:off x="7369308" y="2798002"/>
                <a:ext cx="3248996" cy="1035188"/>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So you know, there is a buy-a-large-get-a-small-free deal going on through Saturday. Do you want to try this deal?</a:t>
                </a:r>
              </a:p>
            </p:txBody>
          </p:sp>
          <p:sp>
            <p:nvSpPr>
              <p:cNvPr id="149" name="Isosceles Triangle 148">
                <a:extLst>
                  <a:ext uri="{FF2B5EF4-FFF2-40B4-BE49-F238E27FC236}">
                    <a16:creationId xmlns:a16="http://schemas.microsoft.com/office/drawing/2014/main" id="{8FC46A5D-2333-45F2-9F3A-9A9AC6A4CA73}"/>
                  </a:ext>
                  <a:ext uri="{C183D7F6-B498-43B3-948B-1728B52AA6E4}">
                    <adec:decorative xmlns:adec="http://schemas.microsoft.com/office/drawing/2017/decorative" val="1"/>
                  </a:ext>
                </a:extLst>
              </p:cNvPr>
              <p:cNvSpPr/>
              <p:nvPr/>
            </p:nvSpPr>
            <p:spPr bwMode="auto">
              <a:xfrm rot="16200000">
                <a:off x="7174864" y="2928842"/>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BAE6B14C-90D6-4890-B642-A5FE8CB1983A}"/>
                </a:ext>
                <a:ext uri="{C183D7F6-B498-43B3-948B-1728B52AA6E4}">
                  <adec:decorative xmlns:adec="http://schemas.microsoft.com/office/drawing/2017/decorative" val="1"/>
                </a:ext>
              </a:extLst>
            </p:cNvPr>
            <p:cNvGrpSpPr/>
            <p:nvPr/>
          </p:nvGrpSpPr>
          <p:grpSpPr>
            <a:xfrm>
              <a:off x="10512776" y="4428326"/>
              <a:ext cx="863699" cy="378573"/>
              <a:chOff x="10168267" y="3961429"/>
              <a:chExt cx="827369" cy="362649"/>
            </a:xfrm>
          </p:grpSpPr>
          <p:sp>
            <p:nvSpPr>
              <p:cNvPr id="142" name="Rectangle: Rounded Corners 141">
                <a:extLst>
                  <a:ext uri="{FF2B5EF4-FFF2-40B4-BE49-F238E27FC236}">
                    <a16:creationId xmlns:a16="http://schemas.microsoft.com/office/drawing/2014/main" id="{E9FC7451-C641-4C3C-A4D5-B8F9C486FBAA}"/>
                  </a:ext>
                </a:extLst>
              </p:cNvPr>
              <p:cNvSpPr/>
              <p:nvPr/>
            </p:nvSpPr>
            <p:spPr bwMode="auto">
              <a:xfrm>
                <a:off x="10168267" y="3961429"/>
                <a:ext cx="641390"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chemeClr val="bg1"/>
                    </a:solidFill>
                    <a:latin typeface="Segoe UI" panose="020B0502040204020203" pitchFamily="34" charset="0"/>
                    <a:cs typeface="Segoe UI" panose="020B0502040204020203" pitchFamily="34" charset="0"/>
                  </a:rPr>
                  <a:t>Yeah!!</a:t>
                </a:r>
              </a:p>
            </p:txBody>
          </p:sp>
          <p:sp>
            <p:nvSpPr>
              <p:cNvPr id="143" name="Isosceles Triangle 142">
                <a:extLst>
                  <a:ext uri="{FF2B5EF4-FFF2-40B4-BE49-F238E27FC236}">
                    <a16:creationId xmlns:a16="http://schemas.microsoft.com/office/drawing/2014/main" id="{05B9C5E4-B76B-46E3-A81F-53CD1D0F9F16}"/>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01" name="Picture 46" descr="A picture of a person talking">
              <a:extLst>
                <a:ext uri="{FF2B5EF4-FFF2-40B4-BE49-F238E27FC236}">
                  <a16:creationId xmlns:a16="http://schemas.microsoft.com/office/drawing/2014/main" id="{E6EE0026-DD45-4420-8195-1B9E739DE50E}"/>
                </a:ext>
              </a:extLst>
            </p:cNvPr>
            <p:cNvPicPr>
              <a:picLocks noChangeAspect="1"/>
            </p:cNvPicPr>
            <p:nvPr/>
          </p:nvPicPr>
          <p:blipFill>
            <a:blip r:embed="rId4"/>
            <a:srcRect b="258"/>
            <a:stretch>
              <a:fillRect/>
            </a:stretch>
          </p:blipFill>
          <p:spPr>
            <a:xfrm>
              <a:off x="11471877" y="4345507"/>
              <a:ext cx="386670" cy="386670"/>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8" name="Picture 7" descr="Icon of a person">
              <a:extLst>
                <a:ext uri="{FF2B5EF4-FFF2-40B4-BE49-F238E27FC236}">
                  <a16:creationId xmlns:a16="http://schemas.microsoft.com/office/drawing/2014/main" id="{85E999A4-219A-410B-91DF-CCD9C0165A2C}"/>
                </a:ext>
              </a:extLst>
            </p:cNvPr>
            <p:cNvPicPr>
              <a:picLocks noChangeAspect="1"/>
            </p:cNvPicPr>
            <p:nvPr/>
          </p:nvPicPr>
          <p:blipFill>
            <a:blip r:embed="rId3"/>
            <a:stretch>
              <a:fillRect/>
            </a:stretch>
          </p:blipFill>
          <p:spPr>
            <a:xfrm>
              <a:off x="6905011" y="5045177"/>
              <a:ext cx="345948" cy="345948"/>
            </a:xfrm>
            <a:prstGeom prst="rect">
              <a:avLst/>
            </a:prstGeom>
          </p:spPr>
        </p:pic>
        <p:grpSp>
          <p:nvGrpSpPr>
            <p:cNvPr id="97" name="Group 96">
              <a:extLst>
                <a:ext uri="{FF2B5EF4-FFF2-40B4-BE49-F238E27FC236}">
                  <a16:creationId xmlns:a16="http://schemas.microsoft.com/office/drawing/2014/main" id="{F9681A6C-653A-44F2-B0FE-98DC51D20688}"/>
                </a:ext>
                <a:ext uri="{C183D7F6-B498-43B3-948B-1728B52AA6E4}">
                  <adec:decorative xmlns:adec="http://schemas.microsoft.com/office/drawing/2017/decorative" val="1"/>
                </a:ext>
              </a:extLst>
            </p:cNvPr>
            <p:cNvGrpSpPr/>
            <p:nvPr/>
          </p:nvGrpSpPr>
          <p:grpSpPr>
            <a:xfrm>
              <a:off x="7368712" y="5049090"/>
              <a:ext cx="3613862" cy="678610"/>
              <a:chOff x="7156452" y="4582334"/>
              <a:chExt cx="3461852" cy="650066"/>
            </a:xfrm>
          </p:grpSpPr>
          <p:sp>
            <p:nvSpPr>
              <p:cNvPr id="124" name="Rectangle: Rounded Corners 123">
                <a:extLst>
                  <a:ext uri="{FF2B5EF4-FFF2-40B4-BE49-F238E27FC236}">
                    <a16:creationId xmlns:a16="http://schemas.microsoft.com/office/drawing/2014/main" id="{CE6C8576-C996-4821-925C-6B0130570E78}"/>
                  </a:ext>
                </a:extLst>
              </p:cNvPr>
              <p:cNvSpPr/>
              <p:nvPr/>
            </p:nvSpPr>
            <p:spPr bwMode="auto">
              <a:xfrm>
                <a:off x="7369308" y="4582334"/>
                <a:ext cx="3248996" cy="65006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Great! Let me get your order started for you.</a:t>
                </a:r>
              </a:p>
            </p:txBody>
          </p:sp>
          <p:sp>
            <p:nvSpPr>
              <p:cNvPr id="141" name="Isosceles Triangle 140">
                <a:extLst>
                  <a:ext uri="{FF2B5EF4-FFF2-40B4-BE49-F238E27FC236}">
                    <a16:creationId xmlns:a16="http://schemas.microsoft.com/office/drawing/2014/main" id="{7CC04476-EDD7-4E4D-AF13-B2404B61222C}"/>
                  </a:ext>
                  <a:ext uri="{C183D7F6-B498-43B3-948B-1728B52AA6E4}">
                    <adec:decorative xmlns:adec="http://schemas.microsoft.com/office/drawing/2017/decorative" val="1"/>
                  </a:ext>
                </a:extLst>
              </p:cNvPr>
              <p:cNvSpPr/>
              <p:nvPr/>
            </p:nvSpPr>
            <p:spPr bwMode="auto">
              <a:xfrm rot="16200000">
                <a:off x="7174864" y="4713174"/>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88114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Shape 210">
            <a:extLst>
              <a:ext uri="{FF2B5EF4-FFF2-40B4-BE49-F238E27FC236}">
                <a16:creationId xmlns:a16="http://schemas.microsoft.com/office/drawing/2014/main" id="{C0A204B9-B588-4104-ADDD-842892E39404}"/>
              </a:ext>
              <a:ext uri="{C183D7F6-B498-43B3-948B-1728B52AA6E4}">
                <adec:decorative xmlns:adec="http://schemas.microsoft.com/office/drawing/2017/decorative" val="1"/>
              </a:ext>
            </a:extLst>
          </p:cNvPr>
          <p:cNvSpPr/>
          <p:nvPr/>
        </p:nvSpPr>
        <p:spPr bwMode="auto">
          <a:xfrm flipV="1">
            <a:off x="0" y="2135351"/>
            <a:ext cx="4147765" cy="3187700"/>
          </a:xfrm>
          <a:custGeom>
            <a:avLst/>
            <a:gdLst>
              <a:gd name="connsiteX0" fmla="*/ 3350840 w 4147765"/>
              <a:gd name="connsiteY0" fmla="*/ 3187700 h 3187700"/>
              <a:gd name="connsiteX1" fmla="*/ 922544 w 4147765"/>
              <a:gd name="connsiteY1" fmla="*/ 3187700 h 3187700"/>
              <a:gd name="connsiteX2" fmla="*/ 190500 w 4147765"/>
              <a:gd name="connsiteY2" fmla="*/ 3187700 h 3187700"/>
              <a:gd name="connsiteX3" fmla="*/ 0 w 4147765"/>
              <a:gd name="connsiteY3" fmla="*/ 3187700 h 3187700"/>
              <a:gd name="connsiteX4" fmla="*/ 0 w 4147765"/>
              <a:gd name="connsiteY4" fmla="*/ 0 h 3187700"/>
              <a:gd name="connsiteX5" fmla="*/ 4147765 w 4147765"/>
              <a:gd name="connsiteY5"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7765" h="3187700">
                <a:moveTo>
                  <a:pt x="3350840" y="3187700"/>
                </a:moveTo>
                <a:lnTo>
                  <a:pt x="922544" y="3187700"/>
                </a:lnTo>
                <a:lnTo>
                  <a:pt x="190500" y="3187700"/>
                </a:lnTo>
                <a:lnTo>
                  <a:pt x="0" y="3187700"/>
                </a:lnTo>
                <a:lnTo>
                  <a:pt x="0" y="0"/>
                </a:lnTo>
                <a:lnTo>
                  <a:pt x="4147765"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Shape 208">
            <a:extLst>
              <a:ext uri="{FF2B5EF4-FFF2-40B4-BE49-F238E27FC236}">
                <a16:creationId xmlns:a16="http://schemas.microsoft.com/office/drawing/2014/main" id="{7F15D8F1-3B35-4C42-9E9B-3AA396633C0C}"/>
              </a:ext>
              <a:ext uri="{C183D7F6-B498-43B3-948B-1728B52AA6E4}">
                <adec:decorative xmlns:adec="http://schemas.microsoft.com/office/drawing/2017/decorative" val="1"/>
              </a:ext>
            </a:extLst>
          </p:cNvPr>
          <p:cNvSpPr/>
          <p:nvPr/>
        </p:nvSpPr>
        <p:spPr bwMode="auto">
          <a:xfrm flipV="1">
            <a:off x="3509355" y="2135351"/>
            <a:ext cx="4973266" cy="3187700"/>
          </a:xfrm>
          <a:custGeom>
            <a:avLst/>
            <a:gdLst>
              <a:gd name="connsiteX0" fmla="*/ 4176341 w 4973266"/>
              <a:gd name="connsiteY0" fmla="*/ 3187700 h 3187700"/>
              <a:gd name="connsiteX1" fmla="*/ 0 w 4973266"/>
              <a:gd name="connsiteY1" fmla="*/ 3187700 h 3187700"/>
              <a:gd name="connsiteX2" fmla="*/ 796925 w 4973266"/>
              <a:gd name="connsiteY2" fmla="*/ 0 h 3187700"/>
              <a:gd name="connsiteX3" fmla="*/ 4973266 w 4973266"/>
              <a:gd name="connsiteY3" fmla="*/ 0 h 3187700"/>
            </a:gdLst>
            <a:ahLst/>
            <a:cxnLst>
              <a:cxn ang="0">
                <a:pos x="connsiteX0" y="connsiteY0"/>
              </a:cxn>
              <a:cxn ang="0">
                <a:pos x="connsiteX1" y="connsiteY1"/>
              </a:cxn>
              <a:cxn ang="0">
                <a:pos x="connsiteX2" y="connsiteY2"/>
              </a:cxn>
              <a:cxn ang="0">
                <a:pos x="connsiteX3" y="connsiteY3"/>
              </a:cxn>
            </a:cxnLst>
            <a:rect l="l" t="t" r="r" b="b"/>
            <a:pathLst>
              <a:path w="4973266" h="3187700">
                <a:moveTo>
                  <a:pt x="4176341" y="3187700"/>
                </a:moveTo>
                <a:lnTo>
                  <a:pt x="0" y="3187700"/>
                </a:lnTo>
                <a:lnTo>
                  <a:pt x="796925" y="0"/>
                </a:lnTo>
                <a:lnTo>
                  <a:pt x="497326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0BEB7044-6E87-4505-BBD0-C5514D8D3454}"/>
              </a:ext>
              <a:ext uri="{C183D7F6-B498-43B3-948B-1728B52AA6E4}">
                <adec:decorative xmlns:adec="http://schemas.microsoft.com/office/drawing/2017/decorative" val="1"/>
              </a:ext>
            </a:extLst>
          </p:cNvPr>
          <p:cNvSpPr/>
          <p:nvPr/>
        </p:nvSpPr>
        <p:spPr bwMode="auto">
          <a:xfrm flipH="1">
            <a:off x="7844211" y="2135351"/>
            <a:ext cx="4347790" cy="3187700"/>
          </a:xfrm>
          <a:custGeom>
            <a:avLst/>
            <a:gdLst>
              <a:gd name="connsiteX0" fmla="*/ 0 w 4347790"/>
              <a:gd name="connsiteY0" fmla="*/ 0 h 3187700"/>
              <a:gd name="connsiteX1" fmla="*/ 4347790 w 4347790"/>
              <a:gd name="connsiteY1" fmla="*/ 0 h 3187700"/>
              <a:gd name="connsiteX2" fmla="*/ 3550865 w 4347790"/>
              <a:gd name="connsiteY2" fmla="*/ 3187700 h 3187700"/>
              <a:gd name="connsiteX3" fmla="*/ 0 w 434779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347790" h="3187700">
                <a:moveTo>
                  <a:pt x="0" y="0"/>
                </a:moveTo>
                <a:lnTo>
                  <a:pt x="4347790" y="0"/>
                </a:lnTo>
                <a:lnTo>
                  <a:pt x="3550865" y="3187700"/>
                </a:lnTo>
                <a:lnTo>
                  <a:pt x="0" y="31877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EAFF9BF8-96A3-4E94-9E8E-634D6FA60E5E}"/>
              </a:ext>
            </a:extLst>
          </p:cNvPr>
          <p:cNvSpPr>
            <a:spLocks noGrp="1"/>
          </p:cNvSpPr>
          <p:nvPr>
            <p:ph type="title"/>
          </p:nvPr>
        </p:nvSpPr>
        <p:spPr>
          <a:xfrm>
            <a:off x="455995" y="620428"/>
            <a:ext cx="11306469" cy="402674"/>
          </a:xfrm>
        </p:spPr>
        <p:txBody>
          <a:bodyPr/>
          <a:lstStyle/>
          <a:p>
            <a:r>
              <a:rPr lang="en-US" dirty="0"/>
              <a:t>Style: How to sound conversational 2/9</a:t>
            </a:r>
          </a:p>
        </p:txBody>
      </p:sp>
      <p:sp>
        <p:nvSpPr>
          <p:cNvPr id="221" name="CRMArticles_EFF5" title="Icon of two documents stacked together with writing on them">
            <a:extLst>
              <a:ext uri="{FF2B5EF4-FFF2-40B4-BE49-F238E27FC236}">
                <a16:creationId xmlns:a16="http://schemas.microsoft.com/office/drawing/2014/main" id="{5A18989B-20C9-4E3B-8CAC-BCF9D6A0172E}"/>
              </a:ext>
            </a:extLst>
          </p:cNvPr>
          <p:cNvSpPr>
            <a:spLocks noChangeAspect="1" noEditPoints="1"/>
          </p:cNvSpPr>
          <p:nvPr/>
        </p:nvSpPr>
        <p:spPr bwMode="auto">
          <a:xfrm>
            <a:off x="509588" y="2332708"/>
            <a:ext cx="295074" cy="34061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47">
            <a:extLst>
              <a:ext uri="{FF2B5EF4-FFF2-40B4-BE49-F238E27FC236}">
                <a16:creationId xmlns:a16="http://schemas.microsoft.com/office/drawing/2014/main" id="{45D6EE83-A6B8-4BA7-8460-8B8FB96D1D91}"/>
              </a:ext>
            </a:extLst>
          </p:cNvPr>
          <p:cNvSpPr/>
          <p:nvPr/>
        </p:nvSpPr>
        <p:spPr>
          <a:xfrm>
            <a:off x="463892" y="2440698"/>
            <a:ext cx="2609516"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Use short sentences</a:t>
            </a:r>
          </a:p>
        </p:txBody>
      </p:sp>
      <p:grpSp>
        <p:nvGrpSpPr>
          <p:cNvPr id="10" name="Group 9">
            <a:extLst>
              <a:ext uri="{FF2B5EF4-FFF2-40B4-BE49-F238E27FC236}">
                <a16:creationId xmlns:a16="http://schemas.microsoft.com/office/drawing/2014/main" id="{9DFFDDA1-5254-43D0-B9A6-3BEDA4B6BF11}"/>
              </a:ext>
              <a:ext uri="{C183D7F6-B498-43B3-948B-1728B52AA6E4}">
                <adec:decorative xmlns:adec="http://schemas.microsoft.com/office/drawing/2017/decorative" val="1"/>
              </a:ext>
            </a:extLst>
          </p:cNvPr>
          <p:cNvGrpSpPr/>
          <p:nvPr/>
        </p:nvGrpSpPr>
        <p:grpSpPr>
          <a:xfrm>
            <a:off x="457199" y="2757034"/>
            <a:ext cx="2616209" cy="0"/>
            <a:chOff x="457199" y="2757034"/>
            <a:chExt cx="2616209" cy="0"/>
          </a:xfrm>
        </p:grpSpPr>
        <p:cxnSp>
          <p:nvCxnSpPr>
            <p:cNvPr id="171" name="Straight Connector 11">
              <a:extLst>
                <a:ext uri="{FF2B5EF4-FFF2-40B4-BE49-F238E27FC236}">
                  <a16:creationId xmlns:a16="http://schemas.microsoft.com/office/drawing/2014/main" id="{D148286D-FE80-4756-8D13-E22F8A56A3E1}"/>
                </a:ext>
                <a:ext uri="{C183D7F6-B498-43B3-948B-1728B52AA6E4}">
                  <adec:decorative xmlns:adec="http://schemas.microsoft.com/office/drawing/2017/decorative" val="1"/>
                </a:ext>
              </a:extLst>
            </p:cNvPr>
            <p:cNvCxnSpPr>
              <a:cxnSpLocks/>
            </p:cNvCxnSpPr>
            <p:nvPr/>
          </p:nvCxnSpPr>
          <p:spPr>
            <a:xfrm flipH="1">
              <a:off x="787187" y="2757034"/>
              <a:ext cx="228622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2" name="Straight Connector 35">
              <a:extLst>
                <a:ext uri="{FF2B5EF4-FFF2-40B4-BE49-F238E27FC236}">
                  <a16:creationId xmlns:a16="http://schemas.microsoft.com/office/drawing/2014/main" id="{9CCB18FC-09D2-4452-8A8A-A258E2FF2573}"/>
                </a:ext>
                <a:ext uri="{C183D7F6-B498-43B3-948B-1728B52AA6E4}">
                  <adec:decorative xmlns:adec="http://schemas.microsoft.com/office/drawing/2017/decorative" val="1"/>
                </a:ext>
              </a:extLst>
            </p:cNvPr>
            <p:cNvCxnSpPr>
              <a:cxnSpLocks/>
            </p:cNvCxnSpPr>
            <p:nvPr/>
          </p:nvCxnSpPr>
          <p:spPr>
            <a:xfrm flipH="1">
              <a:off x="457199"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descr="Icon of a person">
            <a:extLst>
              <a:ext uri="{FF2B5EF4-FFF2-40B4-BE49-F238E27FC236}">
                <a16:creationId xmlns:a16="http://schemas.microsoft.com/office/drawing/2014/main" id="{27A43BFB-DEF7-4F9F-8149-CAF8E759A8F8}"/>
              </a:ext>
            </a:extLst>
          </p:cNvPr>
          <p:cNvPicPr>
            <a:picLocks noChangeAspect="1"/>
          </p:cNvPicPr>
          <p:nvPr/>
        </p:nvPicPr>
        <p:blipFill>
          <a:blip r:embed="rId3"/>
          <a:stretch>
            <a:fillRect/>
          </a:stretch>
        </p:blipFill>
        <p:spPr>
          <a:xfrm>
            <a:off x="481715" y="3467042"/>
            <a:ext cx="345948" cy="345948"/>
          </a:xfrm>
          <a:prstGeom prst="rect">
            <a:avLst/>
          </a:prstGeom>
        </p:spPr>
      </p:pic>
      <p:grpSp>
        <p:nvGrpSpPr>
          <p:cNvPr id="188" name="Group 87">
            <a:extLst>
              <a:ext uri="{FF2B5EF4-FFF2-40B4-BE49-F238E27FC236}">
                <a16:creationId xmlns:a16="http://schemas.microsoft.com/office/drawing/2014/main" id="{0CF8EF87-50BB-464E-8182-4EFA43033D44}"/>
              </a:ext>
              <a:ext uri="{C183D7F6-B498-43B3-948B-1728B52AA6E4}">
                <adec:decorative xmlns:adec="http://schemas.microsoft.com/office/drawing/2017/decorative" val="1"/>
              </a:ext>
            </a:extLst>
          </p:cNvPr>
          <p:cNvGrpSpPr/>
          <p:nvPr/>
        </p:nvGrpSpPr>
        <p:grpSpPr>
          <a:xfrm>
            <a:off x="930369" y="3512995"/>
            <a:ext cx="2460531" cy="876571"/>
            <a:chOff x="1235090" y="2513206"/>
            <a:chExt cx="2460531" cy="876571"/>
          </a:xfrm>
          <a:solidFill>
            <a:srgbClr val="0B556A"/>
          </a:solidFill>
        </p:grpSpPr>
        <p:sp>
          <p:nvSpPr>
            <p:cNvPr id="189" name="Rectangle: Rounded Corners 188">
              <a:extLst>
                <a:ext uri="{FF2B5EF4-FFF2-40B4-BE49-F238E27FC236}">
                  <a16:creationId xmlns:a16="http://schemas.microsoft.com/office/drawing/2014/main" id="{59C65478-8A4A-4F8E-A95C-E5A5CE033B7B}"/>
                </a:ext>
              </a:extLst>
            </p:cNvPr>
            <p:cNvSpPr/>
            <p:nvPr/>
          </p:nvSpPr>
          <p:spPr bwMode="auto">
            <a:xfrm>
              <a:off x="1447943" y="2513206"/>
              <a:ext cx="2247678" cy="876571"/>
            </a:xfrm>
            <a:prstGeom prst="roundRect">
              <a:avLst>
                <a:gd name="adj" fmla="val 10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Sounds great! Let me get that started for you.</a:t>
              </a:r>
            </a:p>
          </p:txBody>
        </p:sp>
        <p:sp>
          <p:nvSpPr>
            <p:cNvPr id="190" name="Isosceles Triangle 189">
              <a:extLst>
                <a:ext uri="{FF2B5EF4-FFF2-40B4-BE49-F238E27FC236}">
                  <a16:creationId xmlns:a16="http://schemas.microsoft.com/office/drawing/2014/main" id="{082229B2-DE38-4487-AADE-2C9BB102608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222" name="hand_3" title="Icon of a hand giving a thumbs-up">
            <a:extLst>
              <a:ext uri="{FF2B5EF4-FFF2-40B4-BE49-F238E27FC236}">
                <a16:creationId xmlns:a16="http://schemas.microsoft.com/office/drawing/2014/main" id="{BC272F97-C6FE-4865-823A-40AA34F052C6}"/>
              </a:ext>
            </a:extLst>
          </p:cNvPr>
          <p:cNvSpPr>
            <a:spLocks noChangeAspect="1"/>
          </p:cNvSpPr>
          <p:nvPr/>
        </p:nvSpPr>
        <p:spPr bwMode="auto">
          <a:xfrm>
            <a:off x="4136922" y="2328568"/>
            <a:ext cx="366022" cy="32057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7">
            <a:extLst>
              <a:ext uri="{FF2B5EF4-FFF2-40B4-BE49-F238E27FC236}">
                <a16:creationId xmlns:a16="http://schemas.microsoft.com/office/drawing/2014/main" id="{B0BD1F41-D4F3-43DA-8440-540E78A4E175}"/>
              </a:ext>
            </a:extLst>
          </p:cNvPr>
          <p:cNvSpPr/>
          <p:nvPr/>
        </p:nvSpPr>
        <p:spPr>
          <a:xfrm>
            <a:off x="4617076" y="2440698"/>
            <a:ext cx="2989181"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Be positive</a:t>
            </a:r>
          </a:p>
        </p:txBody>
      </p:sp>
      <p:grpSp>
        <p:nvGrpSpPr>
          <p:cNvPr id="11" name="Group 10">
            <a:extLst>
              <a:ext uri="{FF2B5EF4-FFF2-40B4-BE49-F238E27FC236}">
                <a16:creationId xmlns:a16="http://schemas.microsoft.com/office/drawing/2014/main" id="{1051A908-5FAB-44A1-8032-25C225F04B51}"/>
              </a:ext>
              <a:ext uri="{C183D7F6-B498-43B3-948B-1728B52AA6E4}">
                <adec:decorative xmlns:adec="http://schemas.microsoft.com/office/drawing/2017/decorative" val="1"/>
              </a:ext>
            </a:extLst>
          </p:cNvPr>
          <p:cNvGrpSpPr/>
          <p:nvPr/>
        </p:nvGrpSpPr>
        <p:grpSpPr>
          <a:xfrm>
            <a:off x="4100553" y="2757034"/>
            <a:ext cx="3498851" cy="0"/>
            <a:chOff x="4100553" y="2757034"/>
            <a:chExt cx="3498851" cy="0"/>
          </a:xfrm>
        </p:grpSpPr>
        <p:cxnSp>
          <p:nvCxnSpPr>
            <p:cNvPr id="163" name="Straight Connector 11">
              <a:extLst>
                <a:ext uri="{FF2B5EF4-FFF2-40B4-BE49-F238E27FC236}">
                  <a16:creationId xmlns:a16="http://schemas.microsoft.com/office/drawing/2014/main" id="{5ACB1A0A-185A-4EA3-8205-7D91BFF36DE5}"/>
                </a:ext>
                <a:ext uri="{C183D7F6-B498-43B3-948B-1728B52AA6E4}">
                  <adec:decorative xmlns:adec="http://schemas.microsoft.com/office/drawing/2017/decorative" val="1"/>
                </a:ext>
              </a:extLst>
            </p:cNvPr>
            <p:cNvCxnSpPr>
              <a:cxnSpLocks/>
            </p:cNvCxnSpPr>
            <p:nvPr/>
          </p:nvCxnSpPr>
          <p:spPr>
            <a:xfrm flipH="1">
              <a:off x="4100553"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64" name="Straight Connector 35">
              <a:extLst>
                <a:ext uri="{FF2B5EF4-FFF2-40B4-BE49-F238E27FC236}">
                  <a16:creationId xmlns:a16="http://schemas.microsoft.com/office/drawing/2014/main" id="{B50C20C5-A557-430F-B763-7B197988DC89}"/>
                </a:ext>
                <a:ext uri="{C183D7F6-B498-43B3-948B-1728B52AA6E4}">
                  <adec:decorative xmlns:adec="http://schemas.microsoft.com/office/drawing/2017/decorative" val="1"/>
                </a:ext>
              </a:extLst>
            </p:cNvPr>
            <p:cNvCxnSpPr>
              <a:cxnSpLocks/>
            </p:cNvCxnSpPr>
            <p:nvPr/>
          </p:nvCxnSpPr>
          <p:spPr>
            <a:xfrm flipH="1">
              <a:off x="4100553"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descr="Icon of a person">
            <a:extLst>
              <a:ext uri="{FF2B5EF4-FFF2-40B4-BE49-F238E27FC236}">
                <a16:creationId xmlns:a16="http://schemas.microsoft.com/office/drawing/2014/main" id="{58E1612C-B8A9-43E8-BB08-249C461F1069}"/>
              </a:ext>
            </a:extLst>
          </p:cNvPr>
          <p:cNvPicPr>
            <a:picLocks noChangeAspect="1"/>
          </p:cNvPicPr>
          <p:nvPr/>
        </p:nvPicPr>
        <p:blipFill>
          <a:blip r:embed="rId3"/>
          <a:stretch>
            <a:fillRect/>
          </a:stretch>
        </p:blipFill>
        <p:spPr>
          <a:xfrm>
            <a:off x="4333660" y="3467042"/>
            <a:ext cx="345948" cy="345948"/>
          </a:xfrm>
          <a:prstGeom prst="rect">
            <a:avLst/>
          </a:prstGeom>
        </p:spPr>
      </p:pic>
      <p:grpSp>
        <p:nvGrpSpPr>
          <p:cNvPr id="197" name="Group 87">
            <a:extLst>
              <a:ext uri="{FF2B5EF4-FFF2-40B4-BE49-F238E27FC236}">
                <a16:creationId xmlns:a16="http://schemas.microsoft.com/office/drawing/2014/main" id="{E15492DF-B9B3-4C98-9622-1EAF36E49B1D}"/>
              </a:ext>
              <a:ext uri="{C183D7F6-B498-43B3-948B-1728B52AA6E4}">
                <adec:decorative xmlns:adec="http://schemas.microsoft.com/office/drawing/2017/decorative" val="1"/>
              </a:ext>
            </a:extLst>
          </p:cNvPr>
          <p:cNvGrpSpPr/>
          <p:nvPr/>
        </p:nvGrpSpPr>
        <p:grpSpPr>
          <a:xfrm>
            <a:off x="4830926" y="3515301"/>
            <a:ext cx="2984654" cy="874280"/>
            <a:chOff x="1235090" y="2515512"/>
            <a:chExt cx="2715534" cy="874280"/>
          </a:xfrm>
          <a:solidFill>
            <a:schemeClr val="bg1"/>
          </a:solidFill>
        </p:grpSpPr>
        <p:sp>
          <p:nvSpPr>
            <p:cNvPr id="198" name="Rectangle: Rounded Corners 197">
              <a:extLst>
                <a:ext uri="{FF2B5EF4-FFF2-40B4-BE49-F238E27FC236}">
                  <a16:creationId xmlns:a16="http://schemas.microsoft.com/office/drawing/2014/main" id="{07469A35-BB4E-4025-B402-5737819F4870}"/>
                </a:ext>
              </a:extLst>
            </p:cNvPr>
            <p:cNvSpPr/>
            <p:nvPr/>
          </p:nvSpPr>
          <p:spPr bwMode="auto">
            <a:xfrm>
              <a:off x="1442010" y="2515512"/>
              <a:ext cx="2508614" cy="874280"/>
            </a:xfrm>
            <a:prstGeom prst="roundRect">
              <a:avLst>
                <a:gd name="adj" fmla="val 103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cs typeface="Segoe UI" pitchFamily="34" charset="0"/>
                </a:rPr>
                <a:t>Let’s get started. I have a couple questions. Should only take a minute.</a:t>
              </a:r>
            </a:p>
          </p:txBody>
        </p:sp>
        <p:sp>
          <p:nvSpPr>
            <p:cNvPr id="199" name="Isosceles Triangle 198">
              <a:extLst>
                <a:ext uri="{FF2B5EF4-FFF2-40B4-BE49-F238E27FC236}">
                  <a16:creationId xmlns:a16="http://schemas.microsoft.com/office/drawing/2014/main" id="{9B054DA9-A992-42F1-968E-F54D0710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solidFill>
                  <a:schemeClr val="bg1"/>
                </a:solidFill>
                <a:ea typeface="Segoe UI" pitchFamily="34" charset="0"/>
                <a:cs typeface="Segoe UI" pitchFamily="34" charset="0"/>
              </a:endParaRPr>
            </a:p>
          </p:txBody>
        </p:sp>
      </p:grpSp>
      <p:sp>
        <p:nvSpPr>
          <p:cNvPr id="223" name="megaphone" title="Icon of a megaphone">
            <a:extLst>
              <a:ext uri="{FF2B5EF4-FFF2-40B4-BE49-F238E27FC236}">
                <a16:creationId xmlns:a16="http://schemas.microsoft.com/office/drawing/2014/main" id="{460372BE-B4E2-43DC-9583-C9A1754A6ED5}"/>
              </a:ext>
            </a:extLst>
          </p:cNvPr>
          <p:cNvSpPr>
            <a:spLocks noChangeAspect="1" noEditPoints="1"/>
          </p:cNvSpPr>
          <p:nvPr/>
        </p:nvSpPr>
        <p:spPr bwMode="auto">
          <a:xfrm>
            <a:off x="8282099" y="2440698"/>
            <a:ext cx="376194" cy="23126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70" name="Rectangle 47">
            <a:extLst>
              <a:ext uri="{FF2B5EF4-FFF2-40B4-BE49-F238E27FC236}">
                <a16:creationId xmlns:a16="http://schemas.microsoft.com/office/drawing/2014/main" id="{B2560E15-62F8-4A7B-9817-630EFD807019}"/>
              </a:ext>
            </a:extLst>
          </p:cNvPr>
          <p:cNvSpPr/>
          <p:nvPr/>
        </p:nvSpPr>
        <p:spPr>
          <a:xfrm>
            <a:off x="9121935" y="2440698"/>
            <a:ext cx="263065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Use active voice</a:t>
            </a:r>
          </a:p>
        </p:txBody>
      </p:sp>
      <p:grpSp>
        <p:nvGrpSpPr>
          <p:cNvPr id="12" name="Group 11">
            <a:extLst>
              <a:ext uri="{FF2B5EF4-FFF2-40B4-BE49-F238E27FC236}">
                <a16:creationId xmlns:a16="http://schemas.microsoft.com/office/drawing/2014/main" id="{A5EA063C-6DF6-4A9E-B74C-F48A59CAA256}"/>
              </a:ext>
              <a:ext uri="{C183D7F6-B498-43B3-948B-1728B52AA6E4}">
                <adec:decorative xmlns:adec="http://schemas.microsoft.com/office/drawing/2017/decorative" val="1"/>
              </a:ext>
            </a:extLst>
          </p:cNvPr>
          <p:cNvGrpSpPr/>
          <p:nvPr/>
        </p:nvGrpSpPr>
        <p:grpSpPr>
          <a:xfrm>
            <a:off x="8253738" y="2757034"/>
            <a:ext cx="3498851" cy="0"/>
            <a:chOff x="8253738" y="2757034"/>
            <a:chExt cx="3498851" cy="0"/>
          </a:xfrm>
        </p:grpSpPr>
        <p:cxnSp>
          <p:nvCxnSpPr>
            <p:cNvPr id="58" name="Straight Connector 11">
              <a:extLst>
                <a:ext uri="{FF2B5EF4-FFF2-40B4-BE49-F238E27FC236}">
                  <a16:creationId xmlns:a16="http://schemas.microsoft.com/office/drawing/2014/main" id="{03A42027-A1BF-47AB-A4C9-110050FF98B5}"/>
                </a:ext>
                <a:ext uri="{C183D7F6-B498-43B3-948B-1728B52AA6E4}">
                  <adec:decorative xmlns:adec="http://schemas.microsoft.com/office/drawing/2017/decorative" val="1"/>
                </a:ext>
              </a:extLst>
            </p:cNvPr>
            <p:cNvCxnSpPr>
              <a:cxnSpLocks/>
            </p:cNvCxnSpPr>
            <p:nvPr/>
          </p:nvCxnSpPr>
          <p:spPr>
            <a:xfrm flipH="1">
              <a:off x="8253738"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9" name="Straight Connector 35">
              <a:extLst>
                <a:ext uri="{FF2B5EF4-FFF2-40B4-BE49-F238E27FC236}">
                  <a16:creationId xmlns:a16="http://schemas.microsoft.com/office/drawing/2014/main" id="{AA3BC1C7-75F9-4276-BAC7-9582944C9CD9}"/>
                </a:ext>
                <a:ext uri="{C183D7F6-B498-43B3-948B-1728B52AA6E4}">
                  <adec:decorative xmlns:adec="http://schemas.microsoft.com/office/drawing/2017/decorative" val="1"/>
                </a:ext>
              </a:extLst>
            </p:cNvPr>
            <p:cNvCxnSpPr>
              <a:cxnSpLocks/>
            </p:cNvCxnSpPr>
            <p:nvPr/>
          </p:nvCxnSpPr>
          <p:spPr>
            <a:xfrm flipH="1">
              <a:off x="8253738"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descr="Icon of a person">
            <a:extLst>
              <a:ext uri="{FF2B5EF4-FFF2-40B4-BE49-F238E27FC236}">
                <a16:creationId xmlns:a16="http://schemas.microsoft.com/office/drawing/2014/main" id="{A5D2D7FD-76B3-4F7E-816D-5F0727DE0084}"/>
              </a:ext>
            </a:extLst>
          </p:cNvPr>
          <p:cNvPicPr>
            <a:picLocks noChangeAspect="1"/>
          </p:cNvPicPr>
          <p:nvPr/>
        </p:nvPicPr>
        <p:blipFill>
          <a:blip r:embed="rId3"/>
          <a:stretch>
            <a:fillRect/>
          </a:stretch>
        </p:blipFill>
        <p:spPr>
          <a:xfrm>
            <a:off x="8622431" y="3467042"/>
            <a:ext cx="345948" cy="345948"/>
          </a:xfrm>
          <a:prstGeom prst="rect">
            <a:avLst/>
          </a:prstGeom>
        </p:spPr>
      </p:pic>
      <p:grpSp>
        <p:nvGrpSpPr>
          <p:cNvPr id="178" name="Group 177">
            <a:extLst>
              <a:ext uri="{FF2B5EF4-FFF2-40B4-BE49-F238E27FC236}">
                <a16:creationId xmlns:a16="http://schemas.microsoft.com/office/drawing/2014/main" id="{B27F0D10-4F49-471D-BD5A-9B356E2D57E2}"/>
              </a:ext>
              <a:ext uri="{C183D7F6-B498-43B3-948B-1728B52AA6E4}">
                <adec:decorative xmlns:adec="http://schemas.microsoft.com/office/drawing/2017/decorative" val="1"/>
              </a:ext>
            </a:extLst>
          </p:cNvPr>
          <p:cNvGrpSpPr/>
          <p:nvPr/>
        </p:nvGrpSpPr>
        <p:grpSpPr>
          <a:xfrm>
            <a:off x="9037607" y="3512995"/>
            <a:ext cx="2714982" cy="780709"/>
            <a:chOff x="5122746" y="3514524"/>
            <a:chExt cx="2714982" cy="780709"/>
          </a:xfrm>
          <a:solidFill>
            <a:schemeClr val="bg1"/>
          </a:solidFill>
        </p:grpSpPr>
        <p:sp>
          <p:nvSpPr>
            <p:cNvPr id="184" name="Rectangle: Rounded Corners 183">
              <a:extLst>
                <a:ext uri="{FF2B5EF4-FFF2-40B4-BE49-F238E27FC236}">
                  <a16:creationId xmlns:a16="http://schemas.microsoft.com/office/drawing/2014/main" id="{42E3F43C-832F-4FCC-8A4B-125596747145}"/>
                </a:ext>
              </a:extLst>
            </p:cNvPr>
            <p:cNvSpPr/>
            <p:nvPr/>
          </p:nvSpPr>
          <p:spPr bwMode="auto">
            <a:xfrm>
              <a:off x="5339719" y="3514524"/>
              <a:ext cx="2498009" cy="780709"/>
            </a:xfrm>
            <a:prstGeom prst="roundRect">
              <a:avLst>
                <a:gd name="adj" fmla="val 12636"/>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No problem. I can resolve this for you.</a:t>
              </a:r>
            </a:p>
          </p:txBody>
        </p:sp>
        <p:sp>
          <p:nvSpPr>
            <p:cNvPr id="185" name="Isosceles Triangle 184">
              <a:extLst>
                <a:ext uri="{FF2B5EF4-FFF2-40B4-BE49-F238E27FC236}">
                  <a16:creationId xmlns:a16="http://schemas.microsoft.com/office/drawing/2014/main" id="{96306D41-48E6-4582-B933-069861FA3325}"/>
                </a:ext>
                <a:ext uri="{C183D7F6-B498-43B3-948B-1728B52AA6E4}">
                  <adec:decorative xmlns:adec="http://schemas.microsoft.com/office/drawing/2017/decorative" val="1"/>
                </a:ext>
              </a:extLst>
            </p:cNvPr>
            <p:cNvSpPr/>
            <p:nvPr/>
          </p:nvSpPr>
          <p:spPr bwMode="auto">
            <a:xfrm rot="16200000">
              <a:off x="5141157" y="3591488"/>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4155580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F4B0260-8114-41BF-87D5-A1105D702652}"/>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ED72C674-5B65-4E24-8242-8F088CA6957B}"/>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D8CC0A12-C09C-41C4-B1F5-9C0D4927DD01}"/>
              </a:ext>
            </a:extLst>
          </p:cNvPr>
          <p:cNvSpPr>
            <a:spLocks noGrp="1"/>
          </p:cNvSpPr>
          <p:nvPr>
            <p:ph type="title"/>
          </p:nvPr>
        </p:nvSpPr>
        <p:spPr/>
        <p:txBody>
          <a:bodyPr/>
          <a:lstStyle/>
          <a:p>
            <a:r>
              <a:rPr lang="en-US" dirty="0"/>
              <a:t>Style: How to sound conversational 3/9</a:t>
            </a:r>
          </a:p>
        </p:txBody>
      </p:sp>
      <p:pic>
        <p:nvPicPr>
          <p:cNvPr id="5" name="Picture 4" descr="Icon of a person">
            <a:extLst>
              <a:ext uri="{FF2B5EF4-FFF2-40B4-BE49-F238E27FC236}">
                <a16:creationId xmlns:a16="http://schemas.microsoft.com/office/drawing/2014/main" id="{13BDC046-179A-4402-9D07-877C432BBA88}"/>
              </a:ext>
            </a:extLst>
          </p:cNvPr>
          <p:cNvPicPr>
            <a:picLocks noChangeAspect="1"/>
          </p:cNvPicPr>
          <p:nvPr/>
        </p:nvPicPr>
        <p:blipFill>
          <a:blip r:embed="rId3"/>
          <a:stretch>
            <a:fillRect/>
          </a:stretch>
        </p:blipFill>
        <p:spPr>
          <a:xfrm>
            <a:off x="481714" y="2574367"/>
            <a:ext cx="345948" cy="345948"/>
          </a:xfrm>
          <a:prstGeom prst="rect">
            <a:avLst/>
          </a:prstGeom>
        </p:spPr>
      </p:pic>
      <p:grpSp>
        <p:nvGrpSpPr>
          <p:cNvPr id="76" name="Group 87">
            <a:extLst>
              <a:ext uri="{FF2B5EF4-FFF2-40B4-BE49-F238E27FC236}">
                <a16:creationId xmlns:a16="http://schemas.microsoft.com/office/drawing/2014/main" id="{58F57087-D355-4714-B020-F3A6048E396A}"/>
              </a:ext>
              <a:ext uri="{C183D7F6-B498-43B3-948B-1728B52AA6E4}">
                <adec:decorative xmlns:adec="http://schemas.microsoft.com/office/drawing/2017/decorative" val="1"/>
              </a:ext>
            </a:extLst>
          </p:cNvPr>
          <p:cNvGrpSpPr/>
          <p:nvPr/>
        </p:nvGrpSpPr>
        <p:grpSpPr>
          <a:xfrm>
            <a:off x="930369" y="2627624"/>
            <a:ext cx="3612601" cy="868169"/>
            <a:chOff x="1235090" y="2513206"/>
            <a:chExt cx="3612601" cy="868169"/>
          </a:xfrm>
          <a:solidFill>
            <a:srgbClr val="0B556A"/>
          </a:solidFill>
        </p:grpSpPr>
        <p:sp>
          <p:nvSpPr>
            <p:cNvPr id="77" name="Rectangle: Rounded Corners 76">
              <a:extLst>
                <a:ext uri="{FF2B5EF4-FFF2-40B4-BE49-F238E27FC236}">
                  <a16:creationId xmlns:a16="http://schemas.microsoft.com/office/drawing/2014/main" id="{714E0A60-9E47-4209-B54B-F1C0E269854F}"/>
                </a:ext>
              </a:extLst>
            </p:cNvPr>
            <p:cNvSpPr/>
            <p:nvPr/>
          </p:nvSpPr>
          <p:spPr bwMode="auto">
            <a:xfrm>
              <a:off x="1447942" y="2513206"/>
              <a:ext cx="3399749" cy="868169"/>
            </a:xfrm>
            <a:prstGeom prst="roundRect">
              <a:avLst>
                <a:gd name="adj" fmla="val 67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I’m going to ask you a couple questions. It should only take a minute.</a:t>
              </a:r>
            </a:p>
          </p:txBody>
        </p:sp>
        <p:sp>
          <p:nvSpPr>
            <p:cNvPr id="78" name="Isosceles Triangle 77">
              <a:extLst>
                <a:ext uri="{FF2B5EF4-FFF2-40B4-BE49-F238E27FC236}">
                  <a16:creationId xmlns:a16="http://schemas.microsoft.com/office/drawing/2014/main" id="{46CB44E1-D692-42DB-AC79-8145F750DF3C}"/>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grpSp>
      <p:grpSp>
        <p:nvGrpSpPr>
          <p:cNvPr id="82" name="Group 113">
            <a:extLst>
              <a:ext uri="{FF2B5EF4-FFF2-40B4-BE49-F238E27FC236}">
                <a16:creationId xmlns:a16="http://schemas.microsoft.com/office/drawing/2014/main" id="{C54FB7D4-075C-4BCF-9148-C793815C04B4}"/>
              </a:ext>
              <a:ext uri="{C183D7F6-B498-43B3-948B-1728B52AA6E4}">
                <adec:decorative xmlns:adec="http://schemas.microsoft.com/office/drawing/2017/decorative" val="1"/>
              </a:ext>
            </a:extLst>
          </p:cNvPr>
          <p:cNvGrpSpPr/>
          <p:nvPr/>
        </p:nvGrpSpPr>
        <p:grpSpPr>
          <a:xfrm>
            <a:off x="3564810" y="3835817"/>
            <a:ext cx="917887" cy="362649"/>
            <a:chOff x="10077749" y="3961429"/>
            <a:chExt cx="917887" cy="362649"/>
          </a:xfrm>
          <a:solidFill>
            <a:schemeClr val="accent4">
              <a:lumMod val="20000"/>
              <a:lumOff val="80000"/>
            </a:schemeClr>
          </a:solidFill>
        </p:grpSpPr>
        <p:sp>
          <p:nvSpPr>
            <p:cNvPr id="83" name="Rectangle: Rounded Corners 82">
              <a:extLst>
                <a:ext uri="{FF2B5EF4-FFF2-40B4-BE49-F238E27FC236}">
                  <a16:creationId xmlns:a16="http://schemas.microsoft.com/office/drawing/2014/main" id="{BECE73A0-4619-4CD4-9E29-F010D4148273}"/>
                </a:ext>
              </a:extLst>
            </p:cNvPr>
            <p:cNvSpPr/>
            <p:nvPr/>
          </p:nvSpPr>
          <p:spPr bwMode="auto">
            <a:xfrm>
              <a:off x="10077749" y="3961429"/>
              <a:ext cx="731908"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Great.</a:t>
              </a:r>
            </a:p>
          </p:txBody>
        </p:sp>
        <p:sp>
          <p:nvSpPr>
            <p:cNvPr id="84" name="Isosceles Triangle 83">
              <a:extLst>
                <a:ext uri="{FF2B5EF4-FFF2-40B4-BE49-F238E27FC236}">
                  <a16:creationId xmlns:a16="http://schemas.microsoft.com/office/drawing/2014/main" id="{0798190C-247E-43FB-8A66-0F754F6B88FE}"/>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94" name="Picture 46" descr="A picture of a person talking">
            <a:extLst>
              <a:ext uri="{FF2B5EF4-FFF2-40B4-BE49-F238E27FC236}">
                <a16:creationId xmlns:a16="http://schemas.microsoft.com/office/drawing/2014/main" id="{A160CC8C-BA08-48BB-A65C-A954DE1B3C94}"/>
              </a:ext>
            </a:extLst>
          </p:cNvPr>
          <p:cNvPicPr>
            <a:picLocks noChangeAspect="1"/>
          </p:cNvPicPr>
          <p:nvPr/>
        </p:nvPicPr>
        <p:blipFill>
          <a:blip r:embed="rId4"/>
          <a:srcRect b="258"/>
          <a:stretch>
            <a:fillRect/>
          </a:stretch>
        </p:blipFill>
        <p:spPr>
          <a:xfrm>
            <a:off x="4534656" y="37756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
        <p:nvSpPr>
          <p:cNvPr id="39" name="Content Placeholder 2">
            <a:extLst>
              <a:ext uri="{FF2B5EF4-FFF2-40B4-BE49-F238E27FC236}">
                <a16:creationId xmlns:a16="http://schemas.microsoft.com/office/drawing/2014/main" id="{7A91CCC7-61A9-4D32-A6E2-F28551A15AAD}"/>
              </a:ext>
            </a:extLst>
          </p:cNvPr>
          <p:cNvSpPr txBox="1">
            <a:spLocks/>
          </p:cNvSpPr>
          <p:nvPr/>
        </p:nvSpPr>
        <p:spPr>
          <a:xfrm>
            <a:off x="785378" y="4868124"/>
            <a:ext cx="4178508" cy="548640"/>
          </a:xfrm>
          <a:prstGeom prst="rect">
            <a:avLst/>
          </a:prstGeom>
          <a:noFill/>
        </p:spPr>
        <p:txBody>
          <a:bodyPr vert="horz" wrap="square"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spc="0" dirty="0">
                <a:solidFill>
                  <a:schemeClr val="tx2"/>
                </a:solidFill>
                <a:cs typeface="Segoe UI" panose="020B0502040204020203" pitchFamily="34" charset="0"/>
              </a:rPr>
              <a:t>Use contractions: “I’m” instead of “I am.”</a:t>
            </a:r>
          </a:p>
        </p:txBody>
      </p:sp>
      <p:pic>
        <p:nvPicPr>
          <p:cNvPr id="4" name="Picture 3" descr="Icon of a person">
            <a:extLst>
              <a:ext uri="{FF2B5EF4-FFF2-40B4-BE49-F238E27FC236}">
                <a16:creationId xmlns:a16="http://schemas.microsoft.com/office/drawing/2014/main" id="{AF417019-F28F-4677-8D2A-8D172FAD318C}"/>
              </a:ext>
            </a:extLst>
          </p:cNvPr>
          <p:cNvPicPr>
            <a:picLocks noChangeAspect="1"/>
          </p:cNvPicPr>
          <p:nvPr/>
        </p:nvPicPr>
        <p:blipFill>
          <a:blip r:embed="rId3"/>
          <a:stretch>
            <a:fillRect/>
          </a:stretch>
        </p:blipFill>
        <p:spPr>
          <a:xfrm>
            <a:off x="6893420" y="2574367"/>
            <a:ext cx="345948" cy="345948"/>
          </a:xfrm>
          <a:prstGeom prst="rect">
            <a:avLst/>
          </a:prstGeom>
        </p:spPr>
      </p:pic>
      <p:grpSp>
        <p:nvGrpSpPr>
          <p:cNvPr id="86" name="Group 87">
            <a:extLst>
              <a:ext uri="{FF2B5EF4-FFF2-40B4-BE49-F238E27FC236}">
                <a16:creationId xmlns:a16="http://schemas.microsoft.com/office/drawing/2014/main" id="{EEFC52F2-2A7E-4249-A53A-441A948DB4B1}"/>
              </a:ext>
              <a:ext uri="{C183D7F6-B498-43B3-948B-1728B52AA6E4}">
                <adec:decorative xmlns:adec="http://schemas.microsoft.com/office/drawing/2017/decorative" val="1"/>
              </a:ext>
            </a:extLst>
          </p:cNvPr>
          <p:cNvGrpSpPr/>
          <p:nvPr/>
        </p:nvGrpSpPr>
        <p:grpSpPr>
          <a:xfrm>
            <a:off x="7356571" y="2627624"/>
            <a:ext cx="4035329" cy="868169"/>
            <a:chOff x="1235090" y="2513206"/>
            <a:chExt cx="4035329" cy="868169"/>
          </a:xfrm>
          <a:solidFill>
            <a:srgbClr val="0B556A"/>
          </a:solidFill>
        </p:grpSpPr>
        <p:sp>
          <p:nvSpPr>
            <p:cNvPr id="87" name="Rectangle: Rounded Corners 86">
              <a:extLst>
                <a:ext uri="{FF2B5EF4-FFF2-40B4-BE49-F238E27FC236}">
                  <a16:creationId xmlns:a16="http://schemas.microsoft.com/office/drawing/2014/main" id="{029E9AFB-B207-4264-98A6-385AAC84245D}"/>
                </a:ext>
              </a:extLst>
            </p:cNvPr>
            <p:cNvSpPr/>
            <p:nvPr/>
          </p:nvSpPr>
          <p:spPr bwMode="auto">
            <a:xfrm>
              <a:off x="1447943" y="2513206"/>
              <a:ext cx="3822476" cy="868169"/>
            </a:xfrm>
            <a:prstGeom prst="roundRect">
              <a:avLst>
                <a:gd name="adj" fmla="val 89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Good choice. I have a couple suggestions based on what you’ve selected.</a:t>
              </a:r>
            </a:p>
          </p:txBody>
        </p:sp>
        <p:sp>
          <p:nvSpPr>
            <p:cNvPr id="88" name="Isosceles Triangle 87">
              <a:extLst>
                <a:ext uri="{FF2B5EF4-FFF2-40B4-BE49-F238E27FC236}">
                  <a16:creationId xmlns:a16="http://schemas.microsoft.com/office/drawing/2014/main" id="{4F399DF0-8D93-4BE4-8E7D-E3BE01F95BF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ED8FC908-469E-4C61-8FBE-88C817E7460A}"/>
              </a:ext>
            </a:extLst>
          </p:cNvPr>
          <p:cNvSpPr txBox="1">
            <a:spLocks/>
          </p:cNvSpPr>
          <p:nvPr/>
        </p:nvSpPr>
        <p:spPr>
          <a:xfrm>
            <a:off x="7325038" y="4868124"/>
            <a:ext cx="4437426" cy="548640"/>
          </a:xfrm>
          <a:prstGeom prst="rect">
            <a:avLst/>
          </a:prstGeom>
          <a:noFill/>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2"/>
                </a:solidFill>
                <a:latin typeface="+mj-lt"/>
                <a:cs typeface="Segoe UI" panose="020B0502040204020203" pitchFamily="34" charset="0"/>
              </a:rPr>
              <a:t>Select a pronoun to represent your brand agent in chat and be consistent: “I” or “we.”</a:t>
            </a:r>
          </a:p>
        </p:txBody>
      </p:sp>
    </p:spTree>
    <p:extLst>
      <p:ext uri="{BB962C8B-B14F-4D97-AF65-F5344CB8AC3E}">
        <p14:creationId xmlns:p14="http://schemas.microsoft.com/office/powerpoint/2010/main" val="414795097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A9B78589-CE06-4DA7-B53D-36A4EA462A9C}"/>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DE9CB75-D75A-4751-BB3D-E4AF445F5843}"/>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a:xfrm>
            <a:off x="455995" y="620429"/>
            <a:ext cx="11306469" cy="402674"/>
          </a:xfrm>
        </p:spPr>
        <p:txBody>
          <a:bodyPr/>
          <a:lstStyle/>
          <a:p>
            <a:r>
              <a:rPr lang="en-US" dirty="0"/>
              <a:t>Style: How to sound conversational 4/9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Be consistent with tone and style so the conversation sounds like it’s with the same agent and brand</a:t>
            </a:r>
          </a:p>
        </p:txBody>
      </p:sp>
      <p:pic>
        <p:nvPicPr>
          <p:cNvPr id="86" name="Picture 85" descr="Icon of a list document">
            <a:extLst>
              <a:ext uri="{FF2B5EF4-FFF2-40B4-BE49-F238E27FC236}">
                <a16:creationId xmlns:a16="http://schemas.microsoft.com/office/drawing/2014/main" id="{FAE1263D-4F00-4F71-BA9A-50083DCB7191}"/>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87" name="Group 86">
            <a:extLst>
              <a:ext uri="{FF2B5EF4-FFF2-40B4-BE49-F238E27FC236}">
                <a16:creationId xmlns:a16="http://schemas.microsoft.com/office/drawing/2014/main" id="{1A020936-7A87-4AC1-B0F9-21E877BA4191}"/>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88" name="Straight Connector 68">
              <a:extLst>
                <a:ext uri="{FF2B5EF4-FFF2-40B4-BE49-F238E27FC236}">
                  <a16:creationId xmlns:a16="http://schemas.microsoft.com/office/drawing/2014/main" id="{27C88ACB-2FD2-4E27-AF25-EBC3E0CB9245}"/>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93" name="Straight Connector 35">
              <a:extLst>
                <a:ext uri="{FF2B5EF4-FFF2-40B4-BE49-F238E27FC236}">
                  <a16:creationId xmlns:a16="http://schemas.microsoft.com/office/drawing/2014/main" id="{0537778B-4D14-4C30-B28C-7886BC74F63B}"/>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4" name="Rectangle 47">
            <a:extLst>
              <a:ext uri="{FF2B5EF4-FFF2-40B4-BE49-F238E27FC236}">
                <a16:creationId xmlns:a16="http://schemas.microsoft.com/office/drawing/2014/main" id="{A505F7A3-2A49-4963-813C-16CCDDE5078E}"/>
              </a:ext>
            </a:extLst>
          </p:cNvPr>
          <p:cNvSpPr/>
          <p:nvPr/>
        </p:nvSpPr>
        <p:spPr>
          <a:xfrm>
            <a:off x="4543425" y="1961727"/>
            <a:ext cx="57721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Do</a:t>
            </a:r>
            <a:endParaRPr lang="en-US" sz="1600" dirty="0">
              <a:solidFill>
                <a:schemeClr val="tx2"/>
              </a:solidFill>
              <a:latin typeface="+mj-lt"/>
            </a:endParaRPr>
          </a:p>
        </p:txBody>
      </p:sp>
      <p:pic>
        <p:nvPicPr>
          <p:cNvPr id="3" name="Picture 2" descr="Icon of a person">
            <a:extLst>
              <a:ext uri="{FF2B5EF4-FFF2-40B4-BE49-F238E27FC236}">
                <a16:creationId xmlns:a16="http://schemas.microsoft.com/office/drawing/2014/main" id="{3EF25329-FF4A-42A8-A68B-88308AAB40EA}"/>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72" name="Group 87">
            <a:extLst>
              <a:ext uri="{FF2B5EF4-FFF2-40B4-BE49-F238E27FC236}">
                <a16:creationId xmlns:a16="http://schemas.microsoft.com/office/drawing/2014/main" id="{6D645B75-71AA-4F04-A43A-58AF235F1607}"/>
              </a:ext>
              <a:ext uri="{C183D7F6-B498-43B3-948B-1728B52AA6E4}">
                <adec:decorative xmlns:adec="http://schemas.microsoft.com/office/drawing/2017/decorative" val="1"/>
              </a:ext>
            </a:extLst>
          </p:cNvPr>
          <p:cNvGrpSpPr/>
          <p:nvPr/>
        </p:nvGrpSpPr>
        <p:grpSpPr>
          <a:xfrm>
            <a:off x="904257" y="2599655"/>
            <a:ext cx="3762818" cy="430591"/>
            <a:chOff x="1235090" y="2513206"/>
            <a:chExt cx="3995345" cy="457200"/>
          </a:xfrm>
          <a:solidFill>
            <a:srgbClr val="0B556A"/>
          </a:solidFill>
        </p:grpSpPr>
        <p:sp>
          <p:nvSpPr>
            <p:cNvPr id="97" name="Rectangle: Rounded Corners 96">
              <a:extLst>
                <a:ext uri="{FF2B5EF4-FFF2-40B4-BE49-F238E27FC236}">
                  <a16:creationId xmlns:a16="http://schemas.microsoft.com/office/drawing/2014/main" id="{FEC643DC-E440-4383-A45B-A02DC0B9E2B7}"/>
                </a:ext>
                <a:ext uri="{C183D7F6-B498-43B3-948B-1728B52AA6E4}">
                  <adec:decorative xmlns:adec="http://schemas.microsoft.com/office/drawing/2017/decorative" val="1"/>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Hi there. Welcome to the Store Assistant. I can help you make a return or exchange.</a:t>
              </a:r>
            </a:p>
          </p:txBody>
        </p:sp>
        <p:sp>
          <p:nvSpPr>
            <p:cNvPr id="98" name="Isosceles Triangle 97">
              <a:extLst>
                <a:ext uri="{FF2B5EF4-FFF2-40B4-BE49-F238E27FC236}">
                  <a16:creationId xmlns:a16="http://schemas.microsoft.com/office/drawing/2014/main" id="{D6FF14AD-A9E2-480F-BAA5-4B84C9CF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pic>
        <p:nvPicPr>
          <p:cNvPr id="6" name="Picture 5" descr="Icon of a person">
            <a:extLst>
              <a:ext uri="{FF2B5EF4-FFF2-40B4-BE49-F238E27FC236}">
                <a16:creationId xmlns:a16="http://schemas.microsoft.com/office/drawing/2014/main" id="{0C32A98C-54C8-45D4-B0A7-9A7436EE7971}"/>
              </a:ext>
            </a:extLst>
          </p:cNvPr>
          <p:cNvPicPr>
            <a:picLocks noChangeAspect="1"/>
          </p:cNvPicPr>
          <p:nvPr/>
        </p:nvPicPr>
        <p:blipFill>
          <a:blip r:embed="rId4"/>
          <a:stretch>
            <a:fillRect/>
          </a:stretch>
        </p:blipFill>
        <p:spPr>
          <a:xfrm>
            <a:off x="481714" y="3200176"/>
            <a:ext cx="345948" cy="345948"/>
          </a:xfrm>
          <a:prstGeom prst="rect">
            <a:avLst/>
          </a:prstGeom>
        </p:spPr>
      </p:pic>
      <p:grpSp>
        <p:nvGrpSpPr>
          <p:cNvPr id="74" name="Group 87">
            <a:extLst>
              <a:ext uri="{FF2B5EF4-FFF2-40B4-BE49-F238E27FC236}">
                <a16:creationId xmlns:a16="http://schemas.microsoft.com/office/drawing/2014/main" id="{92169132-06FD-4652-9122-FCB2A92D9F20}"/>
              </a:ext>
              <a:ext uri="{C183D7F6-B498-43B3-948B-1728B52AA6E4}">
                <adec:decorative xmlns:adec="http://schemas.microsoft.com/office/drawing/2017/decorative" val="1"/>
              </a:ext>
            </a:extLst>
          </p:cNvPr>
          <p:cNvGrpSpPr/>
          <p:nvPr/>
        </p:nvGrpSpPr>
        <p:grpSpPr>
          <a:xfrm>
            <a:off x="904257" y="3244137"/>
            <a:ext cx="3762818" cy="430591"/>
            <a:chOff x="1235090" y="2513206"/>
            <a:chExt cx="3995345" cy="457200"/>
          </a:xfrm>
          <a:solidFill>
            <a:srgbClr val="0B556A"/>
          </a:solidFill>
        </p:grpSpPr>
        <p:sp>
          <p:nvSpPr>
            <p:cNvPr id="91" name="Rectangle: Rounded Corners 90">
              <a:extLst>
                <a:ext uri="{FF2B5EF4-FFF2-40B4-BE49-F238E27FC236}">
                  <a16:creationId xmlns:a16="http://schemas.microsoft.com/office/drawing/2014/main" id="{5D8AE67D-A1DD-4394-ABD5-1113A970D06C}"/>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Let me know at any time if you’d like to chat with a live customer service agent. </a:t>
              </a:r>
            </a:p>
          </p:txBody>
        </p:sp>
        <p:sp>
          <p:nvSpPr>
            <p:cNvPr id="92" name="Isosceles Triangle 91">
              <a:extLst>
                <a:ext uri="{FF2B5EF4-FFF2-40B4-BE49-F238E27FC236}">
                  <a16:creationId xmlns:a16="http://schemas.microsoft.com/office/drawing/2014/main" id="{685DCC61-E49E-4545-92E3-11627BFE2D4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grpSp>
        <p:nvGrpSpPr>
          <p:cNvPr id="78" name="Group 113">
            <a:extLst>
              <a:ext uri="{FF2B5EF4-FFF2-40B4-BE49-F238E27FC236}">
                <a16:creationId xmlns:a16="http://schemas.microsoft.com/office/drawing/2014/main" id="{56FA1232-878D-49BE-82C9-0B7E44B9B3EA}"/>
              </a:ext>
              <a:ext uri="{C183D7F6-B498-43B3-948B-1728B52AA6E4}">
                <adec:decorative xmlns:adec="http://schemas.microsoft.com/office/drawing/2017/decorative" val="1"/>
              </a:ext>
            </a:extLst>
          </p:cNvPr>
          <p:cNvGrpSpPr/>
          <p:nvPr/>
        </p:nvGrpSpPr>
        <p:grpSpPr>
          <a:xfrm>
            <a:off x="3142057" y="4071121"/>
            <a:ext cx="1850980" cy="341543"/>
            <a:chOff x="9030273" y="3961429"/>
            <a:chExt cx="1965363" cy="362649"/>
          </a:xfrm>
          <a:solidFill>
            <a:schemeClr val="accent4">
              <a:lumMod val="20000"/>
              <a:lumOff val="80000"/>
            </a:schemeClr>
          </a:solidFill>
        </p:grpSpPr>
        <p:sp>
          <p:nvSpPr>
            <p:cNvPr id="79" name="Rectangle: Rounded Corners 78">
              <a:extLst>
                <a:ext uri="{FF2B5EF4-FFF2-40B4-BE49-F238E27FC236}">
                  <a16:creationId xmlns:a16="http://schemas.microsoft.com/office/drawing/2014/main" id="{62D2C28B-1DDA-4142-B017-440C077C7001}"/>
                </a:ext>
              </a:extLst>
            </p:cNvPr>
            <p:cNvSpPr/>
            <p:nvPr/>
          </p:nvSpPr>
          <p:spPr bwMode="auto">
            <a:xfrm>
              <a:off x="9030273" y="3961429"/>
              <a:ext cx="1779384"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cs typeface="Segoe UI" pitchFamily="34" charset="0"/>
                </a:rPr>
                <a:t>I want to return an item</a:t>
              </a:r>
            </a:p>
          </p:txBody>
        </p:sp>
        <p:sp>
          <p:nvSpPr>
            <p:cNvPr id="80" name="Isosceles Triangle 79">
              <a:extLst>
                <a:ext uri="{FF2B5EF4-FFF2-40B4-BE49-F238E27FC236}">
                  <a16:creationId xmlns:a16="http://schemas.microsoft.com/office/drawing/2014/main" id="{04462B6B-9C7E-4B1A-9118-5E7F19A12A1C}"/>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63" name="Picture 62" descr="A picture of a person talking">
            <a:extLst>
              <a:ext uri="{FF2B5EF4-FFF2-40B4-BE49-F238E27FC236}">
                <a16:creationId xmlns:a16="http://schemas.microsoft.com/office/drawing/2014/main" id="{747F1E75-508F-4A9E-B631-4B7B642C5BC4}"/>
              </a:ext>
            </a:extLst>
          </p:cNvPr>
          <p:cNvPicPr>
            <a:picLocks noChangeAspect="1"/>
          </p:cNvPicPr>
          <p:nvPr/>
        </p:nvPicPr>
        <p:blipFill>
          <a:blip r:embed="rId5"/>
          <a:srcRect b="258"/>
          <a:stretch>
            <a:fillRect/>
          </a:stretch>
        </p:blipFill>
        <p:spPr>
          <a:xfrm>
            <a:off x="5034022" y="4033092"/>
            <a:ext cx="348849" cy="34884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a:solidFill>
            <a:schemeClr val="bg2"/>
          </a:solidFill>
        </p:spPr>
      </p:pic>
      <p:pic>
        <p:nvPicPr>
          <p:cNvPr id="7" name="Picture 6" descr="Icon of a person">
            <a:extLst>
              <a:ext uri="{FF2B5EF4-FFF2-40B4-BE49-F238E27FC236}">
                <a16:creationId xmlns:a16="http://schemas.microsoft.com/office/drawing/2014/main" id="{FD76C32B-86BA-463D-9122-D1D9E93A4B6A}"/>
              </a:ext>
            </a:extLst>
          </p:cNvPr>
          <p:cNvPicPr>
            <a:picLocks noChangeAspect="1"/>
          </p:cNvPicPr>
          <p:nvPr/>
        </p:nvPicPr>
        <p:blipFill>
          <a:blip r:embed="rId4"/>
          <a:stretch>
            <a:fillRect/>
          </a:stretch>
        </p:blipFill>
        <p:spPr>
          <a:xfrm>
            <a:off x="481714" y="4742628"/>
            <a:ext cx="345948" cy="345948"/>
          </a:xfrm>
          <a:prstGeom prst="rect">
            <a:avLst/>
          </a:prstGeom>
        </p:spPr>
      </p:pic>
      <p:grpSp>
        <p:nvGrpSpPr>
          <p:cNvPr id="75" name="Group 87">
            <a:extLst>
              <a:ext uri="{FF2B5EF4-FFF2-40B4-BE49-F238E27FC236}">
                <a16:creationId xmlns:a16="http://schemas.microsoft.com/office/drawing/2014/main" id="{3494F0DB-1F03-463D-987C-1D40AA860538}"/>
              </a:ext>
              <a:ext uri="{C183D7F6-B498-43B3-948B-1728B52AA6E4}">
                <adec:decorative xmlns:adec="http://schemas.microsoft.com/office/drawing/2017/decorative" val="1"/>
              </a:ext>
            </a:extLst>
          </p:cNvPr>
          <p:cNvGrpSpPr/>
          <p:nvPr/>
        </p:nvGrpSpPr>
        <p:grpSpPr>
          <a:xfrm>
            <a:off x="904257" y="4789109"/>
            <a:ext cx="3762818" cy="430591"/>
            <a:chOff x="1235090" y="2513206"/>
            <a:chExt cx="3995345" cy="457200"/>
          </a:xfrm>
          <a:solidFill>
            <a:srgbClr val="0B556A"/>
          </a:solidFill>
        </p:grpSpPr>
        <p:sp>
          <p:nvSpPr>
            <p:cNvPr id="89" name="Rectangle: Rounded Corners 88">
              <a:extLst>
                <a:ext uri="{FF2B5EF4-FFF2-40B4-BE49-F238E27FC236}">
                  <a16:creationId xmlns:a16="http://schemas.microsoft.com/office/drawing/2014/main" id="{59E8DC84-B616-4DFA-92F8-7FD1C88BE38B}"/>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ea typeface="Segoe UI" pitchFamily="34" charset="0"/>
                  <a:cs typeface="Segoe UI" pitchFamily="34" charset="0"/>
                </a:rPr>
                <a:t>OK. Could you provide your order number, please?</a:t>
              </a:r>
            </a:p>
          </p:txBody>
        </p:sp>
        <p:sp>
          <p:nvSpPr>
            <p:cNvPr id="90" name="Isosceles Triangle 89">
              <a:extLst>
                <a:ext uri="{FF2B5EF4-FFF2-40B4-BE49-F238E27FC236}">
                  <a16:creationId xmlns:a16="http://schemas.microsoft.com/office/drawing/2014/main" id="{CA9A0D0C-B6C4-49A2-BF29-EDBDA65FA94E}"/>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95" name="Freeform 79" descr="icon of an no entry sign">
            <a:extLst>
              <a:ext uri="{FF2B5EF4-FFF2-40B4-BE49-F238E27FC236}">
                <a16:creationId xmlns:a16="http://schemas.microsoft.com/office/drawing/2014/main" id="{BB958474-5BEA-4821-9A80-B13776C842AB}"/>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96" name="Group 95">
            <a:extLst>
              <a:ext uri="{FF2B5EF4-FFF2-40B4-BE49-F238E27FC236}">
                <a16:creationId xmlns:a16="http://schemas.microsoft.com/office/drawing/2014/main" id="{79BF7A7F-B161-46D3-8690-6DE9A7AD60F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99" name="Straight Connector 11">
              <a:extLst>
                <a:ext uri="{FF2B5EF4-FFF2-40B4-BE49-F238E27FC236}">
                  <a16:creationId xmlns:a16="http://schemas.microsoft.com/office/drawing/2014/main" id="{B7C35B94-DEF9-4CA1-9851-F3E3F5481B8A}"/>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00" name="Straight Connector 35">
              <a:extLst>
                <a:ext uri="{FF2B5EF4-FFF2-40B4-BE49-F238E27FC236}">
                  <a16:creationId xmlns:a16="http://schemas.microsoft.com/office/drawing/2014/main" id="{4785F1ED-1B7E-4E6A-B0EF-1C8AC094D2D0}"/>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Rectangle 67">
            <a:extLst>
              <a:ext uri="{FF2B5EF4-FFF2-40B4-BE49-F238E27FC236}">
                <a16:creationId xmlns:a16="http://schemas.microsoft.com/office/drawing/2014/main" id="{2E6DCD61-A7FC-4A03-AA6C-297B73B9E1E4}"/>
              </a:ext>
            </a:extLst>
          </p:cNvPr>
          <p:cNvSpPr/>
          <p:nvPr/>
        </p:nvSpPr>
        <p:spPr>
          <a:xfrm>
            <a:off x="10896142" y="1961727"/>
            <a:ext cx="577214" cy="303326"/>
          </a:xfrm>
          <a:prstGeom prst="rect">
            <a:avLst/>
          </a:prstGeom>
        </p:spPr>
        <p:txBody>
          <a:bodyPr wrap="square" lIns="0" tIns="0" rIns="0" bIns="0" anchor="t">
            <a:noAutofit/>
          </a:bodyPr>
          <a:lstStyle/>
          <a:p>
            <a:pPr algn="r"/>
            <a:r>
              <a:rPr lang="en-US" sz="1600" dirty="0">
                <a:solidFill>
                  <a:schemeClr val="tx2"/>
                </a:solidFill>
                <a:latin typeface="+mj-lt"/>
                <a:cs typeface="Segoe UI" panose="020B0502040204020203" pitchFamily="34" charset="0"/>
              </a:rPr>
              <a:t>Don’t</a:t>
            </a:r>
          </a:p>
        </p:txBody>
      </p:sp>
      <p:pic>
        <p:nvPicPr>
          <p:cNvPr id="4" name="Picture 3" descr="Icon of a person">
            <a:extLst>
              <a:ext uri="{FF2B5EF4-FFF2-40B4-BE49-F238E27FC236}">
                <a16:creationId xmlns:a16="http://schemas.microsoft.com/office/drawing/2014/main" id="{D13330E8-1F05-4C9B-9A6B-4E42922186BB}"/>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141" name="Group 87">
            <a:extLst>
              <a:ext uri="{FF2B5EF4-FFF2-40B4-BE49-F238E27FC236}">
                <a16:creationId xmlns:a16="http://schemas.microsoft.com/office/drawing/2014/main" id="{8F2DBCF1-4F2F-4C23-8D7E-67F776A4F3CA}"/>
              </a:ext>
              <a:ext uri="{C183D7F6-B498-43B3-948B-1728B52AA6E4}">
                <adec:decorative xmlns:adec="http://schemas.microsoft.com/office/drawing/2017/decorative" val="1"/>
              </a:ext>
            </a:extLst>
          </p:cNvPr>
          <p:cNvGrpSpPr/>
          <p:nvPr/>
        </p:nvGrpSpPr>
        <p:grpSpPr>
          <a:xfrm>
            <a:off x="7105214" y="2547605"/>
            <a:ext cx="3995345" cy="457200"/>
            <a:chOff x="1235090" y="2513206"/>
            <a:chExt cx="3995345" cy="457200"/>
          </a:xfrm>
          <a:solidFill>
            <a:srgbClr val="0B556A"/>
          </a:solidFill>
        </p:grpSpPr>
        <p:sp>
          <p:nvSpPr>
            <p:cNvPr id="167" name="Rectangle: Rounded Corners 166">
              <a:extLst>
                <a:ext uri="{FF2B5EF4-FFF2-40B4-BE49-F238E27FC236}">
                  <a16:creationId xmlns:a16="http://schemas.microsoft.com/office/drawing/2014/main" id="{DD65982C-000B-40EB-835C-8126FA4D1CD2}"/>
                </a:ext>
              </a:extLst>
            </p:cNvPr>
            <p:cNvSpPr/>
            <p:nvPr/>
          </p:nvSpPr>
          <p:spPr bwMode="auto">
            <a:xfrm>
              <a:off x="1447942" y="2513206"/>
              <a:ext cx="3782493" cy="457200"/>
            </a:xfrm>
            <a:prstGeom prst="roundRect">
              <a:avLst>
                <a:gd name="adj" fmla="val 102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Hi there. Welcome to the Store Assistant. I can help you make a return or exchange.</a:t>
              </a:r>
            </a:p>
          </p:txBody>
        </p:sp>
        <p:sp>
          <p:nvSpPr>
            <p:cNvPr id="168" name="Isosceles Triangle 167">
              <a:extLst>
                <a:ext uri="{FF2B5EF4-FFF2-40B4-BE49-F238E27FC236}">
                  <a16:creationId xmlns:a16="http://schemas.microsoft.com/office/drawing/2014/main" id="{0B4A3E8B-2980-4AD2-B6AE-9E58665720B1}"/>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pic>
        <p:nvPicPr>
          <p:cNvPr id="107" name="Picture 106" descr="Icon of a person">
            <a:extLst>
              <a:ext uri="{FF2B5EF4-FFF2-40B4-BE49-F238E27FC236}">
                <a16:creationId xmlns:a16="http://schemas.microsoft.com/office/drawing/2014/main" id="{2E335AAB-F8B3-4F40-8564-A30C579A5083}"/>
              </a:ext>
            </a:extLst>
          </p:cNvPr>
          <p:cNvPicPr>
            <a:picLocks noChangeAspect="1"/>
          </p:cNvPicPr>
          <p:nvPr/>
        </p:nvPicPr>
        <p:blipFill>
          <a:blip r:embed="rId4"/>
          <a:stretch>
            <a:fillRect/>
          </a:stretch>
        </p:blipFill>
        <p:spPr>
          <a:xfrm>
            <a:off x="6692854" y="3185236"/>
            <a:ext cx="345948" cy="345948"/>
          </a:xfrm>
          <a:prstGeom prst="rect">
            <a:avLst/>
          </a:prstGeom>
        </p:spPr>
      </p:pic>
      <p:grpSp>
        <p:nvGrpSpPr>
          <p:cNvPr id="143" name="Group 87">
            <a:extLst>
              <a:ext uri="{FF2B5EF4-FFF2-40B4-BE49-F238E27FC236}">
                <a16:creationId xmlns:a16="http://schemas.microsoft.com/office/drawing/2014/main" id="{349B983C-8524-45BC-B82C-AA0215875DCA}"/>
              </a:ext>
              <a:ext uri="{C183D7F6-B498-43B3-948B-1728B52AA6E4}">
                <adec:decorative xmlns:adec="http://schemas.microsoft.com/office/drawing/2017/decorative" val="1"/>
              </a:ext>
            </a:extLst>
          </p:cNvPr>
          <p:cNvGrpSpPr/>
          <p:nvPr/>
        </p:nvGrpSpPr>
        <p:grpSpPr>
          <a:xfrm>
            <a:off x="7105214" y="3231914"/>
            <a:ext cx="3995345" cy="635602"/>
            <a:chOff x="1235090" y="2513206"/>
            <a:chExt cx="3995345" cy="635602"/>
          </a:xfrm>
          <a:solidFill>
            <a:srgbClr val="0B556A"/>
          </a:solidFill>
        </p:grpSpPr>
        <p:sp>
          <p:nvSpPr>
            <p:cNvPr id="161" name="Rectangle: Rounded Corners 160">
              <a:extLst>
                <a:ext uri="{FF2B5EF4-FFF2-40B4-BE49-F238E27FC236}">
                  <a16:creationId xmlns:a16="http://schemas.microsoft.com/office/drawing/2014/main" id="{0363E019-DF37-4CEE-869A-78AAC46AFBC0}"/>
                </a:ext>
              </a:extLst>
            </p:cNvPr>
            <p:cNvSpPr/>
            <p:nvPr/>
          </p:nvSpPr>
          <p:spPr bwMode="auto">
            <a:xfrm>
              <a:off x="1447942" y="2513206"/>
              <a:ext cx="3782493" cy="635602"/>
            </a:xfrm>
            <a:prstGeom prst="roundRect">
              <a:avLst>
                <a:gd name="adj" fmla="val 100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If you wish to be in contact with a live customer service agent in regards to your problem, please click the button below.</a:t>
              </a:r>
            </a:p>
          </p:txBody>
        </p:sp>
        <p:sp>
          <p:nvSpPr>
            <p:cNvPr id="162" name="Isosceles Triangle 161">
              <a:extLst>
                <a:ext uri="{FF2B5EF4-FFF2-40B4-BE49-F238E27FC236}">
                  <a16:creationId xmlns:a16="http://schemas.microsoft.com/office/drawing/2014/main" id="{1E08C697-C2F6-42BE-B80A-0BAA2A62CE82}"/>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136" name="Rectangle 135">
            <a:extLst>
              <a:ext uri="{FF2B5EF4-FFF2-40B4-BE49-F238E27FC236}">
                <a16:creationId xmlns:a16="http://schemas.microsoft.com/office/drawing/2014/main" id="{02ED914E-471B-4AC0-A3F1-C4325E9D8DC3}"/>
              </a:ext>
            </a:extLst>
          </p:cNvPr>
          <p:cNvSpPr/>
          <p:nvPr/>
        </p:nvSpPr>
        <p:spPr>
          <a:xfrm>
            <a:off x="6773407" y="4063288"/>
            <a:ext cx="1417252" cy="199878"/>
          </a:xfrm>
          <a:prstGeom prst="rect">
            <a:avLst/>
          </a:prstGeom>
        </p:spPr>
        <p:txBody>
          <a:bodyPr wrap="square" lIns="0" tIns="0" rIns="0" bIns="0">
            <a:noAutofit/>
          </a:bodyPr>
          <a:lstStyle/>
          <a:p>
            <a:r>
              <a:rPr lang="en-US" sz="1200" dirty="0">
                <a:solidFill>
                  <a:schemeClr val="tx2"/>
                </a:solidFill>
                <a:latin typeface="Segoe UI" panose="020B0502040204020203" pitchFamily="34" charset="0"/>
                <a:cs typeface="Segoe UI" panose="020B0502040204020203" pitchFamily="34" charset="0"/>
              </a:rPr>
              <a:t>Tone shifts to formal</a:t>
            </a:r>
            <a:endParaRPr lang="en-US" sz="1200" dirty="0">
              <a:solidFill>
                <a:schemeClr val="tx2"/>
              </a:solidFill>
            </a:endParaRPr>
          </a:p>
        </p:txBody>
      </p:sp>
      <p:cxnSp>
        <p:nvCxnSpPr>
          <p:cNvPr id="137" name="Connector: Elbow 136" descr="An arrow pointing upwards">
            <a:extLst>
              <a:ext uri="{FF2B5EF4-FFF2-40B4-BE49-F238E27FC236}">
                <a16:creationId xmlns:a16="http://schemas.microsoft.com/office/drawing/2014/main" id="{B425B5A8-1A28-4A6E-B0DB-F501372D4F30}"/>
              </a:ext>
            </a:extLst>
          </p:cNvPr>
          <p:cNvCxnSpPr>
            <a:cxnSpLocks/>
            <a:stCxn id="136" idx="3"/>
          </p:cNvCxnSpPr>
          <p:nvPr/>
        </p:nvCxnSpPr>
        <p:spPr>
          <a:xfrm flipV="1">
            <a:off x="8190659" y="3867516"/>
            <a:ext cx="543526" cy="295711"/>
          </a:xfrm>
          <a:prstGeom prst="bentConnector3">
            <a:avLst>
              <a:gd name="adj1" fmla="val 99945"/>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nvGrpSpPr>
          <p:cNvPr id="146" name="Group 113">
            <a:extLst>
              <a:ext uri="{FF2B5EF4-FFF2-40B4-BE49-F238E27FC236}">
                <a16:creationId xmlns:a16="http://schemas.microsoft.com/office/drawing/2014/main" id="{1A95FE4D-DD00-425E-BC4C-5BAD75C825EF}"/>
              </a:ext>
              <a:ext uri="{C183D7F6-B498-43B3-948B-1728B52AA6E4}">
                <adec:decorative xmlns:adec="http://schemas.microsoft.com/office/drawing/2017/decorative" val="1"/>
              </a:ext>
            </a:extLst>
          </p:cNvPr>
          <p:cNvGrpSpPr/>
          <p:nvPr/>
        </p:nvGrpSpPr>
        <p:grpSpPr>
          <a:xfrm>
            <a:off x="9441677" y="4110002"/>
            <a:ext cx="1881491" cy="362649"/>
            <a:chOff x="9114145" y="3961429"/>
            <a:chExt cx="1881491" cy="362649"/>
          </a:xfrm>
          <a:solidFill>
            <a:schemeClr val="accent4">
              <a:lumMod val="20000"/>
              <a:lumOff val="80000"/>
            </a:schemeClr>
          </a:solidFill>
        </p:grpSpPr>
        <p:sp>
          <p:nvSpPr>
            <p:cNvPr id="155" name="Rectangle: Rounded Corners 154">
              <a:extLst>
                <a:ext uri="{FF2B5EF4-FFF2-40B4-BE49-F238E27FC236}">
                  <a16:creationId xmlns:a16="http://schemas.microsoft.com/office/drawing/2014/main" id="{57856EED-4BAB-44FE-B063-BF97516ECBF5}"/>
                </a:ext>
              </a:extLst>
            </p:cNvPr>
            <p:cNvSpPr/>
            <p:nvPr/>
          </p:nvSpPr>
          <p:spPr bwMode="auto">
            <a:xfrm>
              <a:off x="9114145" y="3961429"/>
              <a:ext cx="1695511"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cs typeface="Segoe UI" pitchFamily="34" charset="0"/>
                </a:rPr>
                <a:t>I want to return an item</a:t>
              </a:r>
            </a:p>
          </p:txBody>
        </p:sp>
        <p:sp>
          <p:nvSpPr>
            <p:cNvPr id="156" name="Isosceles Triangle 155">
              <a:extLst>
                <a:ext uri="{FF2B5EF4-FFF2-40B4-BE49-F238E27FC236}">
                  <a16:creationId xmlns:a16="http://schemas.microsoft.com/office/drawing/2014/main" id="{9423F710-60F3-4C12-9DB1-64B933DCE687}"/>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145" name="Picture 144" descr="A picture of a person talking">
            <a:extLst>
              <a:ext uri="{FF2B5EF4-FFF2-40B4-BE49-F238E27FC236}">
                <a16:creationId xmlns:a16="http://schemas.microsoft.com/office/drawing/2014/main" id="{9FBFAF7A-35B2-4603-AEEE-D9AC90275897}"/>
              </a:ext>
            </a:extLst>
          </p:cNvPr>
          <p:cNvPicPr>
            <a:picLocks noChangeAspect="1"/>
          </p:cNvPicPr>
          <p:nvPr/>
        </p:nvPicPr>
        <p:blipFill>
          <a:blip r:embed="rId5"/>
          <a:srcRect b="258"/>
          <a:stretch>
            <a:fillRect/>
          </a:stretch>
        </p:blipFill>
        <p:spPr>
          <a:xfrm>
            <a:off x="11366686" y="4069623"/>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1" name="Picture 110" descr="Icon of a person">
            <a:extLst>
              <a:ext uri="{FF2B5EF4-FFF2-40B4-BE49-F238E27FC236}">
                <a16:creationId xmlns:a16="http://schemas.microsoft.com/office/drawing/2014/main" id="{D3F99819-3FFC-4B1A-BBE8-AAACC9747D48}"/>
              </a:ext>
            </a:extLst>
          </p:cNvPr>
          <p:cNvPicPr>
            <a:picLocks noChangeAspect="1"/>
          </p:cNvPicPr>
          <p:nvPr/>
        </p:nvPicPr>
        <p:blipFill>
          <a:blip r:embed="rId4"/>
          <a:stretch>
            <a:fillRect/>
          </a:stretch>
        </p:blipFill>
        <p:spPr>
          <a:xfrm>
            <a:off x="6692854" y="4823117"/>
            <a:ext cx="345948" cy="345948"/>
          </a:xfrm>
          <a:prstGeom prst="rect">
            <a:avLst/>
          </a:prstGeom>
        </p:spPr>
      </p:pic>
      <p:grpSp>
        <p:nvGrpSpPr>
          <p:cNvPr id="147" name="Group 87">
            <a:extLst>
              <a:ext uri="{FF2B5EF4-FFF2-40B4-BE49-F238E27FC236}">
                <a16:creationId xmlns:a16="http://schemas.microsoft.com/office/drawing/2014/main" id="{5ADB461E-4F9B-4E81-9127-F48F94702E71}"/>
              </a:ext>
              <a:ext uri="{C183D7F6-B498-43B3-948B-1728B52AA6E4}">
                <adec:decorative xmlns:adec="http://schemas.microsoft.com/office/drawing/2017/decorative" val="1"/>
              </a:ext>
            </a:extLst>
          </p:cNvPr>
          <p:cNvGrpSpPr/>
          <p:nvPr/>
        </p:nvGrpSpPr>
        <p:grpSpPr>
          <a:xfrm>
            <a:off x="7105214" y="4872359"/>
            <a:ext cx="3995345" cy="457200"/>
            <a:chOff x="1235090" y="2513206"/>
            <a:chExt cx="3995345" cy="457200"/>
          </a:xfrm>
          <a:solidFill>
            <a:srgbClr val="0B556A"/>
          </a:solidFill>
        </p:grpSpPr>
        <p:sp>
          <p:nvSpPr>
            <p:cNvPr id="153" name="Rectangle: Rounded Corners 152">
              <a:extLst>
                <a:ext uri="{FF2B5EF4-FFF2-40B4-BE49-F238E27FC236}">
                  <a16:creationId xmlns:a16="http://schemas.microsoft.com/office/drawing/2014/main" id="{79DD8AC5-C62E-4BA7-8FE5-3E35E769CE8A}"/>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ea typeface="Segoe UI" pitchFamily="34" charset="0"/>
                  <a:cs typeface="Segoe UI" pitchFamily="34" charset="0"/>
                </a:rPr>
                <a:t>OK. Provide your order number.</a:t>
              </a:r>
            </a:p>
          </p:txBody>
        </p:sp>
        <p:sp>
          <p:nvSpPr>
            <p:cNvPr id="154" name="Isosceles Triangle 153">
              <a:extLst>
                <a:ext uri="{FF2B5EF4-FFF2-40B4-BE49-F238E27FC236}">
                  <a16:creationId xmlns:a16="http://schemas.microsoft.com/office/drawing/2014/main" id="{C2ACE354-B599-45BA-BD61-5EFFF8637BB7}"/>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8C6C92CD-BC2D-4024-ACB4-96A10D66A4DF}"/>
              </a:ext>
            </a:extLst>
          </p:cNvPr>
          <p:cNvSpPr/>
          <p:nvPr/>
        </p:nvSpPr>
        <p:spPr>
          <a:xfrm>
            <a:off x="6773407" y="5447841"/>
            <a:ext cx="1154568" cy="199878"/>
          </a:xfrm>
          <a:prstGeom prst="rect">
            <a:avLst/>
          </a:prstGeom>
        </p:spPr>
        <p:txBody>
          <a:bodyPr wrap="square" lIns="0" tIns="0" rIns="0" bIns="0">
            <a:noAutofit/>
          </a:bodyPr>
          <a:lstStyle/>
          <a:p>
            <a:r>
              <a:rPr lang="en-US" sz="1200" dirty="0">
                <a:solidFill>
                  <a:schemeClr val="tx2"/>
                </a:solidFill>
                <a:latin typeface="Segoe UI" panose="020B0502040204020203" pitchFamily="34" charset="0"/>
                <a:cs typeface="Segoe UI" panose="020B0502040204020203" pitchFamily="34" charset="0"/>
              </a:rPr>
              <a:t>Demanding tone</a:t>
            </a:r>
            <a:endParaRPr lang="en-US" sz="1200" dirty="0">
              <a:solidFill>
                <a:schemeClr val="tx2"/>
              </a:solidFill>
            </a:endParaRPr>
          </a:p>
        </p:txBody>
      </p:sp>
      <p:cxnSp>
        <p:nvCxnSpPr>
          <p:cNvPr id="139" name="Connector: Elbow 138" descr="An arrow pointing upwards">
            <a:extLst>
              <a:ext uri="{FF2B5EF4-FFF2-40B4-BE49-F238E27FC236}">
                <a16:creationId xmlns:a16="http://schemas.microsoft.com/office/drawing/2014/main" id="{DF136E5B-137E-4638-9171-50D01E186F99}"/>
              </a:ext>
            </a:extLst>
          </p:cNvPr>
          <p:cNvCxnSpPr>
            <a:cxnSpLocks/>
            <a:stCxn id="138" idx="3"/>
            <a:endCxn id="153" idx="2"/>
          </p:cNvCxnSpPr>
          <p:nvPr/>
        </p:nvCxnSpPr>
        <p:spPr>
          <a:xfrm flipV="1">
            <a:off x="7927975" y="5329559"/>
            <a:ext cx="1281338" cy="218221"/>
          </a:xfrm>
          <a:prstGeom prst="bentConnector2">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701725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0E3EC9-37CB-4589-9E05-28ABD9A2B255}"/>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D6081048-DD1D-417E-A65C-E05A49146767}"/>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p:txBody>
          <a:bodyPr/>
          <a:lstStyle/>
          <a:p>
            <a:r>
              <a:rPr lang="en-US" dirty="0"/>
              <a:t>Style: How to sound conversational 5/9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If you’re using website documentation to answer a question, break sections down into short, scannable graphs</a:t>
            </a:r>
          </a:p>
        </p:txBody>
      </p:sp>
      <p:pic>
        <p:nvPicPr>
          <p:cNvPr id="4" name="Picture 3" descr="Icon of a list document">
            <a:extLst>
              <a:ext uri="{FF2B5EF4-FFF2-40B4-BE49-F238E27FC236}">
                <a16:creationId xmlns:a16="http://schemas.microsoft.com/office/drawing/2014/main" id="{A0EA44D5-A707-4233-A41F-C4C16FB1187E}"/>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6" name="Group 5">
            <a:extLst>
              <a:ext uri="{FF2B5EF4-FFF2-40B4-BE49-F238E27FC236}">
                <a16:creationId xmlns:a16="http://schemas.microsoft.com/office/drawing/2014/main" id="{827D1B45-ECFE-4A41-BA7F-C95B8ECAFB84}"/>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36" name="Straight Connector 68">
              <a:extLst>
                <a:ext uri="{FF2B5EF4-FFF2-40B4-BE49-F238E27FC236}">
                  <a16:creationId xmlns:a16="http://schemas.microsoft.com/office/drawing/2014/main" id="{A4D7D18C-1A60-41C2-9288-F6760514D362}"/>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5">
              <a:extLst>
                <a:ext uri="{FF2B5EF4-FFF2-40B4-BE49-F238E27FC236}">
                  <a16:creationId xmlns:a16="http://schemas.microsoft.com/office/drawing/2014/main" id="{0125BD84-35D4-4FA0-B9EA-88708672DA1D}"/>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47">
            <a:extLst>
              <a:ext uri="{FF2B5EF4-FFF2-40B4-BE49-F238E27FC236}">
                <a16:creationId xmlns:a16="http://schemas.microsoft.com/office/drawing/2014/main" id="{C7308D63-0243-4492-BA94-DBB9D227E7D4}"/>
              </a:ext>
            </a:extLst>
          </p:cNvPr>
          <p:cNvSpPr/>
          <p:nvPr/>
        </p:nvSpPr>
        <p:spPr>
          <a:xfrm>
            <a:off x="4543425" y="1961727"/>
            <a:ext cx="57721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Do</a:t>
            </a:r>
            <a:endParaRPr lang="en-US" sz="1600" dirty="0">
              <a:solidFill>
                <a:schemeClr val="tx2"/>
              </a:solidFill>
              <a:latin typeface="+mj-lt"/>
            </a:endParaRPr>
          </a:p>
        </p:txBody>
      </p:sp>
      <p:pic>
        <p:nvPicPr>
          <p:cNvPr id="10" name="Picture 9" descr="Icon of a person">
            <a:extLst>
              <a:ext uri="{FF2B5EF4-FFF2-40B4-BE49-F238E27FC236}">
                <a16:creationId xmlns:a16="http://schemas.microsoft.com/office/drawing/2014/main" id="{AF43E43D-803A-451C-8FF2-46FA002BE1E6}"/>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48" name="Group 87">
            <a:extLst>
              <a:ext uri="{FF2B5EF4-FFF2-40B4-BE49-F238E27FC236}">
                <a16:creationId xmlns:a16="http://schemas.microsoft.com/office/drawing/2014/main" id="{D9BA4D31-5503-49F5-90F1-EBEF81FA4A8E}"/>
              </a:ext>
              <a:ext uri="{C183D7F6-B498-43B3-948B-1728B52AA6E4}">
                <adec:decorative xmlns:adec="http://schemas.microsoft.com/office/drawing/2017/decorative" val="1"/>
              </a:ext>
            </a:extLst>
          </p:cNvPr>
          <p:cNvGrpSpPr/>
          <p:nvPr/>
        </p:nvGrpSpPr>
        <p:grpSpPr>
          <a:xfrm>
            <a:off x="930369" y="2611213"/>
            <a:ext cx="3995345" cy="2900501"/>
            <a:chOff x="1235090" y="2513205"/>
            <a:chExt cx="3995345" cy="2900501"/>
          </a:xfrm>
          <a:solidFill>
            <a:srgbClr val="0B556A"/>
          </a:solidFill>
        </p:grpSpPr>
        <p:sp>
          <p:nvSpPr>
            <p:cNvPr id="49" name="Rectangle: Rounded Corners 48">
              <a:extLst>
                <a:ext uri="{FF2B5EF4-FFF2-40B4-BE49-F238E27FC236}">
                  <a16:creationId xmlns:a16="http://schemas.microsoft.com/office/drawing/2014/main" id="{908DEB6E-E332-4753-9D3A-9CE41B257549}"/>
                </a:ext>
              </a:extLst>
            </p:cNvPr>
            <p:cNvSpPr/>
            <p:nvPr/>
          </p:nvSpPr>
          <p:spPr bwMode="auto">
            <a:xfrm>
              <a:off x="1447942" y="2513205"/>
              <a:ext cx="3782493" cy="2900501"/>
            </a:xfrm>
            <a:prstGeom prst="roundRect">
              <a:avLst>
                <a:gd name="adj" fmla="val 37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Aft>
                  <a:spcPts val="600"/>
                </a:spcAft>
              </a:pPr>
              <a:r>
                <a:rPr lang="en-US" sz="1400" dirty="0">
                  <a:solidFill>
                    <a:schemeClr val="bg1"/>
                  </a:solidFill>
                  <a:ea typeface="Segoe UI" panose="020B0502040204020203" pitchFamily="34" charset="0"/>
                  <a:cs typeface="Segoe UI" panose="020B0502040204020203" pitchFamily="34" charset="0"/>
                </a:rPr>
                <a:t>How to reset your password:</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1. Go to </a:t>
              </a:r>
              <a:r>
                <a:rPr lang="en-US" sz="1400" dirty="0">
                  <a:solidFill>
                    <a:schemeClr val="bg1"/>
                  </a:solidFill>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https://account.live.com/password/reset</a:t>
              </a:r>
              <a:r>
                <a:rPr lang="en-US" sz="1400" dirty="0">
                  <a:solidFill>
                    <a:schemeClr val="bg1"/>
                  </a:solidFill>
                  <a:ea typeface="Segoe UI" panose="020B0502040204020203" pitchFamily="34" charset="0"/>
                  <a:cs typeface="Segoe UI" panose="020B0502040204020203" pitchFamily="34" charset="0"/>
                </a:rPr>
                <a:t>.</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2. Select the reason for resetting your password and the alternate contact info where you can receive a security code to verify your identity.</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Note: This alternate contact info is part of the security info you already added to your Microsoft account.</a:t>
              </a:r>
            </a:p>
          </p:txBody>
        </p:sp>
        <p:sp>
          <p:nvSpPr>
            <p:cNvPr id="50" name="Isosceles Triangle 49">
              <a:extLst>
                <a:ext uri="{FF2B5EF4-FFF2-40B4-BE49-F238E27FC236}">
                  <a16:creationId xmlns:a16="http://schemas.microsoft.com/office/drawing/2014/main" id="{C603EDBB-8F9A-4DA2-84E6-23FF2376F2A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52" name="Freeform 79" descr="icon of an no entry sign">
            <a:extLst>
              <a:ext uri="{FF2B5EF4-FFF2-40B4-BE49-F238E27FC236}">
                <a16:creationId xmlns:a16="http://schemas.microsoft.com/office/drawing/2014/main" id="{7438CF1B-5D39-4E30-BF49-BAABFDF15E0F}"/>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7" name="Group 6">
            <a:extLst>
              <a:ext uri="{FF2B5EF4-FFF2-40B4-BE49-F238E27FC236}">
                <a16:creationId xmlns:a16="http://schemas.microsoft.com/office/drawing/2014/main" id="{F0D57E82-1AFE-4234-9724-0368122AE54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33" name="Straight Connector 11">
              <a:extLst>
                <a:ext uri="{FF2B5EF4-FFF2-40B4-BE49-F238E27FC236}">
                  <a16:creationId xmlns:a16="http://schemas.microsoft.com/office/drawing/2014/main" id="{80128E00-0A2F-4659-BE02-390A5E78E956}"/>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5">
              <a:extLst>
                <a:ext uri="{FF2B5EF4-FFF2-40B4-BE49-F238E27FC236}">
                  <a16:creationId xmlns:a16="http://schemas.microsoft.com/office/drawing/2014/main" id="{13E0659C-71CB-4CEA-AB75-9E7E8E1B8CEF}"/>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67">
            <a:extLst>
              <a:ext uri="{FF2B5EF4-FFF2-40B4-BE49-F238E27FC236}">
                <a16:creationId xmlns:a16="http://schemas.microsoft.com/office/drawing/2014/main" id="{CFC1C1C7-493A-42F7-A770-83823C23353F}"/>
              </a:ext>
            </a:extLst>
          </p:cNvPr>
          <p:cNvSpPr/>
          <p:nvPr/>
        </p:nvSpPr>
        <p:spPr>
          <a:xfrm>
            <a:off x="10896142" y="1961727"/>
            <a:ext cx="577214" cy="303326"/>
          </a:xfrm>
          <a:prstGeom prst="rect">
            <a:avLst/>
          </a:prstGeom>
        </p:spPr>
        <p:txBody>
          <a:bodyPr wrap="square" lIns="0" tIns="0" rIns="0" bIns="0" anchor="t">
            <a:noAutofit/>
          </a:bodyPr>
          <a:lstStyle/>
          <a:p>
            <a:pPr algn="r"/>
            <a:r>
              <a:rPr lang="en-US" sz="1600" dirty="0">
                <a:solidFill>
                  <a:schemeClr val="tx2"/>
                </a:solidFill>
                <a:latin typeface="+mj-lt"/>
                <a:cs typeface="Segoe UI" panose="020B0502040204020203" pitchFamily="34" charset="0"/>
              </a:rPr>
              <a:t>Don’t</a:t>
            </a:r>
          </a:p>
        </p:txBody>
      </p:sp>
      <p:pic>
        <p:nvPicPr>
          <p:cNvPr id="11" name="Picture 10" descr="Icon of a person">
            <a:extLst>
              <a:ext uri="{FF2B5EF4-FFF2-40B4-BE49-F238E27FC236}">
                <a16:creationId xmlns:a16="http://schemas.microsoft.com/office/drawing/2014/main" id="{35795A1B-2567-42EB-A93D-D14CED59141D}"/>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69" name="Group 87">
            <a:extLst>
              <a:ext uri="{FF2B5EF4-FFF2-40B4-BE49-F238E27FC236}">
                <a16:creationId xmlns:a16="http://schemas.microsoft.com/office/drawing/2014/main" id="{1E210B82-0743-4FF3-AFCE-65FFF4B8D4F4}"/>
              </a:ext>
              <a:ext uri="{C183D7F6-B498-43B3-948B-1728B52AA6E4}">
                <adec:decorative xmlns:adec="http://schemas.microsoft.com/office/drawing/2017/decorative" val="1"/>
              </a:ext>
            </a:extLst>
          </p:cNvPr>
          <p:cNvGrpSpPr/>
          <p:nvPr/>
        </p:nvGrpSpPr>
        <p:grpSpPr>
          <a:xfrm>
            <a:off x="7168714" y="2611213"/>
            <a:ext cx="3995345" cy="2588309"/>
            <a:chOff x="1235090" y="2513205"/>
            <a:chExt cx="3995345" cy="2588309"/>
          </a:xfrm>
          <a:solidFill>
            <a:srgbClr val="0B556A"/>
          </a:solidFill>
        </p:grpSpPr>
        <p:sp>
          <p:nvSpPr>
            <p:cNvPr id="70" name="Rectangle: Rounded Corners 69">
              <a:extLst>
                <a:ext uri="{FF2B5EF4-FFF2-40B4-BE49-F238E27FC236}">
                  <a16:creationId xmlns:a16="http://schemas.microsoft.com/office/drawing/2014/main" id="{7169FFFB-E112-46A5-8884-CA35F190A325}"/>
                </a:ext>
              </a:extLst>
            </p:cNvPr>
            <p:cNvSpPr/>
            <p:nvPr/>
          </p:nvSpPr>
          <p:spPr bwMode="auto">
            <a:xfrm>
              <a:off x="1447942" y="2513205"/>
              <a:ext cx="3782493" cy="2588309"/>
            </a:xfrm>
            <a:prstGeom prst="roundRect">
              <a:avLst>
                <a:gd name="adj" fmla="val 421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1836"/>
                </a:spcAft>
              </a:pPr>
              <a:r>
                <a:rPr lang="en-US" sz="1100">
                  <a:solidFill>
                    <a:schemeClr val="bg1"/>
                  </a:solidFill>
                  <a:cs typeface="Segoe UI" panose="020B0502040204020203" pitchFamily="34" charset="0"/>
                </a:rPr>
                <a:t>How to reset your Password</a:t>
              </a:r>
              <a:br>
                <a:rPr lang="en-US" sz="1100" b="1">
                  <a:solidFill>
                    <a:schemeClr val="bg1"/>
                  </a:solidFill>
                  <a:cs typeface="Segoe UI" panose="020B0502040204020203" pitchFamily="34" charset="0"/>
                </a:rPr>
              </a:br>
              <a:r>
                <a:rPr lang="en-US" sz="1100">
                  <a:solidFill>
                    <a:schemeClr val="bg1"/>
                  </a:solidFill>
                  <a:cs typeface="Segoe UI" panose="020B0502040204020203" pitchFamily="34" charset="0"/>
                </a:rPr>
                <a:t>If you cannot remember your password,</a:t>
              </a:r>
              <a:br>
                <a:rPr lang="en-US" sz="1100">
                  <a:solidFill>
                    <a:schemeClr val="bg1"/>
                  </a:solidFill>
                  <a:cs typeface="Segoe UI" panose="020B0502040204020203" pitchFamily="34" charset="0"/>
                </a:rPr>
              </a:br>
              <a:r>
                <a:rPr lang="en-US" sz="1100">
                  <a:solidFill>
                    <a:schemeClr val="bg1"/>
                  </a:solidFill>
                  <a:cs typeface="Segoe UI" panose="020B0502040204020203" pitchFamily="34" charset="0"/>
                </a:rPr>
                <a:t>go to </a:t>
              </a:r>
              <a:r>
                <a:rPr lang="en-US" sz="1100" u="sng">
                  <a:solidFill>
                    <a:schemeClr val="bg1"/>
                  </a:solidFill>
                  <a:cs typeface="Segoe UI" panose="020B0502040204020203" pitchFamily="34" charset="0"/>
                  <a:hlinkClick r:id="rId6">
                    <a:extLst>
                      <a:ext uri="{A12FA001-AC4F-418D-AE19-62706E023703}">
                        <ahyp:hlinkClr xmlns:ahyp="http://schemas.microsoft.com/office/drawing/2018/hyperlinkcolor" val="tx"/>
                      </a:ext>
                    </a:extLst>
                  </a:hlinkClick>
                </a:rPr>
                <a:t>https://acount.live.com/password/reset</a:t>
              </a:r>
              <a:r>
                <a:rPr lang="en-US" sz="1100">
                  <a:solidFill>
                    <a:schemeClr val="bg1"/>
                  </a:solidFill>
                  <a:cs typeface="Segoe UI" panose="020B0502040204020203" pitchFamily="34" charset="0"/>
                </a:rPr>
                <a:t> and select the reason for resetting your password. Then include the alternate contact info where you can receive a security code to verify your identity. Note: This alternate contact info is part of the security info you already added to your Microsoft account.</a:t>
              </a:r>
            </a:p>
          </p:txBody>
        </p:sp>
        <p:sp>
          <p:nvSpPr>
            <p:cNvPr id="71" name="Isosceles Triangle 70">
              <a:extLst>
                <a:ext uri="{FF2B5EF4-FFF2-40B4-BE49-F238E27FC236}">
                  <a16:creationId xmlns:a16="http://schemas.microsoft.com/office/drawing/2014/main" id="{F3D76E33-086A-4D09-B226-622CDB0325D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2557809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813543" cy="402674"/>
          </a:xfrm>
        </p:spPr>
        <p:txBody>
          <a:bodyPr/>
          <a:lstStyle/>
          <a:p>
            <a:r>
              <a:rPr lang="en-US" dirty="0"/>
              <a:t>Style: How to sound conversational 6/9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139595"/>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accent5"/>
                </a:solidFill>
                <a:cs typeface="Segoe UI"/>
              </a:rPr>
              <a:t>Pace the conversation in short,</a:t>
            </a:r>
            <a:br>
              <a:rPr lang="en-US" sz="2200" spc="0" dirty="0">
                <a:solidFill>
                  <a:schemeClr val="accent5"/>
                </a:solidFill>
                <a:cs typeface="Segoe UI"/>
              </a:rPr>
            </a:br>
            <a:r>
              <a:rPr lang="en-US" sz="2200" spc="0" dirty="0">
                <a:solidFill>
                  <a:schemeClr val="accent5"/>
                </a:solidFill>
                <a:cs typeface="Segoe UI"/>
              </a:rPr>
              <a:t>scannable units</a:t>
            </a:r>
          </a:p>
          <a:p>
            <a:pPr>
              <a:spcBef>
                <a:spcPts val="1000"/>
              </a:spcBef>
            </a:pPr>
            <a:r>
              <a:rPr lang="en-US" sz="2000" spc="0" dirty="0">
                <a:solidFill>
                  <a:schemeClr val="bg1"/>
                </a:solidFill>
                <a:latin typeface="Segoe UI"/>
                <a:cs typeface="Segoe UI"/>
              </a:rPr>
              <a:t>Break up messages into separate, readable blocks to make the pace of the conversation</a:t>
            </a:r>
            <a:br>
              <a:rPr lang="en-US" sz="2000" spc="0" dirty="0">
                <a:solidFill>
                  <a:schemeClr val="bg1"/>
                </a:solidFill>
                <a:latin typeface="Segoe UI"/>
                <a:cs typeface="Segoe UI"/>
              </a:rPr>
            </a:br>
            <a:r>
              <a:rPr lang="en-US" sz="2000" spc="0" dirty="0">
                <a:solidFill>
                  <a:schemeClr val="bg1"/>
                </a:solidFill>
                <a:latin typeface="Segoe UI"/>
                <a:cs typeface="Segoe UI"/>
              </a:rPr>
              <a:t>feel more natural</a:t>
            </a:r>
          </a:p>
          <a:p>
            <a:pPr>
              <a:spcBef>
                <a:spcPts val="1000"/>
              </a:spcBef>
            </a:pPr>
            <a:r>
              <a:rPr lang="en-US" sz="2000" spc="0" dirty="0">
                <a:solidFill>
                  <a:schemeClr val="bg1"/>
                </a:solidFill>
                <a:latin typeface="Segoe UI"/>
                <a:cs typeface="Segoe UI"/>
              </a:rPr>
              <a:t>Make sure the chatbot doesn’t respond so quickly that it rushes the customer. Add a minimum delay</a:t>
            </a:r>
            <a:br>
              <a:rPr lang="en-US" sz="2000" spc="0" dirty="0">
                <a:solidFill>
                  <a:schemeClr val="bg1"/>
                </a:solidFill>
                <a:latin typeface="Segoe UI"/>
                <a:cs typeface="Segoe UI"/>
              </a:rPr>
            </a:br>
            <a:r>
              <a:rPr lang="en-US" sz="2000" spc="0" dirty="0">
                <a:solidFill>
                  <a:schemeClr val="bg1"/>
                </a:solidFill>
                <a:latin typeface="Segoe UI"/>
                <a:cs typeface="Segoe UI"/>
              </a:rPr>
              <a:t>if necessary</a:t>
            </a:r>
          </a:p>
          <a:p>
            <a:pPr>
              <a:spcBef>
                <a:spcPts val="1000"/>
              </a:spcBef>
            </a:pPr>
            <a:r>
              <a:rPr lang="en-US" sz="2000" spc="0" dirty="0">
                <a:solidFill>
                  <a:schemeClr val="bg1"/>
                </a:solidFill>
                <a:latin typeface="Segoe UI"/>
                <a:cs typeface="Segoe UI"/>
              </a:rPr>
              <a:t>Check in to make sure the user is following the conversation after explaining or answering a question, particularly a complex one</a:t>
            </a:r>
          </a:p>
        </p:txBody>
      </p:sp>
      <p:grpSp>
        <p:nvGrpSpPr>
          <p:cNvPr id="14" name="Group 13" descr="A screenshot of people having a conversation">
            <a:extLst>
              <a:ext uri="{FF2B5EF4-FFF2-40B4-BE49-F238E27FC236}">
                <a16:creationId xmlns:a16="http://schemas.microsoft.com/office/drawing/2014/main" id="{ADB17346-8E5E-464F-97BD-83FFD123845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4" y="1709057"/>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B8309AA9-CF4D-4D1C-8698-E538032028CD}"/>
                </a:ext>
              </a:extLst>
            </p:cNvPr>
            <p:cNvPicPr>
              <a:picLocks noChangeAspect="1"/>
            </p:cNvPicPr>
            <p:nvPr/>
          </p:nvPicPr>
          <p:blipFill>
            <a:blip r:embed="rId2"/>
            <a:stretch>
              <a:fillRect/>
            </a:stretch>
          </p:blipFill>
          <p:spPr>
            <a:xfrm>
              <a:off x="6807281" y="1986279"/>
              <a:ext cx="345948" cy="345948"/>
            </a:xfrm>
            <a:prstGeom prst="rect">
              <a:avLst/>
            </a:prstGeom>
          </p:spPr>
        </p:pic>
        <p:grpSp>
          <p:nvGrpSpPr>
            <p:cNvPr id="154" name="Group 115">
              <a:extLst>
                <a:ext uri="{FF2B5EF4-FFF2-40B4-BE49-F238E27FC236}">
                  <a16:creationId xmlns:a16="http://schemas.microsoft.com/office/drawing/2014/main" id="{261E7E30-9CE5-4446-80CE-017162A5D13C}"/>
                </a:ext>
                <a:ext uri="{C183D7F6-B498-43B3-948B-1728B52AA6E4}">
                  <adec:decorative xmlns:adec="http://schemas.microsoft.com/office/drawing/2017/decorative" val="1"/>
                </a:ext>
              </a:extLst>
            </p:cNvPr>
            <p:cNvGrpSpPr/>
            <p:nvPr/>
          </p:nvGrpSpPr>
          <p:grpSpPr>
            <a:xfrm>
              <a:off x="7257849" y="2014333"/>
              <a:ext cx="3461850" cy="485349"/>
              <a:chOff x="7156454" y="1900890"/>
              <a:chExt cx="3461850" cy="485349"/>
            </a:xfrm>
          </p:grpSpPr>
          <p:sp>
            <p:nvSpPr>
              <p:cNvPr id="197" name="Rectangle: Rounded Corners 196">
                <a:extLst>
                  <a:ext uri="{FF2B5EF4-FFF2-40B4-BE49-F238E27FC236}">
                    <a16:creationId xmlns:a16="http://schemas.microsoft.com/office/drawing/2014/main" id="{1C0E025B-BE99-4ABB-8C5A-578A150E7D02}"/>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Before we begin, what type of account do you have?</a:t>
                </a:r>
              </a:p>
            </p:txBody>
          </p:sp>
          <p:sp>
            <p:nvSpPr>
              <p:cNvPr id="198" name="Isosceles Triangle 197">
                <a:extLst>
                  <a:ext uri="{FF2B5EF4-FFF2-40B4-BE49-F238E27FC236}">
                    <a16:creationId xmlns:a16="http://schemas.microsoft.com/office/drawing/2014/main" id="{3AF6F00A-7FDD-4E39-8A95-71D8F4F84F4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13">
              <a:extLst>
                <a:ext uri="{FF2B5EF4-FFF2-40B4-BE49-F238E27FC236}">
                  <a16:creationId xmlns:a16="http://schemas.microsoft.com/office/drawing/2014/main" id="{4785BA31-F1C1-481E-B116-33736B26D820}"/>
                </a:ext>
                <a:ext uri="{C183D7F6-B498-43B3-948B-1728B52AA6E4}">
                  <adec:decorative xmlns:adec="http://schemas.microsoft.com/office/drawing/2017/decorative" val="1"/>
                </a:ext>
              </a:extLst>
            </p:cNvPr>
            <p:cNvGrpSpPr/>
            <p:nvPr/>
          </p:nvGrpSpPr>
          <p:grpSpPr>
            <a:xfrm>
              <a:off x="10490277" y="2652229"/>
              <a:ext cx="995623" cy="291071"/>
              <a:chOff x="10000013" y="3961429"/>
              <a:chExt cx="995623" cy="291071"/>
            </a:xfrm>
          </p:grpSpPr>
          <p:sp>
            <p:nvSpPr>
              <p:cNvPr id="191" name="Rectangle: Rounded Corners 190">
                <a:extLst>
                  <a:ext uri="{FF2B5EF4-FFF2-40B4-BE49-F238E27FC236}">
                    <a16:creationId xmlns:a16="http://schemas.microsoft.com/office/drawing/2014/main" id="{A02D592F-A1F2-4C00-8F3F-EECBCFC295FB}"/>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cs typeface="Segoe UI" pitchFamily="34" charset="0"/>
                  </a:rPr>
                  <a:t>Student</a:t>
                </a:r>
              </a:p>
            </p:txBody>
          </p:sp>
          <p:sp>
            <p:nvSpPr>
              <p:cNvPr id="192" name="Isosceles Triangle 191">
                <a:extLst>
                  <a:ext uri="{FF2B5EF4-FFF2-40B4-BE49-F238E27FC236}">
                    <a16:creationId xmlns:a16="http://schemas.microsoft.com/office/drawing/2014/main" id="{C51D75AE-16C2-4676-8869-4DCE366BDF4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56" name="Picture 183" descr="A picture of a person talking">
              <a:extLst>
                <a:ext uri="{FF2B5EF4-FFF2-40B4-BE49-F238E27FC236}">
                  <a16:creationId xmlns:a16="http://schemas.microsoft.com/office/drawing/2014/main" id="{60332B38-4B9E-4482-85F1-914E50383212}"/>
                </a:ext>
              </a:extLst>
            </p:cNvPr>
            <p:cNvPicPr>
              <a:picLocks noChangeAspect="1"/>
            </p:cNvPicPr>
            <p:nvPr/>
          </p:nvPicPr>
          <p:blipFill>
            <a:blip r:embed="rId3"/>
            <a:srcRect b="258"/>
            <a:stretch>
              <a:fillRect/>
            </a:stretch>
          </p:blipFill>
          <p:spPr>
            <a:xfrm>
              <a:off x="11529418" y="2611850"/>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0" name="Picture 9" descr="Icon of a person">
              <a:extLst>
                <a:ext uri="{FF2B5EF4-FFF2-40B4-BE49-F238E27FC236}">
                  <a16:creationId xmlns:a16="http://schemas.microsoft.com/office/drawing/2014/main" id="{3A9B684F-563B-42C1-9B88-4C698E6ED67D}"/>
                </a:ext>
              </a:extLst>
            </p:cNvPr>
            <p:cNvPicPr>
              <a:picLocks noChangeAspect="1"/>
            </p:cNvPicPr>
            <p:nvPr/>
          </p:nvPicPr>
          <p:blipFill>
            <a:blip r:embed="rId2"/>
            <a:stretch>
              <a:fillRect/>
            </a:stretch>
          </p:blipFill>
          <p:spPr>
            <a:xfrm>
              <a:off x="6807281" y="3092619"/>
              <a:ext cx="345948" cy="345948"/>
            </a:xfrm>
            <a:prstGeom prst="rect">
              <a:avLst/>
            </a:prstGeom>
          </p:spPr>
        </p:pic>
        <p:grpSp>
          <p:nvGrpSpPr>
            <p:cNvPr id="158" name="Group 115">
              <a:extLst>
                <a:ext uri="{FF2B5EF4-FFF2-40B4-BE49-F238E27FC236}">
                  <a16:creationId xmlns:a16="http://schemas.microsoft.com/office/drawing/2014/main" id="{74E06809-9E90-4626-A209-8B8937741F74}"/>
                </a:ext>
                <a:ext uri="{C183D7F6-B498-43B3-948B-1728B52AA6E4}">
                  <adec:decorative xmlns:adec="http://schemas.microsoft.com/office/drawing/2017/decorative" val="1"/>
                </a:ext>
              </a:extLst>
            </p:cNvPr>
            <p:cNvGrpSpPr/>
            <p:nvPr/>
          </p:nvGrpSpPr>
          <p:grpSpPr>
            <a:xfrm>
              <a:off x="7257849" y="3122477"/>
              <a:ext cx="3461850" cy="469093"/>
              <a:chOff x="7156454" y="1900890"/>
              <a:chExt cx="3461850" cy="469093"/>
            </a:xfrm>
          </p:grpSpPr>
          <p:sp>
            <p:nvSpPr>
              <p:cNvPr id="189" name="Rectangle: Rounded Corners 188">
                <a:extLst>
                  <a:ext uri="{FF2B5EF4-FFF2-40B4-BE49-F238E27FC236}">
                    <a16:creationId xmlns:a16="http://schemas.microsoft.com/office/drawing/2014/main" id="{4B30BCC8-B573-4EA6-872E-05F5A6E657A7}"/>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dirty="0">
                    <a:solidFill>
                      <a:schemeClr val="tx1"/>
                    </a:solidFill>
                    <a:cs typeface="Segoe UI" pitchFamily="34" charset="0"/>
                  </a:rPr>
                  <a:t>OK, what type of device are you using? </a:t>
                </a:r>
              </a:p>
            </p:txBody>
          </p:sp>
          <p:sp>
            <p:nvSpPr>
              <p:cNvPr id="190" name="Isosceles Triangle 189">
                <a:extLst>
                  <a:ext uri="{FF2B5EF4-FFF2-40B4-BE49-F238E27FC236}">
                    <a16:creationId xmlns:a16="http://schemas.microsoft.com/office/drawing/2014/main" id="{8DD6FFE9-50AB-434C-AB3E-7AA202D014B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0" name="Group 113">
              <a:extLst>
                <a:ext uri="{FF2B5EF4-FFF2-40B4-BE49-F238E27FC236}">
                  <a16:creationId xmlns:a16="http://schemas.microsoft.com/office/drawing/2014/main" id="{0E170B87-E0B8-4CFE-85EF-F5A4AA59E547}"/>
                </a:ext>
                <a:ext uri="{C183D7F6-B498-43B3-948B-1728B52AA6E4}">
                  <adec:decorative xmlns:adec="http://schemas.microsoft.com/office/drawing/2017/decorative" val="1"/>
                </a:ext>
              </a:extLst>
            </p:cNvPr>
            <p:cNvGrpSpPr/>
            <p:nvPr/>
          </p:nvGrpSpPr>
          <p:grpSpPr>
            <a:xfrm>
              <a:off x="10642906" y="3824637"/>
              <a:ext cx="842994" cy="291071"/>
              <a:chOff x="10152642" y="3961429"/>
              <a:chExt cx="842994" cy="291071"/>
            </a:xfrm>
          </p:grpSpPr>
          <p:sp>
            <p:nvSpPr>
              <p:cNvPr id="183" name="Rectangle: Rounded Corners 182">
                <a:extLst>
                  <a:ext uri="{FF2B5EF4-FFF2-40B4-BE49-F238E27FC236}">
                    <a16:creationId xmlns:a16="http://schemas.microsoft.com/office/drawing/2014/main" id="{BBAABD5B-9FFB-433D-907C-8BF1EA4B2889}"/>
                  </a:ext>
                </a:extLst>
              </p:cNvPr>
              <p:cNvSpPr/>
              <p:nvPr/>
            </p:nvSpPr>
            <p:spPr bwMode="auto">
              <a:xfrm>
                <a:off x="10152642" y="3961429"/>
                <a:ext cx="657014"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cs typeface="Segoe UI" pitchFamily="34" charset="0"/>
                  </a:rPr>
                  <a:t>Tablet</a:t>
                </a:r>
              </a:p>
            </p:txBody>
          </p:sp>
          <p:sp>
            <p:nvSpPr>
              <p:cNvPr id="184" name="Isosceles Triangle 183">
                <a:extLst>
                  <a:ext uri="{FF2B5EF4-FFF2-40B4-BE49-F238E27FC236}">
                    <a16:creationId xmlns:a16="http://schemas.microsoft.com/office/drawing/2014/main" id="{7FB04454-BD67-4D53-94F1-6BE67DAFB0EF}"/>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61" name="Picture 183" descr="A picture of a person talking">
              <a:extLst>
                <a:ext uri="{FF2B5EF4-FFF2-40B4-BE49-F238E27FC236}">
                  <a16:creationId xmlns:a16="http://schemas.microsoft.com/office/drawing/2014/main" id="{C4B05CB3-9570-4202-B659-806C73D1BEEF}"/>
                </a:ext>
              </a:extLst>
            </p:cNvPr>
            <p:cNvPicPr>
              <a:picLocks noChangeAspect="1"/>
            </p:cNvPicPr>
            <p:nvPr/>
          </p:nvPicPr>
          <p:blipFill>
            <a:blip r:embed="rId3"/>
            <a:srcRect b="258"/>
            <a:stretch>
              <a:fillRect/>
            </a:stretch>
          </p:blipFill>
          <p:spPr>
            <a:xfrm>
              <a:off x="11529418" y="370373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79675705-1F0E-4B8C-BA7B-78C7848925A1}"/>
                </a:ext>
              </a:extLst>
            </p:cNvPr>
            <p:cNvPicPr>
              <a:picLocks noChangeAspect="1"/>
            </p:cNvPicPr>
            <p:nvPr/>
          </p:nvPicPr>
          <p:blipFill>
            <a:blip r:embed="rId2"/>
            <a:stretch>
              <a:fillRect/>
            </a:stretch>
          </p:blipFill>
          <p:spPr>
            <a:xfrm>
              <a:off x="6807281" y="4226071"/>
              <a:ext cx="345948" cy="345948"/>
            </a:xfrm>
            <a:prstGeom prst="rect">
              <a:avLst/>
            </a:prstGeom>
          </p:spPr>
        </p:pic>
        <p:grpSp>
          <p:nvGrpSpPr>
            <p:cNvPr id="162" name="Group 115">
              <a:extLst>
                <a:ext uri="{FF2B5EF4-FFF2-40B4-BE49-F238E27FC236}">
                  <a16:creationId xmlns:a16="http://schemas.microsoft.com/office/drawing/2014/main" id="{15E5EB4F-F590-4F35-80BC-6A90DACC4B7B}"/>
                </a:ext>
                <a:ext uri="{C183D7F6-B498-43B3-948B-1728B52AA6E4}">
                  <adec:decorative xmlns:adec="http://schemas.microsoft.com/office/drawing/2017/decorative" val="1"/>
                </a:ext>
              </a:extLst>
            </p:cNvPr>
            <p:cNvGrpSpPr/>
            <p:nvPr/>
          </p:nvGrpSpPr>
          <p:grpSpPr>
            <a:xfrm>
              <a:off x="7257849" y="4255929"/>
              <a:ext cx="3461850" cy="573150"/>
              <a:chOff x="7156454" y="1900890"/>
              <a:chExt cx="3461850" cy="573150"/>
            </a:xfrm>
          </p:grpSpPr>
          <p:sp>
            <p:nvSpPr>
              <p:cNvPr id="181" name="Rectangle: Rounded Corners 180">
                <a:extLst>
                  <a:ext uri="{FF2B5EF4-FFF2-40B4-BE49-F238E27FC236}">
                    <a16:creationId xmlns:a16="http://schemas.microsoft.com/office/drawing/2014/main" id="{B69B8128-D7E9-467B-96C9-7863CD212676}"/>
                  </a:ext>
                </a:extLst>
              </p:cNvPr>
              <p:cNvSpPr/>
              <p:nvPr/>
            </p:nvSpPr>
            <p:spPr bwMode="auto">
              <a:xfrm>
                <a:off x="7369308" y="1900890"/>
                <a:ext cx="3248996" cy="573150"/>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Great! First, we need to reset your credentials. I’ll walk you through how to do this.</a:t>
                </a:r>
              </a:p>
            </p:txBody>
          </p:sp>
          <p:sp>
            <p:nvSpPr>
              <p:cNvPr id="182" name="Isosceles Triangle 181">
                <a:extLst>
                  <a:ext uri="{FF2B5EF4-FFF2-40B4-BE49-F238E27FC236}">
                    <a16:creationId xmlns:a16="http://schemas.microsoft.com/office/drawing/2014/main" id="{BE401898-AF96-497C-A2E2-19AD666F70D1}"/>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Icon of a person">
              <a:extLst>
                <a:ext uri="{FF2B5EF4-FFF2-40B4-BE49-F238E27FC236}">
                  <a16:creationId xmlns:a16="http://schemas.microsoft.com/office/drawing/2014/main" id="{0571AAA0-F530-472E-B1DC-10DBD27F9C76}"/>
                </a:ext>
              </a:extLst>
            </p:cNvPr>
            <p:cNvPicPr>
              <a:picLocks noChangeAspect="1"/>
            </p:cNvPicPr>
            <p:nvPr/>
          </p:nvPicPr>
          <p:blipFill>
            <a:blip r:embed="rId2"/>
            <a:stretch>
              <a:fillRect/>
            </a:stretch>
          </p:blipFill>
          <p:spPr>
            <a:xfrm>
              <a:off x="6807281" y="5029584"/>
              <a:ext cx="345948" cy="345948"/>
            </a:xfrm>
            <a:prstGeom prst="rect">
              <a:avLst/>
            </a:prstGeom>
          </p:spPr>
        </p:pic>
        <p:grpSp>
          <p:nvGrpSpPr>
            <p:cNvPr id="164" name="Group 163">
              <a:extLst>
                <a:ext uri="{FF2B5EF4-FFF2-40B4-BE49-F238E27FC236}">
                  <a16:creationId xmlns:a16="http://schemas.microsoft.com/office/drawing/2014/main" id="{2C8E8BE9-0F4D-4DAF-97DD-D85D0FC009DF}"/>
                </a:ext>
                <a:ext uri="{C183D7F6-B498-43B3-948B-1728B52AA6E4}">
                  <adec:decorative xmlns:adec="http://schemas.microsoft.com/office/drawing/2017/decorative" val="1"/>
                </a:ext>
              </a:extLst>
            </p:cNvPr>
            <p:cNvGrpSpPr/>
            <p:nvPr/>
          </p:nvGrpSpPr>
          <p:grpSpPr>
            <a:xfrm>
              <a:off x="7257849" y="5034562"/>
              <a:ext cx="3461850" cy="487447"/>
              <a:chOff x="7156454" y="1876010"/>
              <a:chExt cx="3461850" cy="487447"/>
            </a:xfrm>
          </p:grpSpPr>
          <p:sp>
            <p:nvSpPr>
              <p:cNvPr id="175" name="Rectangle: Rounded Corners 174">
                <a:extLst>
                  <a:ext uri="{FF2B5EF4-FFF2-40B4-BE49-F238E27FC236}">
                    <a16:creationId xmlns:a16="http://schemas.microsoft.com/office/drawing/2014/main" id="{442D6309-1F8C-4755-ABE3-7A21DA6BAD9F}"/>
                  </a:ext>
                </a:extLst>
              </p:cNvPr>
              <p:cNvSpPr/>
              <p:nvPr/>
            </p:nvSpPr>
            <p:spPr bwMode="auto">
              <a:xfrm>
                <a:off x="7369308" y="1876010"/>
                <a:ext cx="3248996" cy="48744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Open </a:t>
                </a:r>
                <a:r>
                  <a:rPr lang="en-US" sz="1100">
                    <a:solidFill>
                      <a:schemeClr val="tx1"/>
                    </a:solidFill>
                    <a:latin typeface="Segoe UI Semibold" panose="020B0702040204020203" pitchFamily="34" charset="0"/>
                    <a:cs typeface="Segoe UI Semibold" panose="020B0702040204020203" pitchFamily="34" charset="0"/>
                  </a:rPr>
                  <a:t>Spotlight</a:t>
                </a:r>
                <a:r>
                  <a:rPr lang="en-US" sz="1100">
                    <a:solidFill>
                      <a:schemeClr val="tx1"/>
                    </a:solidFill>
                    <a:cs typeface="Segoe UI" pitchFamily="34" charset="0"/>
                  </a:rPr>
                  <a:t> by selecting the magnifying glass at the top right of your setting.</a:t>
                </a:r>
              </a:p>
            </p:txBody>
          </p:sp>
          <p:sp>
            <p:nvSpPr>
              <p:cNvPr id="176" name="Isosceles Triangle 175">
                <a:extLst>
                  <a:ext uri="{FF2B5EF4-FFF2-40B4-BE49-F238E27FC236}">
                    <a16:creationId xmlns:a16="http://schemas.microsoft.com/office/drawing/2014/main" id="{11CE891C-B4BA-4F9F-BC35-C943FC09835D}"/>
                  </a:ext>
                  <a:ext uri="{C183D7F6-B498-43B3-948B-1728B52AA6E4}">
                    <adec:decorative xmlns:adec="http://schemas.microsoft.com/office/drawing/2017/decorative" val="1"/>
                  </a:ext>
                </a:extLst>
              </p:cNvPr>
              <p:cNvSpPr/>
              <p:nvPr/>
            </p:nvSpPr>
            <p:spPr bwMode="auto">
              <a:xfrm rot="16200000">
                <a:off x="7174865" y="195489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E260BDEF-B679-4939-8D4B-246900A900D0}"/>
                </a:ext>
              </a:extLst>
            </p:cNvPr>
            <p:cNvPicPr>
              <a:picLocks noChangeAspect="1"/>
            </p:cNvPicPr>
            <p:nvPr/>
          </p:nvPicPr>
          <p:blipFill>
            <a:blip r:embed="rId2"/>
            <a:stretch>
              <a:fillRect/>
            </a:stretch>
          </p:blipFill>
          <p:spPr>
            <a:xfrm>
              <a:off x="6807281" y="5657249"/>
              <a:ext cx="345948" cy="345948"/>
            </a:xfrm>
            <a:prstGeom prst="rect">
              <a:avLst/>
            </a:prstGeom>
          </p:spPr>
        </p:pic>
        <p:grpSp>
          <p:nvGrpSpPr>
            <p:cNvPr id="152" name="Group 151">
              <a:extLst>
                <a:ext uri="{FF2B5EF4-FFF2-40B4-BE49-F238E27FC236}">
                  <a16:creationId xmlns:a16="http://schemas.microsoft.com/office/drawing/2014/main" id="{34CDA492-73A4-4FFC-85F8-9C03D6FE67C3}"/>
                </a:ext>
                <a:ext uri="{C183D7F6-B498-43B3-948B-1728B52AA6E4}">
                  <adec:decorative xmlns:adec="http://schemas.microsoft.com/office/drawing/2017/decorative" val="1"/>
                </a:ext>
              </a:extLst>
            </p:cNvPr>
            <p:cNvGrpSpPr/>
            <p:nvPr/>
          </p:nvGrpSpPr>
          <p:grpSpPr>
            <a:xfrm>
              <a:off x="7257849" y="5687107"/>
              <a:ext cx="3461850" cy="411806"/>
              <a:chOff x="7156454" y="1900890"/>
              <a:chExt cx="3461850" cy="411806"/>
            </a:xfrm>
          </p:grpSpPr>
          <p:sp>
            <p:nvSpPr>
              <p:cNvPr id="199" name="Rectangle: Rounded Corners 198">
                <a:extLst>
                  <a:ext uri="{FF2B5EF4-FFF2-40B4-BE49-F238E27FC236}">
                    <a16:creationId xmlns:a16="http://schemas.microsoft.com/office/drawing/2014/main" id="{7CC81D2E-922F-40C5-A657-E132CED2223A}"/>
                  </a:ext>
                </a:extLst>
              </p:cNvPr>
              <p:cNvSpPr/>
              <p:nvPr/>
            </p:nvSpPr>
            <p:spPr bwMode="auto">
              <a:xfrm>
                <a:off x="7369308" y="1900890"/>
                <a:ext cx="3248996" cy="41180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Then search for and open </a:t>
                </a:r>
                <a:r>
                  <a:rPr lang="en-US" sz="1100" err="1">
                    <a:solidFill>
                      <a:schemeClr val="tx1"/>
                    </a:solidFill>
                    <a:latin typeface="Segoe UI Semibold" panose="020B0702040204020203" pitchFamily="34" charset="0"/>
                    <a:cs typeface="Segoe UI Semibold" panose="020B0702040204020203" pitchFamily="34" charset="0"/>
                  </a:rPr>
                  <a:t>CountrySetting</a:t>
                </a:r>
                <a:r>
                  <a:rPr lang="en-US" sz="1100" b="1">
                    <a:solidFill>
                      <a:schemeClr val="tx1"/>
                    </a:solidFill>
                    <a:latin typeface="Segoe UI Semibold" panose="020B0702040204020203" pitchFamily="34" charset="0"/>
                    <a:cs typeface="Segoe UI Semibold" panose="020B0702040204020203" pitchFamily="34" charset="0"/>
                  </a:rPr>
                  <a:t>.</a:t>
                </a:r>
              </a:p>
            </p:txBody>
          </p:sp>
          <p:sp>
            <p:nvSpPr>
              <p:cNvPr id="200" name="Isosceles Triangle 199">
                <a:extLst>
                  <a:ext uri="{FF2B5EF4-FFF2-40B4-BE49-F238E27FC236}">
                    <a16:creationId xmlns:a16="http://schemas.microsoft.com/office/drawing/2014/main" id="{6B7DC577-AB12-46B4-B85C-5133D5E9338A}"/>
                  </a:ext>
                  <a:ext uri="{C183D7F6-B498-43B3-948B-1728B52AA6E4}">
                    <adec:decorative xmlns:adec="http://schemas.microsoft.com/office/drawing/2017/decorative" val="1"/>
                  </a:ext>
                </a:extLst>
              </p:cNvPr>
              <p:cNvSpPr/>
              <p:nvPr/>
            </p:nvSpPr>
            <p:spPr bwMode="auto">
              <a:xfrm rot="16200000">
                <a:off x="7174865" y="194167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256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heme/theme1.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5.xml><?xml version="1.0" encoding="utf-8"?>
<a:theme xmlns:a="http://schemas.openxmlformats.org/drawingml/2006/main" name="2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7" ma:contentTypeDescription="Create a new document." ma:contentTypeScope="" ma:versionID="38df2116981f44046ab73e9e5ad83409">
  <xsd:schema xmlns:xsd="http://www.w3.org/2001/XMLSchema" xmlns:xs="http://www.w3.org/2001/XMLSchema" xmlns:p="http://schemas.microsoft.com/office/2006/metadata/properties" xmlns:ns1="http://schemas.microsoft.com/sharepoint/v3" xmlns:ns2="80b0474e-37b4-4751-81bc-12d5121181de" xmlns:ns3="670f2bc3-833b-4a76-b13f-f7d6db0b8f4d" targetNamespace="http://schemas.microsoft.com/office/2006/metadata/properties" ma:root="true" ma:fieldsID="9da459cfe8bc12436f1cd88c83132d06" ns1:_="" ns2:_="" ns3:_="">
    <xsd:import namespace="http://schemas.microsoft.com/sharepoint/v3"/>
    <xsd:import namespace="80b0474e-37b4-4751-81bc-12d5121181de"/>
    <xsd:import namespace="670f2bc3-833b-4a76-b13f-f7d6db0b8f4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_Flow_SignoffStatus"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_Flow_SignoffStatus" ma:index="18" nillable="true" ma:displayName="Sign-off status" ma:internalName="_x0024_Resources_x003a_core_x002c_Signoff_Status_x003b_">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0f2bc3-833b-4a76-b13f-f7d6db0b8f4d" xsi:nil="true"/>
    <_ip_UnifiedCompliancePolicyUIAction xmlns="http://schemas.microsoft.com/sharepoint/v3" xsi:nil="true"/>
    <_ip_UnifiedCompliancePolicyProperties xmlns="http://schemas.microsoft.com/sharepoint/v3" xsi:nil="true"/>
    <_Flow_SignoffStatus xmlns="670f2bc3-833b-4a76-b13f-f7d6db0b8f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BE2767B-0B75-4831-9B11-A4EA5C41521D}"/>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2d4ae989-12ed-4eae-970f-fa3ad9e19eab"/>
    <ds:schemaRef ds:uri="http://purl.org/dc/elements/1.1/"/>
    <ds:schemaRef ds:uri="http://schemas.microsoft.com/office/infopath/2007/PartnerControls"/>
    <ds:schemaRef ds:uri="http://purl.org/dc/dcmitype/"/>
    <ds:schemaRef ds:uri="http://schemas.openxmlformats.org/package/2006/metadata/core-properties"/>
    <ds:schemaRef ds:uri="6dc83da1-186d-43e3-a3ac-07678ef4b76c"/>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2067</TotalTime>
  <Words>12348</Words>
  <Application>Microsoft Office PowerPoint</Application>
  <PresentationFormat>Widescreen</PresentationFormat>
  <Paragraphs>1274</Paragraphs>
  <Slides>128</Slides>
  <Notes>90</Notes>
  <HiddenSlides>0</HiddenSlides>
  <MMClips>1</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128</vt:i4>
      </vt:variant>
    </vt:vector>
  </HeadingPairs>
  <TitlesOfParts>
    <vt:vector size="146" baseType="lpstr">
      <vt:lpstr>DengXian</vt:lpstr>
      <vt:lpstr>SimSun</vt:lpstr>
      <vt:lpstr>Adobe Arabic</vt:lpstr>
      <vt:lpstr>Arial</vt:lpstr>
      <vt:lpstr>Calibri</vt:lpstr>
      <vt:lpstr>Calibri Light</vt:lpstr>
      <vt:lpstr>Segoe UI</vt:lpstr>
      <vt:lpstr>Segoe UI Light</vt:lpstr>
      <vt:lpstr>Segoe UI Semibold</vt:lpstr>
      <vt:lpstr>Segoe UI Semilight</vt:lpstr>
      <vt:lpstr>Times New Roman</vt:lpstr>
      <vt:lpstr>Wingdings</vt:lpstr>
      <vt:lpstr>Dynamics 365</vt:lpstr>
      <vt:lpstr>Dynamics 365</vt:lpstr>
      <vt:lpstr>Office Theme</vt:lpstr>
      <vt:lpstr>1_Dynamics 365</vt:lpstr>
      <vt:lpstr>2_Dynamics 365</vt:lpstr>
      <vt:lpstr>think-cell Slide</vt:lpstr>
      <vt:lpstr>Microsoft Power Virtual Agents  in a Day </vt:lpstr>
      <vt:lpstr>Agenda</vt:lpstr>
      <vt:lpstr>Introductions (Instructor)</vt:lpstr>
      <vt:lpstr>Introductions (Participants)</vt:lpstr>
      <vt:lpstr>Engage customers with Microsoft's Power Virtual Agents</vt:lpstr>
      <vt:lpstr>POWER VIRTUAL AGENTS Intelligent Chatbots</vt:lpstr>
      <vt:lpstr>Microsoft Power Platform</vt:lpstr>
      <vt:lpstr>Complex challenges</vt:lpstr>
      <vt:lpstr>Chatbots can help, but…</vt:lpstr>
      <vt:lpstr>OUR VISION Power Virtual Agents</vt:lpstr>
      <vt:lpstr>Power Virtual Agents is designed for everyone</vt:lpstr>
      <vt:lpstr>Power Virtual Agents  Lifecycle</vt:lpstr>
      <vt:lpstr>Built on Power Platform &amp; Bot Framework</vt:lpstr>
      <vt:lpstr>SECTION SUMMARY</vt:lpstr>
      <vt:lpstr>Lab 01:</vt:lpstr>
      <vt:lpstr>Build your first chatbot</vt:lpstr>
      <vt:lpstr>PVA Information Architecture</vt:lpstr>
      <vt:lpstr>Chatbot Creation Process overview</vt:lpstr>
      <vt:lpstr>Create a new chatbot</vt:lpstr>
      <vt:lpstr>Supported Languages</vt:lpstr>
      <vt:lpstr>View topics </vt:lpstr>
      <vt:lpstr>Add conversational trigger phrases</vt:lpstr>
      <vt:lpstr>Open the authoring canvas and begin editing a topic</vt:lpstr>
      <vt:lpstr>Test your topic as you construct it</vt:lpstr>
      <vt:lpstr>Publish to demo website</vt:lpstr>
      <vt:lpstr>Enhance your chatbot from Analytics</vt:lpstr>
      <vt:lpstr>SECTION SUMMARY </vt:lpstr>
      <vt:lpstr>Lab 02:</vt:lpstr>
      <vt:lpstr>Create topics from existing webpages</vt:lpstr>
      <vt:lpstr>Let Microsoft AI offer you suggested FAQ chatbot topics </vt:lpstr>
      <vt:lpstr>Lab 03:</vt:lpstr>
      <vt:lpstr>Enhance Chatbot using variables, topic redirections and entities</vt:lpstr>
      <vt:lpstr>Easily create an intelligent chatbot</vt:lpstr>
      <vt:lpstr>Use variables to navigate customers to tailored content</vt:lpstr>
      <vt:lpstr>Slot-filling capabilities</vt:lpstr>
      <vt:lpstr>Easily re-direct users to related topics</vt:lpstr>
      <vt:lpstr>Lab 04:</vt:lpstr>
      <vt:lpstr>Power Virtual Agents + Power Automate</vt:lpstr>
      <vt:lpstr>Microsoft Power Automate is an online workflow service that automates actions across apps and services</vt:lpstr>
      <vt:lpstr>A service for automating workflows across apps and services</vt:lpstr>
      <vt:lpstr>Get started with a growing library of templates</vt:lpstr>
      <vt:lpstr>Connectivity &amp; integration </vt:lpstr>
      <vt:lpstr>Efficient and secure data integration and storage</vt:lpstr>
      <vt:lpstr>Unlock your imagination with Power Automate + PVA</vt:lpstr>
      <vt:lpstr>Lab 05:</vt:lpstr>
      <vt:lpstr>Chatbot Authentication</vt:lpstr>
      <vt:lpstr>Easily add end-user authentication to your chatbot</vt:lpstr>
      <vt:lpstr>Configure end-user authentication</vt:lpstr>
      <vt:lpstr>Lab 07:</vt:lpstr>
      <vt:lpstr>Hand off to support agent</vt:lpstr>
      <vt:lpstr>Chatbots and human agents enhance each other</vt:lpstr>
      <vt:lpstr>Configure and connect a chatbot to a human</vt:lpstr>
      <vt:lpstr>Dynamics 365 Omnichannel for Customer Service</vt:lpstr>
      <vt:lpstr>Exporting and Importing a Chatbot</vt:lpstr>
      <vt:lpstr>Export and import bots using solutions</vt:lpstr>
      <vt:lpstr>Lab 09:</vt:lpstr>
      <vt:lpstr>Power Platform and Teams</vt:lpstr>
      <vt:lpstr>Power Virtual Agents App in Microsoft Teams</vt:lpstr>
      <vt:lpstr>Dataverse for Teams</vt:lpstr>
      <vt:lpstr>Lab 10:</vt:lpstr>
      <vt:lpstr>Licensing</vt:lpstr>
      <vt:lpstr>Which subscription do I need?</vt:lpstr>
      <vt:lpstr>Power Virtual Agents Standalone Pricing</vt:lpstr>
      <vt:lpstr>Upgrading your license</vt:lpstr>
      <vt:lpstr>Chatbot topic design</vt:lpstr>
      <vt:lpstr>What makes a chatbot successful?</vt:lpstr>
      <vt:lpstr>Types of conversation topics </vt:lpstr>
      <vt:lpstr>Designing a topic</vt:lpstr>
      <vt:lpstr>Lab 11:</vt:lpstr>
      <vt:lpstr>Best practices for writing topic trigger phrases</vt:lpstr>
      <vt:lpstr>Trigger phrases – Definition</vt:lpstr>
      <vt:lpstr>Guidelines for better trigger phrase design</vt:lpstr>
      <vt:lpstr>Step 1: Pick a topic</vt:lpstr>
      <vt:lpstr>Step 2: Define the goal for the topic</vt:lpstr>
      <vt:lpstr>Step 3: Create trigger phrases</vt:lpstr>
      <vt:lpstr>Step 4: Review trigger phrases 1/3</vt:lpstr>
      <vt:lpstr>Step 4: Review trigger phrases 2/3</vt:lpstr>
      <vt:lpstr>Step 4: Review trigger phrases 3/3</vt:lpstr>
      <vt:lpstr>Quiz time… 1/2</vt:lpstr>
      <vt:lpstr>Q1: For the topic “Return an item,” please select the best trigger phrase from below:</vt:lpstr>
      <vt:lpstr>Answer: A</vt:lpstr>
      <vt:lpstr>Q2: For the topic “Return an item,” please select the good trigger phrases from below:</vt:lpstr>
      <vt:lpstr>Answer: A, B, C, D</vt:lpstr>
      <vt:lpstr>Q3: For the topic “Return an item,” here is a sentence from real customer chatlogs.</vt:lpstr>
      <vt:lpstr>Answer:</vt:lpstr>
      <vt:lpstr>Q4: For the “Return an item” topic, which trigger phrases below should you include as a start?</vt:lpstr>
      <vt:lpstr>Answer: Any ONE of those trigger phrases works</vt:lpstr>
      <vt:lpstr>Q5: For the topic “My appliance doesn’t work”, please select the best trigger phrase from below:</vt:lpstr>
      <vt:lpstr>Answer: D</vt:lpstr>
      <vt:lpstr>Q6: Below is a sentence from real customer chatlogs. Which topic should we add this trigger phrase to?</vt:lpstr>
      <vt:lpstr>Answer: C</vt:lpstr>
      <vt:lpstr>Chatbot conversation styles</vt:lpstr>
      <vt:lpstr>Qualities of a good conversation</vt:lpstr>
      <vt:lpstr>Style: How to sound conversational 1/9</vt:lpstr>
      <vt:lpstr>Style: How to sound conversational 2/9</vt:lpstr>
      <vt:lpstr>Style: How to sound conversational 3/9</vt:lpstr>
      <vt:lpstr>Style: How to sound conversational 4/9</vt:lpstr>
      <vt:lpstr>Style: How to sound conversational 5/9</vt:lpstr>
      <vt:lpstr>Style: How to sound conversational 6/9</vt:lpstr>
      <vt:lpstr>Style: How to sound conversational 7/9</vt:lpstr>
      <vt:lpstr>Style: How to sound conversational 8/9</vt:lpstr>
      <vt:lpstr>Style: How to sound conversational 9/9</vt:lpstr>
      <vt:lpstr>Lab 13:</vt:lpstr>
      <vt:lpstr>Instructions</vt:lpstr>
      <vt:lpstr>Tips 1/5</vt:lpstr>
      <vt:lpstr>Tips 2/5</vt:lpstr>
      <vt:lpstr>Tips 3/5</vt:lpstr>
      <vt:lpstr>Tips 4/5</vt:lpstr>
      <vt:lpstr>Tips 5/5</vt:lpstr>
      <vt:lpstr>Analytics, monitoring and chatbot performance improvements</vt:lpstr>
      <vt:lpstr>Understanding the Analytics dashboard</vt:lpstr>
      <vt:lpstr>Monitor the ‘Session outcomes over time’ chart for trend changes</vt:lpstr>
      <vt:lpstr>Pay attention to the purple line – Abandon rate is increasing!</vt:lpstr>
      <vt:lpstr>Enter title name here</vt:lpstr>
      <vt:lpstr>Quiz time… 2/2</vt:lpstr>
      <vt:lpstr>Q1: Which of the following answers is correct?</vt:lpstr>
      <vt:lpstr>Answer: 1/3</vt:lpstr>
      <vt:lpstr>Q2: How would you improve this session?</vt:lpstr>
      <vt:lpstr>Answer: 2/3</vt:lpstr>
      <vt:lpstr>Q3: Which of the following statements is correct?</vt:lpstr>
      <vt:lpstr>Answer: 3/3</vt:lpstr>
      <vt:lpstr>Closing: Wrap up and next steps</vt:lpstr>
      <vt:lpstr>The Road Ahead</vt:lpstr>
      <vt:lpstr>Coming</vt:lpstr>
      <vt:lpstr>Learn more about Microsoft Power Virtual Agents </vt:lpstr>
      <vt:lpstr>aka.ms/PVAiaDSurvey</vt:lpstr>
      <vt:lpstr>DISCLAIMER</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2019 MVP Summit</dc:subject>
  <dc:creator>Marissa Price</dc:creator>
  <cp:keywords/>
  <dc:description/>
  <cp:lastModifiedBy>Rishona Elijah</cp:lastModifiedBy>
  <cp:revision>96</cp:revision>
  <cp:lastPrinted>2019-03-21T04:47:18Z</cp:lastPrinted>
  <dcterms:created xsi:type="dcterms:W3CDTF">2019-01-24T21:52:48Z</dcterms:created>
  <dcterms:modified xsi:type="dcterms:W3CDTF">2021-04-29T23:32:05Z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AuthorIds_UIVersion_1536">
    <vt:lpwstr>6</vt:lpwstr>
  </property>
  <property fmtid="{D5CDD505-2E9C-101B-9397-08002B2CF9AE}" pid="25" name="AuthorIds_UIVersion_265728">
    <vt:lpwstr>26</vt:lpwstr>
  </property>
  <property fmtid="{D5CDD505-2E9C-101B-9397-08002B2CF9AE}" pid="26" name="AuthorIds_UIVersion_1024">
    <vt:lpwstr>26</vt:lpwstr>
  </property>
  <property fmtid="{D5CDD505-2E9C-101B-9397-08002B2CF9AE}" pid="27" name="Order">
    <vt:r8>4026700</vt:r8>
  </property>
</Properties>
</file>